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99" r:id="rId3"/>
    <p:sldId id="300" r:id="rId4"/>
    <p:sldId id="264" r:id="rId5"/>
    <p:sldId id="263" r:id="rId6"/>
    <p:sldId id="268" r:id="rId7"/>
    <p:sldId id="262" r:id="rId8"/>
    <p:sldId id="269" r:id="rId9"/>
    <p:sldId id="266" r:id="rId10"/>
    <p:sldId id="267" r:id="rId11"/>
    <p:sldId id="270" r:id="rId12"/>
    <p:sldId id="272" r:id="rId13"/>
    <p:sldId id="271" r:id="rId14"/>
    <p:sldId id="273" r:id="rId15"/>
    <p:sldId id="274" r:id="rId16"/>
    <p:sldId id="275" r:id="rId17"/>
    <p:sldId id="276" r:id="rId18"/>
    <p:sldId id="277" r:id="rId19"/>
    <p:sldId id="278" r:id="rId20"/>
    <p:sldId id="279" r:id="rId21"/>
    <p:sldId id="280" r:id="rId22"/>
    <p:sldId id="281" r:id="rId23"/>
    <p:sldId id="282" r:id="rId24"/>
    <p:sldId id="283" r:id="rId25"/>
    <p:sldId id="285" r:id="rId26"/>
    <p:sldId id="286" r:id="rId27"/>
    <p:sldId id="287" r:id="rId28"/>
    <p:sldId id="288" r:id="rId29"/>
    <p:sldId id="290" r:id="rId30"/>
    <p:sldId id="289" r:id="rId31"/>
    <p:sldId id="291" r:id="rId32"/>
    <p:sldId id="295" r:id="rId33"/>
    <p:sldId id="292" r:id="rId34"/>
    <p:sldId id="293" r:id="rId35"/>
    <p:sldId id="297" r:id="rId36"/>
    <p:sldId id="296" r:id="rId37"/>
    <p:sldId id="298" r:id="rId38"/>
    <p:sldId id="294" r:id="rId39"/>
    <p:sldId id="260" r:id="rId40"/>
  </p:sldIdLst>
  <p:sldSz cx="12192000" cy="6858000"/>
  <p:notesSz cx="6797675" cy="9926638"/>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31" autoAdjust="0"/>
    <p:restoredTop sz="77235" autoAdjust="0"/>
  </p:normalViewPr>
  <p:slideViewPr>
    <p:cSldViewPr snapToGrid="0">
      <p:cViewPr varScale="1">
        <p:scale>
          <a:sx n="89" d="100"/>
          <a:sy n="89" d="100"/>
        </p:scale>
        <p:origin x="85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50444" y="0"/>
            <a:ext cx="2945659" cy="498056"/>
          </a:xfrm>
          <a:prstGeom prst="rect">
            <a:avLst/>
          </a:prstGeom>
        </p:spPr>
        <p:txBody>
          <a:bodyPr vert="horz" lIns="91440" tIns="45720" rIns="91440" bIns="45720" rtlCol="0"/>
          <a:lstStyle>
            <a:lvl1pPr algn="r">
              <a:defRPr sz="1200"/>
            </a:lvl1pPr>
          </a:lstStyle>
          <a:p>
            <a:fld id="{73A6549F-C0C2-4CBB-8B2E-FB5CB3B34569}" type="datetimeFigureOut">
              <a:rPr lang="hr-HR" smtClean="0"/>
              <a:t>16.5.2022.</a:t>
            </a:fld>
            <a:endParaRPr lang="hr-HR"/>
          </a:p>
        </p:txBody>
      </p:sp>
      <p:sp>
        <p:nvSpPr>
          <p:cNvPr id="4" name="Footer Placeholder 3"/>
          <p:cNvSpPr>
            <a:spLocks noGrp="1"/>
          </p:cNvSpPr>
          <p:nvPr>
            <p:ph type="ftr" sz="quarter" idx="2"/>
          </p:nvPr>
        </p:nvSpPr>
        <p:spPr>
          <a:xfrm>
            <a:off x="0" y="9428585"/>
            <a:ext cx="2945659" cy="498055"/>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50444" y="9428585"/>
            <a:ext cx="2945659" cy="498055"/>
          </a:xfrm>
          <a:prstGeom prst="rect">
            <a:avLst/>
          </a:prstGeom>
        </p:spPr>
        <p:txBody>
          <a:bodyPr vert="horz" lIns="91440" tIns="45720" rIns="91440" bIns="45720" rtlCol="0" anchor="b"/>
          <a:lstStyle>
            <a:lvl1pPr algn="r">
              <a:defRPr sz="1200"/>
            </a:lvl1pPr>
          </a:lstStyle>
          <a:p>
            <a:fld id="{05427694-705C-49FC-A71C-D8AFFBB51322}" type="slidenum">
              <a:rPr lang="hr-HR" smtClean="0"/>
              <a:t>‹#›</a:t>
            </a:fld>
            <a:endParaRPr lang="hr-HR"/>
          </a:p>
        </p:txBody>
      </p:sp>
    </p:spTree>
    <p:extLst>
      <p:ext uri="{BB962C8B-B14F-4D97-AF65-F5344CB8AC3E}">
        <p14:creationId xmlns:p14="http://schemas.microsoft.com/office/powerpoint/2010/main" val="22018655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152C409D-4A9F-4A1B-82E7-36EA6A10D82E}" type="datetimeFigureOut">
              <a:rPr lang="hr-HR" smtClean="0"/>
              <a:t>16.5.2022.</a:t>
            </a:fld>
            <a:endParaRPr lang="hr-HR"/>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428585"/>
            <a:ext cx="2945659" cy="498055"/>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vl1pPr>
          </a:lstStyle>
          <a:p>
            <a:fld id="{C64ED29C-7373-41F7-B04C-9B4CCBDFD333}" type="slidenum">
              <a:rPr lang="hr-HR" smtClean="0"/>
              <a:t>‹#›</a:t>
            </a:fld>
            <a:endParaRPr lang="hr-HR"/>
          </a:p>
        </p:txBody>
      </p:sp>
    </p:spTree>
    <p:extLst>
      <p:ext uri="{BB962C8B-B14F-4D97-AF65-F5344CB8AC3E}">
        <p14:creationId xmlns:p14="http://schemas.microsoft.com/office/powerpoint/2010/main" val="353941211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a:t>
            </a:fld>
            <a:endParaRPr lang="hr-HR"/>
          </a:p>
        </p:txBody>
      </p:sp>
    </p:spTree>
    <p:extLst>
      <p:ext uri="{BB962C8B-B14F-4D97-AF65-F5344CB8AC3E}">
        <p14:creationId xmlns:p14="http://schemas.microsoft.com/office/powerpoint/2010/main" val="2075535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10</a:t>
            </a:fld>
            <a:endParaRPr lang="hr-HR"/>
          </a:p>
        </p:txBody>
      </p:sp>
    </p:spTree>
    <p:extLst>
      <p:ext uri="{BB962C8B-B14F-4D97-AF65-F5344CB8AC3E}">
        <p14:creationId xmlns:p14="http://schemas.microsoft.com/office/powerpoint/2010/main" val="3339612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11</a:t>
            </a:fld>
            <a:endParaRPr lang="hr-HR"/>
          </a:p>
        </p:txBody>
      </p:sp>
    </p:spTree>
    <p:extLst>
      <p:ext uri="{BB962C8B-B14F-4D97-AF65-F5344CB8AC3E}">
        <p14:creationId xmlns:p14="http://schemas.microsoft.com/office/powerpoint/2010/main" val="36829536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12</a:t>
            </a:fld>
            <a:endParaRPr lang="hr-HR"/>
          </a:p>
        </p:txBody>
      </p:sp>
    </p:spTree>
    <p:extLst>
      <p:ext uri="{BB962C8B-B14F-4D97-AF65-F5344CB8AC3E}">
        <p14:creationId xmlns:p14="http://schemas.microsoft.com/office/powerpoint/2010/main" val="514297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13</a:t>
            </a:fld>
            <a:endParaRPr lang="hr-HR"/>
          </a:p>
        </p:txBody>
      </p:sp>
    </p:spTree>
    <p:extLst>
      <p:ext uri="{BB962C8B-B14F-4D97-AF65-F5344CB8AC3E}">
        <p14:creationId xmlns:p14="http://schemas.microsoft.com/office/powerpoint/2010/main" val="2525560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14</a:t>
            </a:fld>
            <a:endParaRPr lang="hr-HR"/>
          </a:p>
        </p:txBody>
      </p:sp>
    </p:spTree>
    <p:extLst>
      <p:ext uri="{BB962C8B-B14F-4D97-AF65-F5344CB8AC3E}">
        <p14:creationId xmlns:p14="http://schemas.microsoft.com/office/powerpoint/2010/main" val="1154454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15</a:t>
            </a:fld>
            <a:endParaRPr lang="hr-HR"/>
          </a:p>
        </p:txBody>
      </p:sp>
    </p:spTree>
    <p:extLst>
      <p:ext uri="{BB962C8B-B14F-4D97-AF65-F5344CB8AC3E}">
        <p14:creationId xmlns:p14="http://schemas.microsoft.com/office/powerpoint/2010/main" val="32719715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16</a:t>
            </a:fld>
            <a:endParaRPr lang="hr-HR"/>
          </a:p>
        </p:txBody>
      </p:sp>
    </p:spTree>
    <p:extLst>
      <p:ext uri="{BB962C8B-B14F-4D97-AF65-F5344CB8AC3E}">
        <p14:creationId xmlns:p14="http://schemas.microsoft.com/office/powerpoint/2010/main" val="140157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17</a:t>
            </a:fld>
            <a:endParaRPr lang="hr-HR"/>
          </a:p>
        </p:txBody>
      </p:sp>
    </p:spTree>
    <p:extLst>
      <p:ext uri="{BB962C8B-B14F-4D97-AF65-F5344CB8AC3E}">
        <p14:creationId xmlns:p14="http://schemas.microsoft.com/office/powerpoint/2010/main" val="3832151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hr-HR" sz="800"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18</a:t>
            </a:fld>
            <a:endParaRPr lang="hr-HR"/>
          </a:p>
        </p:txBody>
      </p:sp>
    </p:spTree>
    <p:extLst>
      <p:ext uri="{BB962C8B-B14F-4D97-AF65-F5344CB8AC3E}">
        <p14:creationId xmlns:p14="http://schemas.microsoft.com/office/powerpoint/2010/main" val="2619940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19</a:t>
            </a:fld>
            <a:endParaRPr lang="hr-HR"/>
          </a:p>
        </p:txBody>
      </p:sp>
    </p:spTree>
    <p:extLst>
      <p:ext uri="{BB962C8B-B14F-4D97-AF65-F5344CB8AC3E}">
        <p14:creationId xmlns:p14="http://schemas.microsoft.com/office/powerpoint/2010/main" val="341702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2</a:t>
            </a:fld>
            <a:endParaRPr lang="hr-HR"/>
          </a:p>
        </p:txBody>
      </p:sp>
    </p:spTree>
    <p:extLst>
      <p:ext uri="{BB962C8B-B14F-4D97-AF65-F5344CB8AC3E}">
        <p14:creationId xmlns:p14="http://schemas.microsoft.com/office/powerpoint/2010/main" val="3522068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20</a:t>
            </a:fld>
            <a:endParaRPr lang="hr-HR"/>
          </a:p>
        </p:txBody>
      </p:sp>
    </p:spTree>
    <p:extLst>
      <p:ext uri="{BB962C8B-B14F-4D97-AF65-F5344CB8AC3E}">
        <p14:creationId xmlns:p14="http://schemas.microsoft.com/office/powerpoint/2010/main" val="25592930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21</a:t>
            </a:fld>
            <a:endParaRPr lang="hr-HR"/>
          </a:p>
        </p:txBody>
      </p:sp>
    </p:spTree>
    <p:extLst>
      <p:ext uri="{BB962C8B-B14F-4D97-AF65-F5344CB8AC3E}">
        <p14:creationId xmlns:p14="http://schemas.microsoft.com/office/powerpoint/2010/main" val="17044544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22</a:t>
            </a:fld>
            <a:endParaRPr lang="hr-HR"/>
          </a:p>
        </p:txBody>
      </p:sp>
    </p:spTree>
    <p:extLst>
      <p:ext uri="{BB962C8B-B14F-4D97-AF65-F5344CB8AC3E}">
        <p14:creationId xmlns:p14="http://schemas.microsoft.com/office/powerpoint/2010/main" val="1189416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23</a:t>
            </a:fld>
            <a:endParaRPr lang="hr-HR"/>
          </a:p>
        </p:txBody>
      </p:sp>
    </p:spTree>
    <p:extLst>
      <p:ext uri="{BB962C8B-B14F-4D97-AF65-F5344CB8AC3E}">
        <p14:creationId xmlns:p14="http://schemas.microsoft.com/office/powerpoint/2010/main" val="4093942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24</a:t>
            </a:fld>
            <a:endParaRPr lang="hr-HR"/>
          </a:p>
        </p:txBody>
      </p:sp>
    </p:spTree>
    <p:extLst>
      <p:ext uri="{BB962C8B-B14F-4D97-AF65-F5344CB8AC3E}">
        <p14:creationId xmlns:p14="http://schemas.microsoft.com/office/powerpoint/2010/main" val="22409778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b="0" dirty="0" smtClean="0">
              <a:solidFill>
                <a:srgbClr val="000000"/>
              </a:solidFill>
            </a:endParaRP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4ED29C-7373-41F7-B04C-9B4CCBDFD333}" type="slidenum">
              <a:rPr kumimoji="0" lang="hr-H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89250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4ED29C-7373-41F7-B04C-9B4CCBDFD333}" type="slidenum">
              <a:rPr kumimoji="0" lang="hr-H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2194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64ED29C-7373-41F7-B04C-9B4CCBDFD333}" type="slidenum">
              <a:rPr kumimoji="0" lang="hr-H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hr-H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24818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28</a:t>
            </a:fld>
            <a:endParaRPr lang="hr-HR"/>
          </a:p>
        </p:txBody>
      </p:sp>
    </p:spTree>
    <p:extLst>
      <p:ext uri="{BB962C8B-B14F-4D97-AF65-F5344CB8AC3E}">
        <p14:creationId xmlns:p14="http://schemas.microsoft.com/office/powerpoint/2010/main" val="9692504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29</a:t>
            </a:fld>
            <a:endParaRPr lang="hr-HR"/>
          </a:p>
        </p:txBody>
      </p:sp>
    </p:spTree>
    <p:extLst>
      <p:ext uri="{BB962C8B-B14F-4D97-AF65-F5344CB8AC3E}">
        <p14:creationId xmlns:p14="http://schemas.microsoft.com/office/powerpoint/2010/main" val="3844954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a:t>
            </a:fld>
            <a:endParaRPr lang="hr-HR"/>
          </a:p>
        </p:txBody>
      </p:sp>
    </p:spTree>
    <p:extLst>
      <p:ext uri="{BB962C8B-B14F-4D97-AF65-F5344CB8AC3E}">
        <p14:creationId xmlns:p14="http://schemas.microsoft.com/office/powerpoint/2010/main" val="7158472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30</a:t>
            </a:fld>
            <a:endParaRPr lang="hr-HR"/>
          </a:p>
        </p:txBody>
      </p:sp>
    </p:spTree>
    <p:extLst>
      <p:ext uri="{BB962C8B-B14F-4D97-AF65-F5344CB8AC3E}">
        <p14:creationId xmlns:p14="http://schemas.microsoft.com/office/powerpoint/2010/main" val="4432276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31</a:t>
            </a:fld>
            <a:endParaRPr lang="hr-HR"/>
          </a:p>
        </p:txBody>
      </p:sp>
    </p:spTree>
    <p:extLst>
      <p:ext uri="{BB962C8B-B14F-4D97-AF65-F5344CB8AC3E}">
        <p14:creationId xmlns:p14="http://schemas.microsoft.com/office/powerpoint/2010/main" val="10381886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32</a:t>
            </a:fld>
            <a:endParaRPr lang="hr-HR"/>
          </a:p>
        </p:txBody>
      </p:sp>
    </p:spTree>
    <p:extLst>
      <p:ext uri="{BB962C8B-B14F-4D97-AF65-F5344CB8AC3E}">
        <p14:creationId xmlns:p14="http://schemas.microsoft.com/office/powerpoint/2010/main" val="2225890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33</a:t>
            </a:fld>
            <a:endParaRPr lang="hr-HR"/>
          </a:p>
        </p:txBody>
      </p:sp>
    </p:spTree>
    <p:extLst>
      <p:ext uri="{BB962C8B-B14F-4D97-AF65-F5344CB8AC3E}">
        <p14:creationId xmlns:p14="http://schemas.microsoft.com/office/powerpoint/2010/main" val="10480497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34</a:t>
            </a:fld>
            <a:endParaRPr lang="hr-HR"/>
          </a:p>
        </p:txBody>
      </p:sp>
    </p:spTree>
    <p:extLst>
      <p:ext uri="{BB962C8B-B14F-4D97-AF65-F5344CB8AC3E}">
        <p14:creationId xmlns:p14="http://schemas.microsoft.com/office/powerpoint/2010/main" val="41670075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35</a:t>
            </a:fld>
            <a:endParaRPr lang="hr-HR"/>
          </a:p>
        </p:txBody>
      </p:sp>
    </p:spTree>
    <p:extLst>
      <p:ext uri="{BB962C8B-B14F-4D97-AF65-F5344CB8AC3E}">
        <p14:creationId xmlns:p14="http://schemas.microsoft.com/office/powerpoint/2010/main" val="23010579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36</a:t>
            </a:fld>
            <a:endParaRPr lang="hr-HR"/>
          </a:p>
        </p:txBody>
      </p:sp>
    </p:spTree>
    <p:extLst>
      <p:ext uri="{BB962C8B-B14F-4D97-AF65-F5344CB8AC3E}">
        <p14:creationId xmlns:p14="http://schemas.microsoft.com/office/powerpoint/2010/main" val="21174959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37</a:t>
            </a:fld>
            <a:endParaRPr lang="hr-HR"/>
          </a:p>
        </p:txBody>
      </p:sp>
    </p:spTree>
    <p:extLst>
      <p:ext uri="{BB962C8B-B14F-4D97-AF65-F5344CB8AC3E}">
        <p14:creationId xmlns:p14="http://schemas.microsoft.com/office/powerpoint/2010/main" val="37465827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hr-HR" dirty="0" smtClean="0">
              <a:solidFill>
                <a:srgbClr val="000000"/>
              </a:solidFill>
            </a:endParaRP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38</a:t>
            </a:fld>
            <a:endParaRPr lang="hr-HR"/>
          </a:p>
        </p:txBody>
      </p:sp>
    </p:spTree>
    <p:extLst>
      <p:ext uri="{BB962C8B-B14F-4D97-AF65-F5344CB8AC3E}">
        <p14:creationId xmlns:p14="http://schemas.microsoft.com/office/powerpoint/2010/main" val="372325216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39</a:t>
            </a:fld>
            <a:endParaRPr lang="hr-HR"/>
          </a:p>
        </p:txBody>
      </p:sp>
    </p:spTree>
    <p:extLst>
      <p:ext uri="{BB962C8B-B14F-4D97-AF65-F5344CB8AC3E}">
        <p14:creationId xmlns:p14="http://schemas.microsoft.com/office/powerpoint/2010/main" val="3957625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4</a:t>
            </a:fld>
            <a:endParaRPr lang="hr-HR"/>
          </a:p>
        </p:txBody>
      </p:sp>
    </p:spTree>
    <p:extLst>
      <p:ext uri="{BB962C8B-B14F-4D97-AF65-F5344CB8AC3E}">
        <p14:creationId xmlns:p14="http://schemas.microsoft.com/office/powerpoint/2010/main" val="745578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5</a:t>
            </a:fld>
            <a:endParaRPr lang="hr-HR"/>
          </a:p>
        </p:txBody>
      </p:sp>
    </p:spTree>
    <p:extLst>
      <p:ext uri="{BB962C8B-B14F-4D97-AF65-F5344CB8AC3E}">
        <p14:creationId xmlns:p14="http://schemas.microsoft.com/office/powerpoint/2010/main" val="2457896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6</a:t>
            </a:fld>
            <a:endParaRPr lang="hr-HR"/>
          </a:p>
        </p:txBody>
      </p:sp>
    </p:spTree>
    <p:extLst>
      <p:ext uri="{BB962C8B-B14F-4D97-AF65-F5344CB8AC3E}">
        <p14:creationId xmlns:p14="http://schemas.microsoft.com/office/powerpoint/2010/main" val="524155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7</a:t>
            </a:fld>
            <a:endParaRPr lang="hr-HR"/>
          </a:p>
        </p:txBody>
      </p:sp>
    </p:spTree>
    <p:extLst>
      <p:ext uri="{BB962C8B-B14F-4D97-AF65-F5344CB8AC3E}">
        <p14:creationId xmlns:p14="http://schemas.microsoft.com/office/powerpoint/2010/main" val="1268915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sz="1400" dirty="0" smtClean="0"/>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8</a:t>
            </a:fld>
            <a:endParaRPr lang="hr-HR"/>
          </a:p>
        </p:txBody>
      </p:sp>
    </p:spTree>
    <p:extLst>
      <p:ext uri="{BB962C8B-B14F-4D97-AF65-F5344CB8AC3E}">
        <p14:creationId xmlns:p14="http://schemas.microsoft.com/office/powerpoint/2010/main" val="3876057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Footer Placeholder 3"/>
          <p:cNvSpPr>
            <a:spLocks noGrp="1"/>
          </p:cNvSpPr>
          <p:nvPr>
            <p:ph type="ftr" sz="quarter" idx="10"/>
          </p:nvPr>
        </p:nvSpPr>
        <p:spPr/>
        <p:txBody>
          <a:bodyPr/>
          <a:lstStyle/>
          <a:p>
            <a:endParaRPr lang="hr-HR"/>
          </a:p>
        </p:txBody>
      </p:sp>
      <p:sp>
        <p:nvSpPr>
          <p:cNvPr id="5" name="Slide Number Placeholder 4"/>
          <p:cNvSpPr>
            <a:spLocks noGrp="1"/>
          </p:cNvSpPr>
          <p:nvPr>
            <p:ph type="sldNum" sz="quarter" idx="11"/>
          </p:nvPr>
        </p:nvSpPr>
        <p:spPr/>
        <p:txBody>
          <a:bodyPr/>
          <a:lstStyle/>
          <a:p>
            <a:fld id="{C64ED29C-7373-41F7-B04C-9B4CCBDFD333}" type="slidenum">
              <a:rPr lang="hr-HR" smtClean="0"/>
              <a:t>9</a:t>
            </a:fld>
            <a:endParaRPr lang="hr-HR"/>
          </a:p>
        </p:txBody>
      </p:sp>
    </p:spTree>
    <p:extLst>
      <p:ext uri="{BB962C8B-B14F-4D97-AF65-F5344CB8AC3E}">
        <p14:creationId xmlns:p14="http://schemas.microsoft.com/office/powerpoint/2010/main" val="17944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2476E1AA-602A-42AB-8DF5-5656E556C4AA}" type="datetimeFigureOut">
              <a:rPr lang="hr-HR" smtClean="0"/>
              <a:t>16.5.2022.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3668364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476E1AA-602A-42AB-8DF5-5656E556C4AA}" type="datetimeFigureOut">
              <a:rPr lang="hr-HR" smtClean="0"/>
              <a:t>16.5.2022.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2178082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476E1AA-602A-42AB-8DF5-5656E556C4AA}" type="datetimeFigureOut">
              <a:rPr lang="hr-HR" smtClean="0"/>
              <a:t>16.5.2022.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3308535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2476E1AA-602A-42AB-8DF5-5656E556C4AA}" type="datetimeFigureOut">
              <a:rPr lang="hr-HR" smtClean="0"/>
              <a:t>16.5.2022.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61644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476E1AA-602A-42AB-8DF5-5656E556C4AA}" type="datetimeFigureOut">
              <a:rPr lang="hr-HR" smtClean="0"/>
              <a:t>16.5.2022.</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2025746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2476E1AA-602A-42AB-8DF5-5656E556C4AA}" type="datetimeFigureOut">
              <a:rPr lang="hr-HR" smtClean="0"/>
              <a:t>16.5.2022.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6355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2476E1AA-602A-42AB-8DF5-5656E556C4AA}" type="datetimeFigureOut">
              <a:rPr lang="hr-HR" smtClean="0"/>
              <a:t>16.5.2022.</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2538237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2476E1AA-602A-42AB-8DF5-5656E556C4AA}" type="datetimeFigureOut">
              <a:rPr lang="hr-HR" smtClean="0"/>
              <a:t>16.5.2022.</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96092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76E1AA-602A-42AB-8DF5-5656E556C4AA}" type="datetimeFigureOut">
              <a:rPr lang="hr-HR" smtClean="0"/>
              <a:t>16.5.2022.</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4269403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76E1AA-602A-42AB-8DF5-5656E556C4AA}" type="datetimeFigureOut">
              <a:rPr lang="hr-HR" smtClean="0"/>
              <a:t>16.5.2022.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6371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476E1AA-602A-42AB-8DF5-5656E556C4AA}" type="datetimeFigureOut">
              <a:rPr lang="hr-HR" smtClean="0"/>
              <a:t>16.5.2022.</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DD7AB6B-B07B-48DD-AAB1-DA845A1F976A}" type="slidenum">
              <a:rPr lang="hr-HR" smtClean="0"/>
              <a:t>‹#›</a:t>
            </a:fld>
            <a:endParaRPr lang="hr-HR"/>
          </a:p>
        </p:txBody>
      </p:sp>
    </p:spTree>
    <p:extLst>
      <p:ext uri="{BB962C8B-B14F-4D97-AF65-F5344CB8AC3E}">
        <p14:creationId xmlns:p14="http://schemas.microsoft.com/office/powerpoint/2010/main" val="404008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76E1AA-602A-42AB-8DF5-5656E556C4AA}" type="datetimeFigureOut">
              <a:rPr lang="hr-HR" smtClean="0"/>
              <a:t>16.5.2022.</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7AB6B-B07B-48DD-AAB1-DA845A1F976A}" type="slidenum">
              <a:rPr lang="hr-HR" smtClean="0"/>
              <a:t>‹#›</a:t>
            </a:fld>
            <a:endParaRPr lang="hr-HR"/>
          </a:p>
        </p:txBody>
      </p:sp>
    </p:spTree>
    <p:extLst>
      <p:ext uri="{BB962C8B-B14F-4D97-AF65-F5344CB8AC3E}">
        <p14:creationId xmlns:p14="http://schemas.microsoft.com/office/powerpoint/2010/main" val="2298472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72025" y="5972529"/>
            <a:ext cx="2560542" cy="755970"/>
          </a:xfrm>
          <a:prstGeom prst="rect">
            <a:avLst/>
          </a:prstGeom>
        </p:spPr>
      </p:pic>
      <p:sp>
        <p:nvSpPr>
          <p:cNvPr id="10" name="Title 1"/>
          <p:cNvSpPr>
            <a:spLocks noGrp="1"/>
          </p:cNvSpPr>
          <p:nvPr>
            <p:ph type="ctrTitle"/>
          </p:nvPr>
        </p:nvSpPr>
        <p:spPr>
          <a:xfrm>
            <a:off x="1507671" y="1306285"/>
            <a:ext cx="9144000" cy="2971121"/>
          </a:xfrm>
        </p:spPr>
        <p:style>
          <a:lnRef idx="1">
            <a:schemeClr val="accent1"/>
          </a:lnRef>
          <a:fillRef idx="1003">
            <a:schemeClr val="lt2"/>
          </a:fillRef>
          <a:effectRef idx="1">
            <a:schemeClr val="accent1"/>
          </a:effectRef>
          <a:fontRef idx="minor">
            <a:schemeClr val="dk1"/>
          </a:fontRef>
        </p:style>
        <p:txBody>
          <a:bodyPr>
            <a:normAutofit fontScale="90000"/>
          </a:bodyPr>
          <a:lstStyle/>
          <a:p>
            <a:r>
              <a:rPr lang="hr-HR" dirty="0"/>
              <a:t/>
            </a:r>
            <a:br>
              <a:rPr lang="hr-HR" dirty="0"/>
            </a:br>
            <a:r>
              <a:rPr lang="hr-HR" dirty="0"/>
              <a:t> </a:t>
            </a:r>
            <a:r>
              <a:rPr lang="en-GB" sz="3600" dirty="0" err="1"/>
              <a:t>Poziv</a:t>
            </a:r>
            <a:r>
              <a:rPr lang="en-GB" sz="3600" dirty="0"/>
              <a:t> </a:t>
            </a:r>
            <a:r>
              <a:rPr lang="en-GB" sz="3600" dirty="0" err="1"/>
              <a:t>na</a:t>
            </a:r>
            <a:r>
              <a:rPr lang="en-GB" sz="3600" dirty="0"/>
              <a:t> </a:t>
            </a:r>
            <a:r>
              <a:rPr lang="en-GB" sz="3600" dirty="0" err="1"/>
              <a:t>dostavu</a:t>
            </a:r>
            <a:r>
              <a:rPr lang="en-GB" sz="3600" dirty="0"/>
              <a:t> </a:t>
            </a:r>
            <a:r>
              <a:rPr lang="en-GB" sz="3600" dirty="0" err="1"/>
              <a:t>projektnih</a:t>
            </a:r>
            <a:r>
              <a:rPr lang="en-GB" sz="3600" dirty="0"/>
              <a:t> </a:t>
            </a:r>
            <a:r>
              <a:rPr lang="en-GB" sz="3600" dirty="0" err="1"/>
              <a:t>prijedloga</a:t>
            </a:r>
            <a:r>
              <a:rPr lang="en-GB" sz="3600" dirty="0"/>
              <a:t> </a:t>
            </a:r>
            <a:br>
              <a:rPr lang="en-GB" sz="3600" dirty="0"/>
            </a:br>
            <a:r>
              <a:rPr lang="en-GB" sz="3900" b="1" i="1" dirty="0" err="1"/>
              <a:t>Izgradnja</a:t>
            </a:r>
            <a:r>
              <a:rPr lang="en-GB" sz="3900" b="1" i="1" dirty="0"/>
              <a:t>, </a:t>
            </a:r>
            <a:r>
              <a:rPr lang="en-GB" sz="3900" b="1" i="1" dirty="0" err="1"/>
              <a:t>dogradnja</a:t>
            </a:r>
            <a:r>
              <a:rPr lang="en-GB" sz="3900" b="1" i="1" dirty="0"/>
              <a:t>, </a:t>
            </a:r>
            <a:r>
              <a:rPr lang="en-GB" sz="3900" b="1" i="1" dirty="0" err="1"/>
              <a:t>rekonstrukcija</a:t>
            </a:r>
            <a:r>
              <a:rPr lang="en-GB" sz="3900" b="1" i="1" dirty="0"/>
              <a:t> </a:t>
            </a:r>
            <a:r>
              <a:rPr lang="en-GB" sz="3900" b="1" i="1" dirty="0" err="1"/>
              <a:t>i</a:t>
            </a:r>
            <a:r>
              <a:rPr lang="en-GB" sz="3900" b="1" i="1" dirty="0"/>
              <a:t> </a:t>
            </a:r>
            <a:r>
              <a:rPr lang="en-GB" sz="3900" b="1" i="1" dirty="0" err="1"/>
              <a:t>opremanje</a:t>
            </a:r>
            <a:r>
              <a:rPr lang="en-GB" sz="3900" b="1" i="1" dirty="0"/>
              <a:t> </a:t>
            </a:r>
            <a:r>
              <a:rPr lang="en-GB" sz="3900" b="1" i="1" dirty="0" err="1"/>
              <a:t>predškolskih</a:t>
            </a:r>
            <a:r>
              <a:rPr lang="en-GB" sz="3900" b="1" i="1" dirty="0"/>
              <a:t> </a:t>
            </a:r>
            <a:r>
              <a:rPr lang="en-GB" sz="3900" b="1" i="1" dirty="0" err="1"/>
              <a:t>ustanova</a:t>
            </a:r>
            <a:r>
              <a:rPr lang="en-GB" sz="3900" b="1" i="1" dirty="0"/>
              <a:t>, </a:t>
            </a:r>
            <a:r>
              <a:rPr lang="hr-HR" sz="3900" b="1" i="1" dirty="0" smtClean="0"/>
              <a:t/>
            </a:r>
            <a:br>
              <a:rPr lang="hr-HR" sz="3900" b="1" i="1" dirty="0" smtClean="0"/>
            </a:br>
            <a:r>
              <a:rPr lang="en-GB" sz="3900" b="1" i="1" dirty="0" err="1" smtClean="0"/>
              <a:t>prvi</a:t>
            </a:r>
            <a:r>
              <a:rPr lang="en-GB" sz="3900" b="1" i="1" dirty="0" smtClean="0"/>
              <a:t> </a:t>
            </a:r>
            <a:r>
              <a:rPr lang="en-GB" sz="3900" b="1" i="1" dirty="0" err="1" smtClean="0"/>
              <a:t>Pozi</a:t>
            </a:r>
            <a:r>
              <a:rPr lang="hr-HR" sz="3900" b="1" i="1" dirty="0" smtClean="0"/>
              <a:t>v</a:t>
            </a:r>
            <a:r>
              <a:rPr lang="en-GB" sz="3900" b="1" dirty="0"/>
              <a:t/>
            </a:r>
            <a:br>
              <a:rPr lang="en-GB" sz="3900" b="1" dirty="0"/>
            </a:br>
            <a:r>
              <a:rPr lang="en-GB" sz="4400" b="1" dirty="0"/>
              <a:t> </a:t>
            </a:r>
            <a:r>
              <a:rPr lang="en-GB" sz="3100" dirty="0" err="1"/>
              <a:t>Referentni</a:t>
            </a:r>
            <a:r>
              <a:rPr lang="en-GB" sz="3100" dirty="0"/>
              <a:t> </a:t>
            </a:r>
            <a:r>
              <a:rPr lang="en-GB" sz="3100" dirty="0" err="1"/>
              <a:t>broj</a:t>
            </a:r>
            <a:r>
              <a:rPr lang="en-GB" sz="3100" dirty="0"/>
              <a:t> C3.1. R1-I1.1</a:t>
            </a:r>
            <a:endParaRPr lang="hr-HR" sz="3100" dirty="0"/>
          </a:p>
        </p:txBody>
      </p:sp>
      <p:sp>
        <p:nvSpPr>
          <p:cNvPr id="2" name="Rectangle 1"/>
          <p:cNvSpPr/>
          <p:nvPr/>
        </p:nvSpPr>
        <p:spPr>
          <a:xfrm>
            <a:off x="2230226" y="4914469"/>
            <a:ext cx="7698889" cy="646331"/>
          </a:xfrm>
          <a:prstGeom prst="rect">
            <a:avLst/>
          </a:prstGeom>
        </p:spPr>
        <p:txBody>
          <a:bodyPr wrap="square">
            <a:spAutoFit/>
          </a:bodyPr>
          <a:lstStyle/>
          <a:p>
            <a:pPr algn="ctr"/>
            <a:r>
              <a:rPr lang="sr-Latn-RS" altLang="en-US" i="1" dirty="0"/>
              <a:t>Napomena: ppt nije dio službene natječajne dokumentacije i ne sadrži sve potrebne informacije za prijavu iz Uputa za prijavitelje</a:t>
            </a:r>
            <a:endParaRPr lang="sr-Latn-RS" altLang="en-US" b="1" i="1" dirty="0"/>
          </a:p>
        </p:txBody>
      </p:sp>
    </p:spTree>
    <p:extLst>
      <p:ext uri="{BB962C8B-B14F-4D97-AF65-F5344CB8AC3E}">
        <p14:creationId xmlns:p14="http://schemas.microsoft.com/office/powerpoint/2010/main" val="78243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7" name="Right Arrow 6"/>
          <p:cNvSpPr/>
          <p:nvPr/>
        </p:nvSpPr>
        <p:spPr>
          <a:xfrm>
            <a:off x="824260" y="501117"/>
            <a:ext cx="5029200" cy="865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Najveći mogući iznos po dnevnom boravku </a:t>
            </a:r>
          </a:p>
        </p:txBody>
      </p:sp>
      <p:sp>
        <p:nvSpPr>
          <p:cNvPr id="9" name="Rectangle 8"/>
          <p:cNvSpPr/>
          <p:nvPr/>
        </p:nvSpPr>
        <p:spPr>
          <a:xfrm>
            <a:off x="6793340" y="2757137"/>
            <a:ext cx="4277432" cy="369332"/>
          </a:xfrm>
          <a:prstGeom prst="rect">
            <a:avLst/>
          </a:prstGeom>
        </p:spPr>
        <p:txBody>
          <a:bodyPr wrap="square">
            <a:spAutoFit/>
          </a:bodyPr>
          <a:lstStyle/>
          <a:p>
            <a:pPr marL="342900" indent="-342900"/>
            <a:endParaRPr lang="hr-HR" b="1" dirty="0"/>
          </a:p>
        </p:txBody>
      </p:sp>
      <p:sp>
        <p:nvSpPr>
          <p:cNvPr id="8" name="Rectangle 7"/>
          <p:cNvSpPr/>
          <p:nvPr/>
        </p:nvSpPr>
        <p:spPr>
          <a:xfrm>
            <a:off x="6645853" y="749158"/>
            <a:ext cx="1874231" cy="369332"/>
          </a:xfrm>
          <a:prstGeom prst="rect">
            <a:avLst/>
          </a:prstGeom>
        </p:spPr>
        <p:txBody>
          <a:bodyPr wrap="none">
            <a:spAutoFit/>
          </a:bodyPr>
          <a:lstStyle/>
          <a:p>
            <a:pPr marL="342900" indent="-342900"/>
            <a:r>
              <a:rPr lang="hr-HR" b="1" dirty="0" smtClean="0"/>
              <a:t>1.440</a:t>
            </a:r>
            <a:r>
              <a:rPr lang="en-US" b="1" dirty="0" smtClean="0"/>
              <a:t>.000,00 </a:t>
            </a:r>
            <a:r>
              <a:rPr lang="en-US" b="1" dirty="0"/>
              <a:t>HRK</a:t>
            </a:r>
            <a:endParaRPr lang="hr-HR" b="1" dirty="0"/>
          </a:p>
        </p:txBody>
      </p:sp>
      <p:graphicFrame>
        <p:nvGraphicFramePr>
          <p:cNvPr id="12" name="Table 11"/>
          <p:cNvGraphicFramePr>
            <a:graphicFrameLocks noGrp="1"/>
          </p:cNvGraphicFramePr>
          <p:nvPr>
            <p:extLst>
              <p:ext uri="{D42A27DB-BD31-4B8C-83A1-F6EECF244321}">
                <p14:modId xmlns:p14="http://schemas.microsoft.com/office/powerpoint/2010/main" val="714350631"/>
              </p:ext>
            </p:extLst>
          </p:nvPr>
        </p:nvGraphicFramePr>
        <p:xfrm>
          <a:off x="650150" y="1486889"/>
          <a:ext cx="10771091" cy="4211320"/>
        </p:xfrm>
        <a:graphic>
          <a:graphicData uri="http://schemas.openxmlformats.org/drawingml/2006/table">
            <a:tbl>
              <a:tblPr firstRow="1" bandRow="1">
                <a:tableStyleId>{5C22544A-7EE6-4342-B048-85BDC9FD1C3A}</a:tableStyleId>
              </a:tblPr>
              <a:tblGrid>
                <a:gridCol w="721450">
                  <a:extLst>
                    <a:ext uri="{9D8B030D-6E8A-4147-A177-3AD203B41FA5}">
                      <a16:colId xmlns:a16="http://schemas.microsoft.com/office/drawing/2014/main" val="3137116724"/>
                    </a:ext>
                  </a:extLst>
                </a:gridCol>
                <a:gridCol w="5673125">
                  <a:extLst>
                    <a:ext uri="{9D8B030D-6E8A-4147-A177-3AD203B41FA5}">
                      <a16:colId xmlns:a16="http://schemas.microsoft.com/office/drawing/2014/main" val="3958763713"/>
                    </a:ext>
                  </a:extLst>
                </a:gridCol>
                <a:gridCol w="1478789">
                  <a:extLst>
                    <a:ext uri="{9D8B030D-6E8A-4147-A177-3AD203B41FA5}">
                      <a16:colId xmlns:a16="http://schemas.microsoft.com/office/drawing/2014/main" val="1218695430"/>
                    </a:ext>
                  </a:extLst>
                </a:gridCol>
                <a:gridCol w="2897727">
                  <a:extLst>
                    <a:ext uri="{9D8B030D-6E8A-4147-A177-3AD203B41FA5}">
                      <a16:colId xmlns:a16="http://schemas.microsoft.com/office/drawing/2014/main" val="367724467"/>
                    </a:ext>
                  </a:extLst>
                </a:gridCol>
              </a:tblGrid>
              <a:tr h="370840">
                <a:tc>
                  <a:txBody>
                    <a:bodyPr/>
                    <a:lstStyle/>
                    <a:p>
                      <a:endParaRPr lang="hr-HR" dirty="0"/>
                    </a:p>
                  </a:txBody>
                  <a:tcPr/>
                </a:tc>
                <a:tc>
                  <a:txBody>
                    <a:bodyPr/>
                    <a:lstStyle/>
                    <a:p>
                      <a:r>
                        <a:rPr lang="hr-HR" dirty="0" smtClean="0"/>
                        <a:t>Kategorija ulaganja</a:t>
                      </a:r>
                      <a:endParaRPr lang="hr-HR" dirty="0"/>
                    </a:p>
                  </a:txBody>
                  <a:tcPr/>
                </a:tc>
                <a:tc>
                  <a:txBody>
                    <a:bodyPr/>
                    <a:lstStyle/>
                    <a:p>
                      <a:pPr algn="ctr"/>
                      <a:r>
                        <a:rPr lang="hr-HR" dirty="0" err="1" smtClean="0"/>
                        <a:t>Koef</a:t>
                      </a:r>
                      <a:r>
                        <a:rPr lang="hr-HR" dirty="0" smtClean="0"/>
                        <a:t>.</a:t>
                      </a:r>
                      <a:endParaRPr lang="hr-HR" dirty="0"/>
                    </a:p>
                  </a:txBody>
                  <a:tcPr/>
                </a:tc>
                <a:tc>
                  <a:txBody>
                    <a:bodyPr/>
                    <a:lstStyle/>
                    <a:p>
                      <a:r>
                        <a:rPr lang="hr-HR" sz="1800" b="1" u="none" kern="1200" dirty="0" smtClean="0">
                          <a:solidFill>
                            <a:schemeClr val="lt1"/>
                          </a:solidFill>
                          <a:effectLst/>
                          <a:latin typeface="+mn-lt"/>
                          <a:ea typeface="+mn-ea"/>
                          <a:cs typeface="+mn-cs"/>
                        </a:rPr>
                        <a:t>Maksimalan iznos DB prema kategoriji ulaganja (SVJT)</a:t>
                      </a:r>
                      <a:endParaRPr lang="hr-HR" u="none" dirty="0"/>
                    </a:p>
                  </a:txBody>
                  <a:tcPr/>
                </a:tc>
                <a:extLst>
                  <a:ext uri="{0D108BD9-81ED-4DB2-BD59-A6C34878D82A}">
                    <a16:rowId xmlns:a16="http://schemas.microsoft.com/office/drawing/2014/main" val="3324516988"/>
                  </a:ext>
                </a:extLst>
              </a:tr>
              <a:tr h="370840">
                <a:tc>
                  <a:txBody>
                    <a:bodyPr/>
                    <a:lstStyle/>
                    <a:p>
                      <a:r>
                        <a:rPr lang="hr-HR" dirty="0" smtClean="0"/>
                        <a:t>a.</a:t>
                      </a:r>
                      <a:endParaRPr lang="hr-HR" dirty="0"/>
                    </a:p>
                  </a:txBody>
                  <a:tcPr/>
                </a:tc>
                <a:tc>
                  <a:txBody>
                    <a:bodyPr/>
                    <a:lstStyle/>
                    <a:p>
                      <a:r>
                        <a:rPr lang="hr-HR" dirty="0" smtClean="0"/>
                        <a:t>Izgradnja i opremanje ustanove za predškolski odgoj i </a:t>
                      </a:r>
                    </a:p>
                    <a:p>
                      <a:r>
                        <a:rPr lang="hr-HR" dirty="0" smtClean="0"/>
                        <a:t>obrazovanje (matični vrtić)</a:t>
                      </a:r>
                    </a:p>
                  </a:txBody>
                  <a:tcPr/>
                </a:tc>
                <a:tc>
                  <a:txBody>
                    <a:bodyPr/>
                    <a:lstStyle/>
                    <a:p>
                      <a:pPr algn="ctr"/>
                      <a:r>
                        <a:rPr lang="hr-HR" dirty="0" smtClean="0"/>
                        <a:t>1,00</a:t>
                      </a:r>
                      <a:endParaRPr lang="hr-HR" dirty="0"/>
                    </a:p>
                  </a:txBody>
                  <a:tcPr/>
                </a:tc>
                <a:tc>
                  <a:txBody>
                    <a:bodyPr/>
                    <a:lstStyle/>
                    <a:p>
                      <a:pPr algn="r"/>
                      <a:r>
                        <a:rPr lang="hr-HR" dirty="0" smtClean="0"/>
                        <a:t>1.440.000,00 </a:t>
                      </a:r>
                      <a:endParaRPr lang="hr-HR" dirty="0"/>
                    </a:p>
                  </a:txBody>
                  <a:tcPr/>
                </a:tc>
                <a:extLst>
                  <a:ext uri="{0D108BD9-81ED-4DB2-BD59-A6C34878D82A}">
                    <a16:rowId xmlns:a16="http://schemas.microsoft.com/office/drawing/2014/main" val="949209961"/>
                  </a:ext>
                </a:extLst>
              </a:tr>
              <a:tr h="370840">
                <a:tc>
                  <a:txBody>
                    <a:bodyPr/>
                    <a:lstStyle/>
                    <a:p>
                      <a:r>
                        <a:rPr lang="hr-HR" dirty="0" smtClean="0"/>
                        <a:t>b.</a:t>
                      </a:r>
                      <a:endParaRPr lang="hr-HR" dirty="0"/>
                    </a:p>
                  </a:txBody>
                  <a:tcPr/>
                </a:tc>
                <a:tc>
                  <a:txBody>
                    <a:bodyPr/>
                    <a:lstStyle/>
                    <a:p>
                      <a:r>
                        <a:rPr lang="hr-HR" sz="1800" kern="1200" dirty="0" smtClean="0">
                          <a:solidFill>
                            <a:schemeClr val="dk1"/>
                          </a:solidFill>
                          <a:effectLst/>
                          <a:latin typeface="+mn-lt"/>
                          <a:ea typeface="+mn-ea"/>
                          <a:cs typeface="+mn-cs"/>
                        </a:rPr>
                        <a:t>Izgradnja i opremanje ustanove za predškolski odgoj i obrazovanje (područni vrtić s kuhinjom) </a:t>
                      </a:r>
                      <a:endParaRPr lang="hr-HR" dirty="0"/>
                    </a:p>
                  </a:txBody>
                  <a:tcPr/>
                </a:tc>
                <a:tc>
                  <a:txBody>
                    <a:bodyPr/>
                    <a:lstStyle/>
                    <a:p>
                      <a:pPr algn="ctr"/>
                      <a:r>
                        <a:rPr lang="hr-HR" dirty="0" smtClean="0"/>
                        <a:t>0,95</a:t>
                      </a:r>
                      <a:endParaRPr lang="hr-HR" dirty="0"/>
                    </a:p>
                  </a:txBody>
                  <a:tcPr/>
                </a:tc>
                <a:tc>
                  <a:txBody>
                    <a:bodyPr/>
                    <a:lstStyle/>
                    <a:p>
                      <a:pPr algn="r"/>
                      <a:r>
                        <a:rPr lang="hr-HR" dirty="0" smtClean="0"/>
                        <a:t>1.368.000,00</a:t>
                      </a:r>
                      <a:endParaRPr lang="hr-HR" dirty="0"/>
                    </a:p>
                  </a:txBody>
                  <a:tcPr/>
                </a:tc>
                <a:extLst>
                  <a:ext uri="{0D108BD9-81ED-4DB2-BD59-A6C34878D82A}">
                    <a16:rowId xmlns:a16="http://schemas.microsoft.com/office/drawing/2014/main" val="2778864759"/>
                  </a:ext>
                </a:extLst>
              </a:tr>
              <a:tr h="370840">
                <a:tc>
                  <a:txBody>
                    <a:bodyPr/>
                    <a:lstStyle/>
                    <a:p>
                      <a:r>
                        <a:rPr lang="hr-HR" dirty="0" smtClean="0"/>
                        <a:t>c.</a:t>
                      </a:r>
                      <a:endParaRPr lang="hr-HR" dirty="0"/>
                    </a:p>
                  </a:txBody>
                  <a:tcPr/>
                </a:tc>
                <a:tc>
                  <a:txBody>
                    <a:bodyPr/>
                    <a:lstStyle/>
                    <a:p>
                      <a:r>
                        <a:rPr lang="hr-HR" sz="1800" kern="1200" dirty="0" smtClean="0">
                          <a:solidFill>
                            <a:schemeClr val="dk1"/>
                          </a:solidFill>
                          <a:effectLst/>
                          <a:latin typeface="+mn-lt"/>
                          <a:ea typeface="+mn-ea"/>
                          <a:cs typeface="+mn-cs"/>
                        </a:rPr>
                        <a:t>Izgradnja i opremanje ustanove za predškolski odgoj i obrazovanje (područni vrtić bez kuhinje) </a:t>
                      </a:r>
                      <a:endParaRPr lang="hr-HR" dirty="0"/>
                    </a:p>
                  </a:txBody>
                  <a:tcPr/>
                </a:tc>
                <a:tc>
                  <a:txBody>
                    <a:bodyPr/>
                    <a:lstStyle/>
                    <a:p>
                      <a:pPr algn="ctr"/>
                      <a:r>
                        <a:rPr lang="hr-HR" dirty="0" smtClean="0"/>
                        <a:t>0,95</a:t>
                      </a:r>
                      <a:endParaRPr lang="hr-HR" dirty="0"/>
                    </a:p>
                  </a:txBody>
                  <a:tcPr/>
                </a:tc>
                <a:tc>
                  <a:txBody>
                    <a:bodyPr/>
                    <a:lstStyle/>
                    <a:p>
                      <a:pPr algn="r"/>
                      <a:r>
                        <a:rPr lang="hr-HR" dirty="0" smtClean="0"/>
                        <a:t>1.224.000,00</a:t>
                      </a:r>
                      <a:endParaRPr lang="hr-HR" dirty="0"/>
                    </a:p>
                  </a:txBody>
                  <a:tcPr/>
                </a:tc>
                <a:extLst>
                  <a:ext uri="{0D108BD9-81ED-4DB2-BD59-A6C34878D82A}">
                    <a16:rowId xmlns:a16="http://schemas.microsoft.com/office/drawing/2014/main" val="54353535"/>
                  </a:ext>
                </a:extLst>
              </a:tr>
              <a:tr h="370840">
                <a:tc>
                  <a:txBody>
                    <a:bodyPr/>
                    <a:lstStyle/>
                    <a:p>
                      <a:r>
                        <a:rPr lang="hr-HR" dirty="0" smtClean="0"/>
                        <a:t>d.</a:t>
                      </a:r>
                      <a:endParaRPr lang="hr-HR" dirty="0"/>
                    </a:p>
                  </a:txBody>
                  <a:tcPr/>
                </a:tc>
                <a:tc>
                  <a:txBody>
                    <a:bodyPr/>
                    <a:lstStyle/>
                    <a:p>
                      <a:r>
                        <a:rPr lang="hr-HR" sz="1800" kern="1200" dirty="0" smtClean="0">
                          <a:solidFill>
                            <a:schemeClr val="dk1"/>
                          </a:solidFill>
                          <a:effectLst/>
                          <a:latin typeface="+mn-lt"/>
                          <a:ea typeface="+mn-ea"/>
                          <a:cs typeface="+mn-cs"/>
                        </a:rPr>
                        <a:t>Dogradnja ili nadogradnja i opremanje postojeće ustanove za predškolski odgoj i obrazovanje </a:t>
                      </a:r>
                      <a:endParaRPr lang="hr-HR" dirty="0"/>
                    </a:p>
                  </a:txBody>
                  <a:tcPr/>
                </a:tc>
                <a:tc>
                  <a:txBody>
                    <a:bodyPr/>
                    <a:lstStyle/>
                    <a:p>
                      <a:pPr algn="ctr"/>
                      <a:r>
                        <a:rPr lang="hr-HR" dirty="0" smtClean="0"/>
                        <a:t>0,85</a:t>
                      </a:r>
                      <a:endParaRPr lang="hr-HR" dirty="0"/>
                    </a:p>
                  </a:txBody>
                  <a:tcPr/>
                </a:tc>
                <a:tc>
                  <a:txBody>
                    <a:bodyPr/>
                    <a:lstStyle/>
                    <a:p>
                      <a:pPr algn="r"/>
                      <a:r>
                        <a:rPr lang="hr-HR" dirty="0" smtClean="0"/>
                        <a:t>1.224.000,00</a:t>
                      </a:r>
                      <a:endParaRPr lang="hr-HR" dirty="0"/>
                    </a:p>
                  </a:txBody>
                  <a:tcPr/>
                </a:tc>
                <a:extLst>
                  <a:ext uri="{0D108BD9-81ED-4DB2-BD59-A6C34878D82A}">
                    <a16:rowId xmlns:a16="http://schemas.microsoft.com/office/drawing/2014/main" val="2635341102"/>
                  </a:ext>
                </a:extLst>
              </a:tr>
              <a:tr h="370840">
                <a:tc>
                  <a:txBody>
                    <a:bodyPr/>
                    <a:lstStyle/>
                    <a:p>
                      <a:r>
                        <a:rPr lang="hr-HR" dirty="0" smtClean="0"/>
                        <a:t>e.</a:t>
                      </a:r>
                      <a:endParaRPr lang="hr-HR" dirty="0"/>
                    </a:p>
                  </a:txBody>
                  <a:tcPr/>
                </a:tc>
                <a:tc>
                  <a:txBody>
                    <a:bodyPr/>
                    <a:lstStyle/>
                    <a:p>
                      <a:r>
                        <a:rPr lang="hr-HR" sz="1800" kern="1200" dirty="0" smtClean="0">
                          <a:solidFill>
                            <a:schemeClr val="dk1"/>
                          </a:solidFill>
                          <a:effectLst/>
                          <a:latin typeface="+mn-lt"/>
                          <a:ea typeface="+mn-ea"/>
                          <a:cs typeface="+mn-cs"/>
                        </a:rPr>
                        <a:t>Rekonstrukcija i opremanje postojeće građevine druge namjene </a:t>
                      </a:r>
                      <a:endParaRPr lang="hr-HR" dirty="0"/>
                    </a:p>
                  </a:txBody>
                  <a:tcPr/>
                </a:tc>
                <a:tc>
                  <a:txBody>
                    <a:bodyPr/>
                    <a:lstStyle/>
                    <a:p>
                      <a:pPr algn="ctr"/>
                      <a:r>
                        <a:rPr lang="hr-HR" dirty="0" smtClean="0"/>
                        <a:t>0,60</a:t>
                      </a:r>
                      <a:endParaRPr lang="hr-HR" dirty="0"/>
                    </a:p>
                  </a:txBody>
                  <a:tcPr/>
                </a:tc>
                <a:tc>
                  <a:txBody>
                    <a:bodyPr/>
                    <a:lstStyle/>
                    <a:p>
                      <a:pPr algn="r"/>
                      <a:r>
                        <a:rPr lang="hr-HR" dirty="0" smtClean="0"/>
                        <a:t>864.000,00</a:t>
                      </a:r>
                      <a:endParaRPr lang="hr-HR" dirty="0"/>
                    </a:p>
                  </a:txBody>
                  <a:tcPr/>
                </a:tc>
                <a:extLst>
                  <a:ext uri="{0D108BD9-81ED-4DB2-BD59-A6C34878D82A}">
                    <a16:rowId xmlns:a16="http://schemas.microsoft.com/office/drawing/2014/main" val="4100752978"/>
                  </a:ext>
                </a:extLst>
              </a:tr>
              <a:tr h="370840">
                <a:tc>
                  <a:txBody>
                    <a:bodyPr/>
                    <a:lstStyle/>
                    <a:p>
                      <a:r>
                        <a:rPr lang="hr-HR" dirty="0" smtClean="0"/>
                        <a:t>f.</a:t>
                      </a:r>
                      <a:endParaRPr lang="hr-HR" dirty="0"/>
                    </a:p>
                  </a:txBody>
                  <a:tcPr/>
                </a:tc>
                <a:tc>
                  <a:txBody>
                    <a:bodyPr/>
                    <a:lstStyle/>
                    <a:p>
                      <a:r>
                        <a:rPr lang="hr-HR" sz="1800" kern="1200" dirty="0" smtClean="0">
                          <a:solidFill>
                            <a:schemeClr val="dk1"/>
                          </a:solidFill>
                          <a:effectLst/>
                          <a:latin typeface="+mn-lt"/>
                          <a:ea typeface="+mn-ea"/>
                          <a:cs typeface="+mn-cs"/>
                        </a:rPr>
                        <a:t>Adaptacija i opremanje postojećih prostora </a:t>
                      </a:r>
                      <a:endParaRPr lang="hr-HR" dirty="0"/>
                    </a:p>
                  </a:txBody>
                  <a:tcPr/>
                </a:tc>
                <a:tc>
                  <a:txBody>
                    <a:bodyPr/>
                    <a:lstStyle/>
                    <a:p>
                      <a:pPr algn="ctr"/>
                      <a:r>
                        <a:rPr lang="hr-HR" dirty="0" smtClean="0"/>
                        <a:t>0,50</a:t>
                      </a:r>
                      <a:endParaRPr lang="hr-HR" dirty="0"/>
                    </a:p>
                  </a:txBody>
                  <a:tcPr/>
                </a:tc>
                <a:tc>
                  <a:txBody>
                    <a:bodyPr/>
                    <a:lstStyle/>
                    <a:p>
                      <a:pPr algn="r"/>
                      <a:r>
                        <a:rPr lang="hr-HR" dirty="0" smtClean="0"/>
                        <a:t>720.000,00</a:t>
                      </a:r>
                      <a:endParaRPr lang="hr-HR" dirty="0"/>
                    </a:p>
                  </a:txBody>
                  <a:tcPr/>
                </a:tc>
                <a:extLst>
                  <a:ext uri="{0D108BD9-81ED-4DB2-BD59-A6C34878D82A}">
                    <a16:rowId xmlns:a16="http://schemas.microsoft.com/office/drawing/2014/main" val="1072335049"/>
                  </a:ext>
                </a:extLst>
              </a:tr>
            </a:tbl>
          </a:graphicData>
        </a:graphic>
      </p:graphicFrame>
    </p:spTree>
    <p:extLst>
      <p:ext uri="{BB962C8B-B14F-4D97-AF65-F5344CB8AC3E}">
        <p14:creationId xmlns:p14="http://schemas.microsoft.com/office/powerpoint/2010/main" val="2299630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a:cs typeface="Times New Roman" panose="02020603050405020304" pitchFamily="18" charset="0"/>
              </a:rPr>
              <a:t>2.1 Prihvatljivost prijavitelja</a:t>
            </a:r>
            <a:endParaRPr lang="hr-HR" sz="2700" b="1" dirty="0"/>
          </a:p>
        </p:txBody>
      </p:sp>
      <p:sp>
        <p:nvSpPr>
          <p:cNvPr id="10" name="Rectangle 9"/>
          <p:cNvSpPr/>
          <p:nvPr/>
        </p:nvSpPr>
        <p:spPr>
          <a:xfrm>
            <a:off x="757744" y="2272448"/>
            <a:ext cx="11116391" cy="2954655"/>
          </a:xfrm>
          <a:prstGeom prst="rect">
            <a:avLst/>
          </a:prstGeom>
        </p:spPr>
        <p:style>
          <a:lnRef idx="0">
            <a:scrgbClr r="0" g="0" b="0"/>
          </a:lnRef>
          <a:fillRef idx="1003">
            <a:schemeClr val="lt1"/>
          </a:fillRef>
          <a:effectRef idx="0">
            <a:scrgbClr r="0" g="0" b="0"/>
          </a:effectRef>
          <a:fontRef idx="major"/>
        </p:style>
        <p:txBody>
          <a:bodyPr wrap="square">
            <a:spAutoFit/>
          </a:bodyPr>
          <a:lstStyle/>
          <a:p>
            <a:pPr marL="342900" indent="-342900" algn="just">
              <a:buFont typeface="Arial" panose="020B0604020202020204" pitchFamily="34" charset="0"/>
              <a:buChar char="•"/>
            </a:pPr>
            <a:r>
              <a:rPr lang="en-US" sz="2400" b="1" dirty="0" err="1">
                <a:solidFill>
                  <a:srgbClr val="000000"/>
                </a:solidFill>
              </a:rPr>
              <a:t>jedinice</a:t>
            </a:r>
            <a:r>
              <a:rPr lang="en-US" sz="2400" b="1" dirty="0">
                <a:solidFill>
                  <a:srgbClr val="000000"/>
                </a:solidFill>
              </a:rPr>
              <a:t> </a:t>
            </a:r>
            <a:r>
              <a:rPr lang="en-US" sz="2400" b="1" dirty="0" err="1">
                <a:solidFill>
                  <a:srgbClr val="000000"/>
                </a:solidFill>
              </a:rPr>
              <a:t>lokalne</a:t>
            </a:r>
            <a:r>
              <a:rPr lang="en-US" sz="2400" b="1" dirty="0">
                <a:solidFill>
                  <a:srgbClr val="000000"/>
                </a:solidFill>
              </a:rPr>
              <a:t> </a:t>
            </a:r>
            <a:r>
              <a:rPr lang="en-US" sz="2400" b="1" dirty="0" err="1">
                <a:solidFill>
                  <a:srgbClr val="000000"/>
                </a:solidFill>
              </a:rPr>
              <a:t>i</a:t>
            </a:r>
            <a:r>
              <a:rPr lang="en-US" sz="2400" b="1" dirty="0">
                <a:solidFill>
                  <a:srgbClr val="000000"/>
                </a:solidFill>
              </a:rPr>
              <a:t>/</a:t>
            </a:r>
            <a:r>
              <a:rPr lang="en-US" sz="2400" b="1" dirty="0" err="1">
                <a:solidFill>
                  <a:srgbClr val="000000"/>
                </a:solidFill>
              </a:rPr>
              <a:t>ili</a:t>
            </a:r>
            <a:r>
              <a:rPr lang="en-US" sz="2400" b="1" dirty="0">
                <a:solidFill>
                  <a:srgbClr val="000000"/>
                </a:solidFill>
              </a:rPr>
              <a:t> </a:t>
            </a:r>
            <a:r>
              <a:rPr lang="en-US" sz="2400" b="1" dirty="0" err="1">
                <a:solidFill>
                  <a:srgbClr val="000000"/>
                </a:solidFill>
              </a:rPr>
              <a:t>regionalne</a:t>
            </a:r>
            <a:r>
              <a:rPr lang="en-US" sz="2400" b="1" dirty="0">
                <a:solidFill>
                  <a:srgbClr val="000000"/>
                </a:solidFill>
              </a:rPr>
              <a:t> (</a:t>
            </a:r>
            <a:r>
              <a:rPr lang="en-US" sz="2400" b="1" dirty="0" err="1">
                <a:solidFill>
                  <a:srgbClr val="000000"/>
                </a:solidFill>
              </a:rPr>
              <a:t>područne</a:t>
            </a:r>
            <a:r>
              <a:rPr lang="en-US" sz="2400" b="1" dirty="0">
                <a:solidFill>
                  <a:srgbClr val="000000"/>
                </a:solidFill>
              </a:rPr>
              <a:t>) </a:t>
            </a:r>
            <a:r>
              <a:rPr lang="en-US" sz="2400" b="1" dirty="0" err="1">
                <a:solidFill>
                  <a:srgbClr val="000000"/>
                </a:solidFill>
              </a:rPr>
              <a:t>samouprave</a:t>
            </a:r>
            <a:r>
              <a:rPr lang="en-US" sz="2400" dirty="0">
                <a:solidFill>
                  <a:srgbClr val="000000"/>
                </a:solidFill>
              </a:rPr>
              <a:t> </a:t>
            </a:r>
            <a:r>
              <a:rPr lang="en-US" sz="2400" dirty="0" err="1">
                <a:solidFill>
                  <a:srgbClr val="000000"/>
                </a:solidFill>
              </a:rPr>
              <a:t>na</a:t>
            </a:r>
            <a:r>
              <a:rPr lang="en-US" sz="2400" dirty="0">
                <a:solidFill>
                  <a:srgbClr val="000000"/>
                </a:solidFill>
              </a:rPr>
              <a:t> </a:t>
            </a:r>
            <a:r>
              <a:rPr lang="en-US" sz="2400" dirty="0" err="1">
                <a:solidFill>
                  <a:srgbClr val="000000"/>
                </a:solidFill>
              </a:rPr>
              <a:t>području</a:t>
            </a:r>
            <a:r>
              <a:rPr lang="en-US" sz="2400" dirty="0">
                <a:solidFill>
                  <a:srgbClr val="000000"/>
                </a:solidFill>
              </a:rPr>
              <a:t> </a:t>
            </a:r>
            <a:r>
              <a:rPr lang="en-US" sz="2400" dirty="0" err="1">
                <a:solidFill>
                  <a:srgbClr val="000000"/>
                </a:solidFill>
              </a:rPr>
              <a:t>Republike</a:t>
            </a:r>
            <a:r>
              <a:rPr lang="en-US" sz="2400" dirty="0">
                <a:solidFill>
                  <a:srgbClr val="000000"/>
                </a:solidFill>
              </a:rPr>
              <a:t> </a:t>
            </a:r>
            <a:r>
              <a:rPr lang="en-US" sz="2400" dirty="0" err="1">
                <a:solidFill>
                  <a:srgbClr val="000000"/>
                </a:solidFill>
              </a:rPr>
              <a:t>Hrvatske</a:t>
            </a:r>
            <a:r>
              <a:rPr lang="en-US" sz="2400" dirty="0">
                <a:solidFill>
                  <a:srgbClr val="000000"/>
                </a:solidFill>
              </a:rPr>
              <a:t> </a:t>
            </a:r>
            <a:r>
              <a:rPr lang="en-US" sz="2400" dirty="0" err="1">
                <a:solidFill>
                  <a:srgbClr val="000000"/>
                </a:solidFill>
              </a:rPr>
              <a:t>prema</a:t>
            </a:r>
            <a:r>
              <a:rPr lang="en-US" sz="2400" dirty="0">
                <a:solidFill>
                  <a:srgbClr val="000000"/>
                </a:solidFill>
              </a:rPr>
              <a:t> </a:t>
            </a:r>
            <a:r>
              <a:rPr lang="en-US" sz="2400" dirty="0" err="1" smtClean="0">
                <a:solidFill>
                  <a:srgbClr val="000000"/>
                </a:solidFill>
              </a:rPr>
              <a:t>Zakonu</a:t>
            </a:r>
            <a:r>
              <a:rPr lang="en-US" sz="2400" dirty="0" smtClean="0">
                <a:solidFill>
                  <a:srgbClr val="000000"/>
                </a:solidFill>
              </a:rPr>
              <a:t> </a:t>
            </a:r>
            <a:r>
              <a:rPr lang="en-US" sz="2400" dirty="0">
                <a:solidFill>
                  <a:srgbClr val="000000"/>
                </a:solidFill>
              </a:rPr>
              <a:t>o </a:t>
            </a:r>
            <a:r>
              <a:rPr lang="en-US" sz="2400" dirty="0" err="1">
                <a:solidFill>
                  <a:srgbClr val="000000"/>
                </a:solidFill>
              </a:rPr>
              <a:t>lokalnoj</a:t>
            </a:r>
            <a:r>
              <a:rPr lang="en-US" sz="2400" dirty="0">
                <a:solidFill>
                  <a:srgbClr val="000000"/>
                </a:solidFill>
              </a:rPr>
              <a:t> </a:t>
            </a:r>
            <a:r>
              <a:rPr lang="en-US" sz="2400" dirty="0" err="1">
                <a:solidFill>
                  <a:srgbClr val="000000"/>
                </a:solidFill>
              </a:rPr>
              <a:t>i</a:t>
            </a:r>
            <a:r>
              <a:rPr lang="en-US" sz="2400" dirty="0">
                <a:solidFill>
                  <a:srgbClr val="000000"/>
                </a:solidFill>
              </a:rPr>
              <a:t> </a:t>
            </a:r>
            <a:r>
              <a:rPr lang="en-US" sz="2400" dirty="0" err="1">
                <a:solidFill>
                  <a:srgbClr val="000000"/>
                </a:solidFill>
              </a:rPr>
              <a:t>područnoj</a:t>
            </a:r>
            <a:r>
              <a:rPr lang="en-US" sz="2400" dirty="0">
                <a:solidFill>
                  <a:srgbClr val="000000"/>
                </a:solidFill>
              </a:rPr>
              <a:t> (</a:t>
            </a:r>
            <a:r>
              <a:rPr lang="en-US" sz="2400" dirty="0" err="1">
                <a:solidFill>
                  <a:srgbClr val="000000"/>
                </a:solidFill>
              </a:rPr>
              <a:t>regionalnoj</a:t>
            </a:r>
            <a:r>
              <a:rPr lang="en-US" sz="2400" dirty="0">
                <a:solidFill>
                  <a:srgbClr val="000000"/>
                </a:solidFill>
              </a:rPr>
              <a:t>) </a:t>
            </a:r>
            <a:r>
              <a:rPr lang="en-US" sz="2400" dirty="0" err="1">
                <a:solidFill>
                  <a:srgbClr val="000000"/>
                </a:solidFill>
              </a:rPr>
              <a:t>samoupravi</a:t>
            </a:r>
            <a:r>
              <a:rPr lang="en-US" sz="2400" dirty="0">
                <a:solidFill>
                  <a:srgbClr val="000000"/>
                </a:solidFill>
              </a:rPr>
              <a:t> (NN, br. 33/01, 60/01, 129/05, 109/07, </a:t>
            </a:r>
            <a:r>
              <a:rPr lang="en-US" sz="2400" dirty="0" smtClean="0">
                <a:solidFill>
                  <a:srgbClr val="000000"/>
                </a:solidFill>
              </a:rPr>
              <a:t>125/08</a:t>
            </a:r>
            <a:r>
              <a:rPr lang="en-US" sz="2400" dirty="0">
                <a:solidFill>
                  <a:srgbClr val="000000"/>
                </a:solidFill>
              </a:rPr>
              <a:t>, 36/09, 36/09, 150/11, 144/12, 19/13, 137/15, 123/17, 98/19, 144/20) </a:t>
            </a:r>
            <a:r>
              <a:rPr lang="en-US" sz="2400" dirty="0" err="1">
                <a:solidFill>
                  <a:srgbClr val="000000"/>
                </a:solidFill>
              </a:rPr>
              <a:t>i</a:t>
            </a:r>
            <a:r>
              <a:rPr lang="en-US" sz="2400" dirty="0">
                <a:solidFill>
                  <a:srgbClr val="000000"/>
                </a:solidFill>
              </a:rPr>
              <a:t> </a:t>
            </a:r>
            <a:r>
              <a:rPr lang="en-US" sz="2400" dirty="0" err="1">
                <a:solidFill>
                  <a:srgbClr val="000000"/>
                </a:solidFill>
              </a:rPr>
              <a:t>Zakonu</a:t>
            </a:r>
            <a:r>
              <a:rPr lang="en-US" sz="2400" dirty="0">
                <a:solidFill>
                  <a:srgbClr val="000000"/>
                </a:solidFill>
              </a:rPr>
              <a:t> o </a:t>
            </a:r>
            <a:r>
              <a:rPr lang="en-US" sz="2400" dirty="0" err="1">
                <a:solidFill>
                  <a:srgbClr val="000000"/>
                </a:solidFill>
              </a:rPr>
              <a:t>Gradu</a:t>
            </a:r>
            <a:r>
              <a:rPr lang="en-US" sz="2400" dirty="0">
                <a:solidFill>
                  <a:srgbClr val="000000"/>
                </a:solidFill>
              </a:rPr>
              <a:t> </a:t>
            </a:r>
            <a:r>
              <a:rPr lang="en-US" sz="2400" dirty="0" err="1" smtClean="0">
                <a:solidFill>
                  <a:srgbClr val="000000"/>
                </a:solidFill>
              </a:rPr>
              <a:t>Zagrebu</a:t>
            </a:r>
            <a:r>
              <a:rPr lang="en-US" sz="2400" dirty="0" smtClean="0">
                <a:solidFill>
                  <a:srgbClr val="000000"/>
                </a:solidFill>
              </a:rPr>
              <a:t> </a:t>
            </a:r>
            <a:r>
              <a:rPr lang="en-US" sz="2400" dirty="0">
                <a:solidFill>
                  <a:srgbClr val="000000"/>
                </a:solidFill>
              </a:rPr>
              <a:t>(NN br. 62/01, 125/08, 36/09, 119/14, 98/19 </a:t>
            </a:r>
            <a:r>
              <a:rPr lang="en-US" sz="2400" dirty="0" err="1">
                <a:solidFill>
                  <a:srgbClr val="000000"/>
                </a:solidFill>
              </a:rPr>
              <a:t>i</a:t>
            </a:r>
            <a:r>
              <a:rPr lang="en-US" sz="2400" dirty="0">
                <a:solidFill>
                  <a:srgbClr val="000000"/>
                </a:solidFill>
              </a:rPr>
              <a:t> 144/20), </a:t>
            </a:r>
            <a:r>
              <a:rPr lang="en-US" sz="2400" b="1" dirty="0" err="1">
                <a:solidFill>
                  <a:srgbClr val="000000"/>
                </a:solidFill>
              </a:rPr>
              <a:t>kao</a:t>
            </a:r>
            <a:r>
              <a:rPr lang="en-US" sz="2400" b="1" dirty="0">
                <a:solidFill>
                  <a:srgbClr val="000000"/>
                </a:solidFill>
              </a:rPr>
              <a:t> </a:t>
            </a:r>
            <a:r>
              <a:rPr lang="en-US" sz="2400" b="1" dirty="0" err="1">
                <a:solidFill>
                  <a:srgbClr val="000000"/>
                </a:solidFill>
              </a:rPr>
              <a:t>osnivači</a:t>
            </a:r>
            <a:r>
              <a:rPr lang="en-US" sz="2400" b="1" dirty="0">
                <a:solidFill>
                  <a:srgbClr val="000000"/>
                </a:solidFill>
              </a:rPr>
              <a:t> </a:t>
            </a:r>
            <a:r>
              <a:rPr lang="en-US" sz="2400" b="1" dirty="0" err="1">
                <a:solidFill>
                  <a:srgbClr val="000000"/>
                </a:solidFill>
              </a:rPr>
              <a:t>javnih</a:t>
            </a:r>
            <a:r>
              <a:rPr lang="en-US" sz="2400" b="1" dirty="0">
                <a:solidFill>
                  <a:srgbClr val="000000"/>
                </a:solidFill>
              </a:rPr>
              <a:t> </a:t>
            </a:r>
            <a:r>
              <a:rPr lang="en-US" sz="2400" b="1" dirty="0" err="1">
                <a:solidFill>
                  <a:srgbClr val="000000"/>
                </a:solidFill>
              </a:rPr>
              <a:t>ustanova</a:t>
            </a:r>
            <a:r>
              <a:rPr lang="en-US" sz="2400" b="1" dirty="0">
                <a:solidFill>
                  <a:srgbClr val="000000"/>
                </a:solidFill>
              </a:rPr>
              <a:t> </a:t>
            </a:r>
            <a:r>
              <a:rPr lang="en-US" sz="2400" dirty="0" err="1">
                <a:solidFill>
                  <a:srgbClr val="000000"/>
                </a:solidFill>
              </a:rPr>
              <a:t>koje</a:t>
            </a:r>
            <a:r>
              <a:rPr lang="en-US" sz="2400" dirty="0">
                <a:solidFill>
                  <a:srgbClr val="000000"/>
                </a:solidFill>
              </a:rPr>
              <a:t> </a:t>
            </a:r>
            <a:r>
              <a:rPr lang="en-US" sz="2400" dirty="0" err="1" smtClean="0">
                <a:solidFill>
                  <a:srgbClr val="000000"/>
                </a:solidFill>
              </a:rPr>
              <a:t>obavljaju</a:t>
            </a:r>
            <a:r>
              <a:rPr lang="en-US" sz="2400" dirty="0" smtClean="0">
                <a:solidFill>
                  <a:srgbClr val="000000"/>
                </a:solidFill>
              </a:rPr>
              <a:t> </a:t>
            </a:r>
            <a:r>
              <a:rPr lang="en-US" sz="2400" dirty="0" err="1">
                <a:solidFill>
                  <a:srgbClr val="000000"/>
                </a:solidFill>
              </a:rPr>
              <a:t>djelatnost</a:t>
            </a:r>
            <a:r>
              <a:rPr lang="en-US" sz="2400" dirty="0">
                <a:solidFill>
                  <a:srgbClr val="000000"/>
                </a:solidFill>
              </a:rPr>
              <a:t> </a:t>
            </a:r>
            <a:r>
              <a:rPr lang="en-US" sz="2400" dirty="0" err="1">
                <a:solidFill>
                  <a:srgbClr val="000000"/>
                </a:solidFill>
              </a:rPr>
              <a:t>predškolskog</a:t>
            </a:r>
            <a:r>
              <a:rPr lang="en-US" sz="2400" dirty="0">
                <a:solidFill>
                  <a:srgbClr val="000000"/>
                </a:solidFill>
              </a:rPr>
              <a:t> </a:t>
            </a:r>
            <a:r>
              <a:rPr lang="en-US" sz="2400" dirty="0" err="1">
                <a:solidFill>
                  <a:srgbClr val="000000"/>
                </a:solidFill>
              </a:rPr>
              <a:t>odgoja</a:t>
            </a:r>
            <a:r>
              <a:rPr lang="en-US" sz="2400" dirty="0">
                <a:solidFill>
                  <a:srgbClr val="000000"/>
                </a:solidFill>
              </a:rPr>
              <a:t> </a:t>
            </a:r>
            <a:r>
              <a:rPr lang="en-US" sz="2400" dirty="0" err="1">
                <a:solidFill>
                  <a:srgbClr val="000000"/>
                </a:solidFill>
              </a:rPr>
              <a:t>sukladno</a:t>
            </a:r>
            <a:r>
              <a:rPr lang="en-US" sz="2400" dirty="0">
                <a:solidFill>
                  <a:srgbClr val="000000"/>
                </a:solidFill>
              </a:rPr>
              <a:t> </a:t>
            </a:r>
            <a:r>
              <a:rPr lang="en-US" sz="2400" dirty="0" err="1">
                <a:solidFill>
                  <a:srgbClr val="000000"/>
                </a:solidFill>
              </a:rPr>
              <a:t>Zakonu</a:t>
            </a:r>
            <a:r>
              <a:rPr lang="en-US" sz="2400" dirty="0">
                <a:solidFill>
                  <a:srgbClr val="000000"/>
                </a:solidFill>
              </a:rPr>
              <a:t> o </a:t>
            </a:r>
            <a:r>
              <a:rPr lang="en-US" sz="2400" dirty="0" err="1">
                <a:solidFill>
                  <a:srgbClr val="000000"/>
                </a:solidFill>
              </a:rPr>
              <a:t>predškolskom</a:t>
            </a:r>
            <a:r>
              <a:rPr lang="en-US" sz="2400" dirty="0">
                <a:solidFill>
                  <a:srgbClr val="000000"/>
                </a:solidFill>
              </a:rPr>
              <a:t> </a:t>
            </a:r>
            <a:r>
              <a:rPr lang="en-US" sz="2400" dirty="0" err="1">
                <a:solidFill>
                  <a:srgbClr val="000000"/>
                </a:solidFill>
              </a:rPr>
              <a:t>odgoju</a:t>
            </a:r>
            <a:r>
              <a:rPr lang="en-US" sz="2400" dirty="0">
                <a:solidFill>
                  <a:srgbClr val="000000"/>
                </a:solidFill>
              </a:rPr>
              <a:t> </a:t>
            </a:r>
            <a:r>
              <a:rPr lang="en-US" sz="2400" dirty="0" err="1">
                <a:solidFill>
                  <a:srgbClr val="000000"/>
                </a:solidFill>
              </a:rPr>
              <a:t>i</a:t>
            </a:r>
            <a:r>
              <a:rPr lang="en-US" sz="2400" dirty="0">
                <a:solidFill>
                  <a:srgbClr val="000000"/>
                </a:solidFill>
              </a:rPr>
              <a:t> </a:t>
            </a:r>
            <a:r>
              <a:rPr lang="en-US" sz="2400" dirty="0" err="1">
                <a:solidFill>
                  <a:srgbClr val="000000"/>
                </a:solidFill>
              </a:rPr>
              <a:t>obrazovanju</a:t>
            </a:r>
            <a:r>
              <a:rPr lang="en-US" sz="2400" dirty="0">
                <a:solidFill>
                  <a:srgbClr val="000000"/>
                </a:solidFill>
              </a:rPr>
              <a:t> </a:t>
            </a:r>
            <a:r>
              <a:rPr lang="en-US" sz="2400" dirty="0" smtClean="0">
                <a:solidFill>
                  <a:srgbClr val="000000"/>
                </a:solidFill>
              </a:rPr>
              <a:t>(</a:t>
            </a:r>
            <a:r>
              <a:rPr lang="en-US" sz="2400" dirty="0">
                <a:solidFill>
                  <a:srgbClr val="000000"/>
                </a:solidFill>
              </a:rPr>
              <a:t>NN 10/97, 107/07, 94/13, 98/19. </a:t>
            </a:r>
          </a:p>
          <a:p>
            <a:pPr marL="342900" indent="-342900" algn="just">
              <a:buFont typeface="Arial" panose="020B0604020202020204" pitchFamily="34" charset="0"/>
              <a:buChar char="•"/>
            </a:pPr>
            <a:endParaRPr lang="hr-HR" b="1" dirty="0">
              <a:solidFill>
                <a:srgbClr val="000000"/>
              </a:solidFill>
              <a:latin typeface="+mj-lt"/>
            </a:endParaRPr>
          </a:p>
        </p:txBody>
      </p:sp>
    </p:spTree>
    <p:extLst>
      <p:ext uri="{BB962C8B-B14F-4D97-AF65-F5344CB8AC3E}">
        <p14:creationId xmlns:p14="http://schemas.microsoft.com/office/powerpoint/2010/main" val="1221099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a:cs typeface="Times New Roman" panose="02020603050405020304" pitchFamily="18" charset="0"/>
              </a:rPr>
              <a:t>2.2 Prihvatljivost partnera i formiranje partnerstva</a:t>
            </a:r>
            <a:endParaRPr lang="hr-HR" sz="2700" b="1" dirty="0"/>
          </a:p>
        </p:txBody>
      </p:sp>
      <p:sp>
        <p:nvSpPr>
          <p:cNvPr id="10" name="Rectangle 9"/>
          <p:cNvSpPr/>
          <p:nvPr/>
        </p:nvSpPr>
        <p:spPr>
          <a:xfrm>
            <a:off x="757744" y="2646359"/>
            <a:ext cx="11116391" cy="1600438"/>
          </a:xfrm>
          <a:prstGeom prst="rect">
            <a:avLst/>
          </a:prstGeom>
        </p:spPr>
        <p:style>
          <a:lnRef idx="0">
            <a:scrgbClr r="0" g="0" b="0"/>
          </a:lnRef>
          <a:fillRef idx="1003">
            <a:schemeClr val="lt1"/>
          </a:fillRef>
          <a:effectRef idx="0">
            <a:scrgbClr r="0" g="0" b="0"/>
          </a:effectRef>
          <a:fontRef idx="major"/>
        </p:style>
        <p:txBody>
          <a:bodyPr wrap="square">
            <a:spAutoFit/>
          </a:bodyPr>
          <a:lstStyle/>
          <a:p>
            <a:pPr marL="342900" indent="-342900" algn="just">
              <a:buFont typeface="Arial" panose="020B0604020202020204" pitchFamily="34" charset="0"/>
              <a:buChar char="•"/>
            </a:pPr>
            <a:r>
              <a:rPr lang="hr-HR" sz="2000" dirty="0">
                <a:solidFill>
                  <a:srgbClr val="000000"/>
                </a:solidFill>
              </a:rPr>
              <a:t>Prijavitelj </a:t>
            </a:r>
            <a:r>
              <a:rPr lang="hr-HR" sz="2000" b="1" dirty="0">
                <a:solidFill>
                  <a:srgbClr val="000000"/>
                </a:solidFill>
              </a:rPr>
              <a:t>može</a:t>
            </a:r>
            <a:r>
              <a:rPr lang="hr-HR" sz="2000" dirty="0">
                <a:solidFill>
                  <a:srgbClr val="000000"/>
                </a:solidFill>
              </a:rPr>
              <a:t> prijaviti i provoditi projekt samostalno ili u partnerstvu s </a:t>
            </a:r>
            <a:r>
              <a:rPr lang="hr-HR" sz="2000" b="1" dirty="0">
                <a:solidFill>
                  <a:srgbClr val="000000"/>
                </a:solidFill>
              </a:rPr>
              <a:t>jedinicom lokalne i/ili </a:t>
            </a:r>
            <a:r>
              <a:rPr lang="hr-HR" sz="2000" b="1" dirty="0" smtClean="0">
                <a:solidFill>
                  <a:srgbClr val="000000"/>
                </a:solidFill>
              </a:rPr>
              <a:t>regionalne </a:t>
            </a:r>
            <a:r>
              <a:rPr lang="hr-HR" sz="2000" b="1" dirty="0">
                <a:solidFill>
                  <a:srgbClr val="000000"/>
                </a:solidFill>
              </a:rPr>
              <a:t>(područne) samouprave i/ili dječjim vrtićem i/ili osnovnom školom </a:t>
            </a:r>
            <a:r>
              <a:rPr lang="hr-HR" sz="2000" dirty="0">
                <a:solidFill>
                  <a:srgbClr val="000000"/>
                </a:solidFill>
              </a:rPr>
              <a:t>čiji je osnivač </a:t>
            </a:r>
            <a:r>
              <a:rPr lang="hr-HR" sz="2000" dirty="0" smtClean="0">
                <a:solidFill>
                  <a:srgbClr val="000000"/>
                </a:solidFill>
              </a:rPr>
              <a:t>jedinica lokalne </a:t>
            </a:r>
            <a:r>
              <a:rPr lang="hr-HR" sz="2000" dirty="0">
                <a:solidFill>
                  <a:srgbClr val="000000"/>
                </a:solidFill>
              </a:rPr>
              <a:t>i/ili regionalne (područne) samouprave i/ili Republika Hrvatska</a:t>
            </a:r>
            <a:r>
              <a:rPr lang="hr-HR" sz="2000" dirty="0" smtClean="0">
                <a:solidFill>
                  <a:srgbClr val="000000"/>
                </a:solidFill>
              </a:rPr>
              <a:t>.</a:t>
            </a:r>
          </a:p>
          <a:p>
            <a:pPr marL="342900" indent="-342900" algn="just">
              <a:buFont typeface="Arial" panose="020B0604020202020204" pitchFamily="34" charset="0"/>
              <a:buChar char="•"/>
            </a:pPr>
            <a:r>
              <a:rPr lang="pl-PL" sz="2000" dirty="0"/>
              <a:t>Partnerstvo se dokazuje Sporazumom o partnerstvu </a:t>
            </a:r>
            <a:r>
              <a:rPr lang="pl-PL" sz="2000" dirty="0" smtClean="0"/>
              <a:t>(Prilog 3)</a:t>
            </a:r>
          </a:p>
          <a:p>
            <a:pPr marL="342900" indent="-342900" algn="just">
              <a:buFont typeface="Arial" panose="020B0604020202020204" pitchFamily="34" charset="0"/>
              <a:buChar char="•"/>
            </a:pPr>
            <a:endParaRPr lang="hr-HR" dirty="0">
              <a:solidFill>
                <a:srgbClr val="000000"/>
              </a:solidFill>
            </a:endParaRPr>
          </a:p>
        </p:txBody>
      </p:sp>
    </p:spTree>
    <p:extLst>
      <p:ext uri="{BB962C8B-B14F-4D97-AF65-F5344CB8AC3E}">
        <p14:creationId xmlns:p14="http://schemas.microsoft.com/office/powerpoint/2010/main" val="155776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a:cs typeface="Times New Roman" panose="02020603050405020304" pitchFamily="18" charset="0"/>
              </a:rPr>
              <a:t>2.2 Prihvatljivost partnera i formiranje partnerstva</a:t>
            </a:r>
            <a:endParaRPr lang="hr-HR" sz="2700" b="1" dirty="0"/>
          </a:p>
        </p:txBody>
      </p:sp>
      <p:sp>
        <p:nvSpPr>
          <p:cNvPr id="10" name="Rectangle 9"/>
          <p:cNvSpPr/>
          <p:nvPr/>
        </p:nvSpPr>
        <p:spPr>
          <a:xfrm>
            <a:off x="757743" y="2164726"/>
            <a:ext cx="11116391" cy="3170099"/>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r>
              <a:rPr lang="hr-HR" sz="2000" dirty="0">
                <a:solidFill>
                  <a:srgbClr val="000000"/>
                </a:solidFill>
              </a:rPr>
              <a:t>Prijavitelj/partner mora dokazati da: </a:t>
            </a:r>
          </a:p>
          <a:p>
            <a:pPr marL="342900" indent="-342900" algn="just">
              <a:buFont typeface="Arial" panose="020B0604020202020204" pitchFamily="34" charset="0"/>
              <a:buChar char="•"/>
            </a:pPr>
            <a:r>
              <a:rPr lang="hr-HR" sz="2000" b="1" dirty="0" smtClean="0">
                <a:solidFill>
                  <a:srgbClr val="000000"/>
                </a:solidFill>
              </a:rPr>
              <a:t>ima </a:t>
            </a:r>
            <a:r>
              <a:rPr lang="hr-HR" sz="2000" b="1" dirty="0">
                <a:solidFill>
                  <a:srgbClr val="000000"/>
                </a:solidFill>
              </a:rPr>
              <a:t>pravnu osobnost </a:t>
            </a:r>
            <a:r>
              <a:rPr lang="hr-HR" sz="2000" dirty="0">
                <a:solidFill>
                  <a:srgbClr val="000000"/>
                </a:solidFill>
              </a:rPr>
              <a:t>(provjeru vrši NT uvidom u elektroničke baze podataka </a:t>
            </a:r>
            <a:r>
              <a:rPr lang="hr-HR" sz="2000" dirty="0" smtClean="0">
                <a:solidFill>
                  <a:srgbClr val="000000"/>
                </a:solidFill>
              </a:rPr>
              <a:t>Ministarstva pravosuđa </a:t>
            </a:r>
            <a:r>
              <a:rPr lang="hr-HR" sz="2000" dirty="0">
                <a:solidFill>
                  <a:srgbClr val="000000"/>
                </a:solidFill>
              </a:rPr>
              <a:t>i uprave i Ministarstva znanosti i obrazovanja); </a:t>
            </a:r>
          </a:p>
          <a:p>
            <a:pPr marL="342900" indent="-342900" algn="just">
              <a:buFont typeface="Arial" panose="020B0604020202020204" pitchFamily="34" charset="0"/>
              <a:buChar char="•"/>
            </a:pPr>
            <a:r>
              <a:rPr lang="hr-HR" sz="2000" b="1" dirty="0" smtClean="0">
                <a:solidFill>
                  <a:srgbClr val="000000"/>
                </a:solidFill>
              </a:rPr>
              <a:t>ima </a:t>
            </a:r>
            <a:r>
              <a:rPr lang="hr-HR" sz="2000" b="1" dirty="0">
                <a:solidFill>
                  <a:srgbClr val="000000"/>
                </a:solidFill>
              </a:rPr>
              <a:t>dostatne i stabilne financijske, stručne, iskustvene i provedbene kapacitete za provedbu projekta </a:t>
            </a:r>
            <a:r>
              <a:rPr lang="hr-HR" sz="2000" dirty="0" smtClean="0">
                <a:solidFill>
                  <a:srgbClr val="000000"/>
                </a:solidFill>
              </a:rPr>
              <a:t>samostalno </a:t>
            </a:r>
            <a:r>
              <a:rPr lang="hr-HR" sz="2000" dirty="0">
                <a:solidFill>
                  <a:srgbClr val="000000"/>
                </a:solidFill>
              </a:rPr>
              <a:t>ili s partnerima (Obrazac 1. Izjava prijavitelja/partnera);</a:t>
            </a:r>
          </a:p>
          <a:p>
            <a:pPr marL="342900" indent="-342900" algn="just">
              <a:buFont typeface="Arial" panose="020B0604020202020204" pitchFamily="34" charset="0"/>
              <a:buChar char="•"/>
            </a:pPr>
            <a:r>
              <a:rPr lang="hr-HR" sz="2000" b="1" dirty="0" smtClean="0">
                <a:solidFill>
                  <a:srgbClr val="000000"/>
                </a:solidFill>
              </a:rPr>
              <a:t>nema </a:t>
            </a:r>
            <a:r>
              <a:rPr lang="hr-HR" sz="2000" b="1" dirty="0">
                <a:solidFill>
                  <a:srgbClr val="000000"/>
                </a:solidFill>
              </a:rPr>
              <a:t>duga po osnovi javnih davanja </a:t>
            </a:r>
            <a:r>
              <a:rPr lang="hr-HR" sz="2000" dirty="0">
                <a:solidFill>
                  <a:srgbClr val="000000"/>
                </a:solidFill>
              </a:rPr>
              <a:t>o kojima Porezna uprava vodi službenu evidenciju (potvrda </a:t>
            </a:r>
            <a:r>
              <a:rPr lang="hr-HR" sz="2000" dirty="0" smtClean="0">
                <a:solidFill>
                  <a:srgbClr val="000000"/>
                </a:solidFill>
              </a:rPr>
              <a:t>Porezne </a:t>
            </a:r>
            <a:r>
              <a:rPr lang="hr-HR" sz="2000" dirty="0">
                <a:solidFill>
                  <a:srgbClr val="000000"/>
                </a:solidFill>
              </a:rPr>
              <a:t>uprave);</a:t>
            </a:r>
          </a:p>
          <a:p>
            <a:pPr marL="342900" indent="-342900" algn="just">
              <a:buFont typeface="Arial" panose="020B0604020202020204" pitchFamily="34" charset="0"/>
              <a:buChar char="•"/>
            </a:pPr>
            <a:r>
              <a:rPr lang="hr-HR" sz="2000" b="1" dirty="0" smtClean="0">
                <a:solidFill>
                  <a:srgbClr val="000000"/>
                </a:solidFill>
              </a:rPr>
              <a:t>će </a:t>
            </a:r>
            <a:r>
              <a:rPr lang="hr-HR" sz="2000" b="1" dirty="0">
                <a:solidFill>
                  <a:srgbClr val="000000"/>
                </a:solidFill>
              </a:rPr>
              <a:t>dobit </a:t>
            </a:r>
            <a:r>
              <a:rPr lang="hr-HR" sz="2000" dirty="0">
                <a:solidFill>
                  <a:srgbClr val="000000"/>
                </a:solidFill>
              </a:rPr>
              <a:t>stečena iz aktivnosti koje se provode u okviru projekta </a:t>
            </a:r>
            <a:r>
              <a:rPr lang="hr-HR" sz="2000" b="1" dirty="0">
                <a:solidFill>
                  <a:srgbClr val="000000"/>
                </a:solidFill>
              </a:rPr>
              <a:t>biti ponovo uložena u unaprjeđenje </a:t>
            </a:r>
            <a:r>
              <a:rPr lang="hr-HR" sz="2000" b="1" dirty="0" smtClean="0">
                <a:solidFill>
                  <a:srgbClr val="000000"/>
                </a:solidFill>
              </a:rPr>
              <a:t>djelatnosti </a:t>
            </a:r>
            <a:r>
              <a:rPr lang="hr-HR" sz="2000" b="1" dirty="0">
                <a:solidFill>
                  <a:srgbClr val="000000"/>
                </a:solidFill>
              </a:rPr>
              <a:t>predškolskog odgoja i obrazovanja </a:t>
            </a:r>
            <a:r>
              <a:rPr lang="hr-HR" sz="2000" dirty="0" smtClean="0">
                <a:solidFill>
                  <a:srgbClr val="000000"/>
                </a:solidFill>
              </a:rPr>
              <a:t>(Obrazac 1. Izjava prijavitelja/partnera)</a:t>
            </a:r>
          </a:p>
          <a:p>
            <a:pPr marL="342900" indent="-342900" algn="just">
              <a:buFont typeface="Arial" panose="020B0604020202020204" pitchFamily="34" charset="0"/>
              <a:buChar char="•"/>
            </a:pPr>
            <a:r>
              <a:rPr lang="hr-HR" sz="2000" dirty="0" smtClean="0">
                <a:solidFill>
                  <a:srgbClr val="000000"/>
                </a:solidFill>
              </a:rPr>
              <a:t>u </a:t>
            </a:r>
            <a:r>
              <a:rPr lang="hr-HR" sz="2000" dirty="0">
                <a:solidFill>
                  <a:srgbClr val="000000"/>
                </a:solidFill>
              </a:rPr>
              <a:t>trenutku prijave </a:t>
            </a:r>
            <a:r>
              <a:rPr lang="hr-HR" sz="2000" b="1" dirty="0">
                <a:solidFill>
                  <a:srgbClr val="000000"/>
                </a:solidFill>
              </a:rPr>
              <a:t>nije niti u jednoj situaciji isključenja</a:t>
            </a:r>
            <a:r>
              <a:rPr lang="hr-HR" sz="2000" dirty="0">
                <a:solidFill>
                  <a:srgbClr val="000000"/>
                </a:solidFill>
              </a:rPr>
              <a:t>, kako je to definirano ovim Uputama</a:t>
            </a:r>
          </a:p>
        </p:txBody>
      </p:sp>
    </p:spTree>
    <p:extLst>
      <p:ext uri="{BB962C8B-B14F-4D97-AF65-F5344CB8AC3E}">
        <p14:creationId xmlns:p14="http://schemas.microsoft.com/office/powerpoint/2010/main" val="2192977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a:cs typeface="Times New Roman" panose="02020603050405020304" pitchFamily="18" charset="0"/>
              </a:rPr>
              <a:t>2.3 Kriteriji za isključenje</a:t>
            </a:r>
            <a:endParaRPr lang="hr-HR" sz="2700" b="1" dirty="0"/>
          </a:p>
        </p:txBody>
      </p:sp>
      <p:sp>
        <p:nvSpPr>
          <p:cNvPr id="10" name="Rectangle 9"/>
          <p:cNvSpPr/>
          <p:nvPr/>
        </p:nvSpPr>
        <p:spPr>
          <a:xfrm>
            <a:off x="757743" y="1566680"/>
            <a:ext cx="11116391" cy="4309898"/>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r>
              <a:rPr lang="hr-HR" dirty="0"/>
              <a:t>U okviru ovog Poziva, potpora se ne može </a:t>
            </a:r>
            <a:r>
              <a:rPr lang="hr-HR" dirty="0" smtClean="0"/>
              <a:t>dodijeliti:</a:t>
            </a:r>
          </a:p>
          <a:p>
            <a:pPr marL="297815" indent="-285750">
              <a:lnSpc>
                <a:spcPts val="1730"/>
              </a:lnSpc>
              <a:spcBef>
                <a:spcPts val="5"/>
              </a:spcBef>
              <a:buFont typeface="Arial" panose="020B0604020202020204" pitchFamily="34" charset="0"/>
              <a:buChar char="•"/>
              <a:tabLst>
                <a:tab pos="355600" algn="l"/>
                <a:tab pos="356235" algn="l"/>
              </a:tabLst>
            </a:pPr>
            <a:r>
              <a:rPr lang="hr-HR" sz="1700" spc="-5" dirty="0">
                <a:cs typeface="Arial"/>
              </a:rPr>
              <a:t>ako </a:t>
            </a:r>
            <a:r>
              <a:rPr lang="hr-HR" sz="1700" dirty="0">
                <a:cs typeface="Arial"/>
              </a:rPr>
              <a:t>je </a:t>
            </a:r>
            <a:r>
              <a:rPr lang="hr-HR" sz="1700" spc="-5" dirty="0" smtClean="0">
                <a:cs typeface="Arial"/>
              </a:rPr>
              <a:t>prijavitelj </a:t>
            </a:r>
            <a:r>
              <a:rPr lang="hr-HR" sz="1700" dirty="0" smtClean="0">
                <a:cs typeface="Arial"/>
              </a:rPr>
              <a:t>ili </a:t>
            </a:r>
            <a:r>
              <a:rPr lang="hr-HR" sz="1700" spc="-5" dirty="0">
                <a:cs typeface="Arial"/>
              </a:rPr>
              <a:t>osoba ovlaštena po zakonu </a:t>
            </a:r>
            <a:r>
              <a:rPr lang="hr-HR" sz="1700" dirty="0">
                <a:cs typeface="Arial"/>
              </a:rPr>
              <a:t>za </a:t>
            </a:r>
            <a:r>
              <a:rPr lang="hr-HR" sz="1700" spc="-5" dirty="0" smtClean="0">
                <a:cs typeface="Arial"/>
              </a:rPr>
              <a:t>zastupanje prijavitelja pravomoćno </a:t>
            </a:r>
            <a:r>
              <a:rPr lang="hr-HR" sz="1700" spc="-5" dirty="0">
                <a:cs typeface="Arial"/>
              </a:rPr>
              <a:t>osuđena </a:t>
            </a:r>
            <a:r>
              <a:rPr lang="hr-HR" sz="1700" dirty="0">
                <a:cs typeface="Arial"/>
              </a:rPr>
              <a:t>za </a:t>
            </a:r>
            <a:r>
              <a:rPr lang="hr-HR" sz="1700" spc="-5" dirty="0">
                <a:cs typeface="Arial"/>
              </a:rPr>
              <a:t>bilo koje od sljedećih kaznenih</a:t>
            </a:r>
            <a:r>
              <a:rPr lang="hr-HR" sz="1700" spc="-15" dirty="0">
                <a:cs typeface="Arial"/>
              </a:rPr>
              <a:t> </a:t>
            </a:r>
            <a:r>
              <a:rPr lang="hr-HR" sz="1700" spc="-5" dirty="0">
                <a:cs typeface="Arial"/>
              </a:rPr>
              <a:t>djela:</a:t>
            </a:r>
            <a:endParaRPr lang="hr-HR" sz="1700" dirty="0">
              <a:cs typeface="Arial"/>
            </a:endParaRPr>
          </a:p>
          <a:p>
            <a:pPr marL="756285" marR="455295" lvl="1" indent="-287020">
              <a:lnSpc>
                <a:spcPct val="80000"/>
              </a:lnSpc>
              <a:spcBef>
                <a:spcPts val="380"/>
              </a:spcBef>
              <a:buChar char="–"/>
              <a:tabLst>
                <a:tab pos="756285" algn="l"/>
                <a:tab pos="756920" algn="l"/>
              </a:tabLst>
            </a:pPr>
            <a:r>
              <a:rPr lang="hr-HR" sz="1700" spc="-5" dirty="0">
                <a:cs typeface="Arial"/>
              </a:rPr>
              <a:t>sudjelovanje u zločinačkoj </a:t>
            </a:r>
            <a:r>
              <a:rPr lang="hr-HR" sz="1700" spc="-5" dirty="0" smtClean="0">
                <a:cs typeface="Arial"/>
              </a:rPr>
              <a:t>organizaciji, </a:t>
            </a:r>
            <a:r>
              <a:rPr lang="hr-HR" sz="1600" dirty="0"/>
              <a:t>terorizam ili kaznena djela povezana s terorističkim aktivnostima, pranje novca ili financiranje terorizma, dječji rad ili druge oblike trgovanja ljudima, </a:t>
            </a:r>
            <a:r>
              <a:rPr lang="hr-HR" sz="1600" dirty="0" smtClean="0"/>
              <a:t>korupciju, prijevaru</a:t>
            </a:r>
          </a:p>
          <a:p>
            <a:pPr marL="285750" indent="-285750" algn="just">
              <a:buFont typeface="Arial" panose="020B0604020202020204" pitchFamily="34" charset="0"/>
              <a:buChar char="•"/>
            </a:pPr>
            <a:r>
              <a:rPr lang="hr-HR" dirty="0"/>
              <a:t>prijavitelju kojem je utvrđeno teško kršenje </a:t>
            </a:r>
            <a:r>
              <a:rPr lang="hr-HR" dirty="0" smtClean="0"/>
              <a:t>ugovora </a:t>
            </a:r>
            <a:r>
              <a:rPr lang="hr-HR" dirty="0"/>
              <a:t>zbog neispunjavanja ugovornih </a:t>
            </a:r>
            <a:r>
              <a:rPr lang="hr-HR" dirty="0" smtClean="0"/>
              <a:t>obveza</a:t>
            </a:r>
          </a:p>
          <a:p>
            <a:pPr marL="285750" indent="-285750" algn="just">
              <a:buFont typeface="Arial" panose="020B0604020202020204" pitchFamily="34" charset="0"/>
              <a:buChar char="•"/>
            </a:pPr>
            <a:r>
              <a:rPr lang="hr-HR" dirty="0"/>
              <a:t>prijavitelju/partneru u slučaju da je prijavitelj ili osobe ovlaštene po zakonu za zastupanje proglašen krivim zbog teškog profesionalnog </a:t>
            </a:r>
            <a:r>
              <a:rPr lang="hr-HR" dirty="0" smtClean="0"/>
              <a:t>propusta</a:t>
            </a:r>
          </a:p>
          <a:p>
            <a:pPr marL="285750" indent="-285750" algn="just">
              <a:buFont typeface="Arial" panose="020B0604020202020204" pitchFamily="34" charset="0"/>
              <a:buChar char="•"/>
            </a:pPr>
            <a:r>
              <a:rPr lang="hr-HR" dirty="0"/>
              <a:t>prijavitelju koji je znao ili morao znati da je u sukobu interesa u postupku dodjele bespovratnih </a:t>
            </a:r>
            <a:r>
              <a:rPr lang="hr-HR" dirty="0" smtClean="0"/>
              <a:t>sredstava</a:t>
            </a:r>
          </a:p>
          <a:p>
            <a:pPr marL="285750" indent="-285750" algn="just">
              <a:buFont typeface="Arial" panose="020B0604020202020204" pitchFamily="34" charset="0"/>
              <a:buChar char="•"/>
            </a:pPr>
            <a:r>
              <a:rPr lang="hr-HR" dirty="0"/>
              <a:t>prijavitelju koji nije izvršio povrat sredstava prema odluci nadležnog </a:t>
            </a:r>
            <a:r>
              <a:rPr lang="hr-HR" dirty="0" smtClean="0"/>
              <a:t>tijela</a:t>
            </a:r>
          </a:p>
          <a:p>
            <a:pPr marL="285750" indent="-285750" algn="just">
              <a:buFont typeface="Arial" panose="020B0604020202020204" pitchFamily="34" charset="0"/>
              <a:buChar char="•"/>
            </a:pPr>
            <a:r>
              <a:rPr lang="hr-HR" dirty="0"/>
              <a:t>prijavitelju koji nije izvršio isplate plaća zaposlenicima, plaćanje doprinosa za financiranje obveznih </a:t>
            </a:r>
            <a:r>
              <a:rPr lang="hr-HR" dirty="0" smtClean="0"/>
              <a:t>osiguranja</a:t>
            </a:r>
          </a:p>
          <a:p>
            <a:pPr marL="285750" indent="-285750" algn="just">
              <a:buFont typeface="Arial" panose="020B0604020202020204" pitchFamily="34" charset="0"/>
              <a:buChar char="•"/>
            </a:pPr>
            <a:r>
              <a:rPr lang="hr-HR" b="1" dirty="0"/>
              <a:t>prijavitelju koji projektom ne predviđa povećanje kapaciteta predškolskog odgoja i obrazovanja nego se zadržavaju postojeći kapaciteti, osim u slučaju da postojeće kapacitete za predškolski odgoj i obrazovanje ima u osnovnoj školi koja radi u više smjena i radi te okolnosti ne može prijeći u jednu </a:t>
            </a:r>
            <a:r>
              <a:rPr lang="hr-HR" b="1" dirty="0" smtClean="0"/>
              <a:t>smjenu</a:t>
            </a:r>
          </a:p>
          <a:p>
            <a:pPr marL="285750" indent="-285750" algn="just">
              <a:buFont typeface="Arial" panose="020B0604020202020204" pitchFamily="34" charset="0"/>
              <a:buChar char="•"/>
            </a:pPr>
            <a:r>
              <a:rPr lang="hr-HR" b="1" dirty="0"/>
              <a:t>prijavitelju čiji je postojeći kapacitet predškolskih ustanova dostatan u odnosu na broj živorođene djece u dobi za vrtić prema podacima DZS za područje </a:t>
            </a:r>
            <a:r>
              <a:rPr lang="hr-HR" b="1" dirty="0" smtClean="0"/>
              <a:t>prijavitelja</a:t>
            </a:r>
            <a:endParaRPr lang="hr-HR" b="1" dirty="0">
              <a:solidFill>
                <a:srgbClr val="000000"/>
              </a:solidFill>
            </a:endParaRPr>
          </a:p>
        </p:txBody>
      </p:sp>
    </p:spTree>
    <p:extLst>
      <p:ext uri="{BB962C8B-B14F-4D97-AF65-F5344CB8AC3E}">
        <p14:creationId xmlns:p14="http://schemas.microsoft.com/office/powerpoint/2010/main" val="2294927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smtClean="0">
                <a:cs typeface="Times New Roman" panose="02020603050405020304" pitchFamily="18" charset="0"/>
              </a:rPr>
              <a:t>2.</a:t>
            </a:r>
            <a:r>
              <a:rPr lang="hr-HR" sz="2700" b="1" dirty="0" smtClean="0">
                <a:cs typeface="Times New Roman" panose="02020603050405020304" pitchFamily="18" charset="0"/>
              </a:rPr>
              <a:t>4 Broj projektnih prijedloga</a:t>
            </a:r>
            <a:endParaRPr lang="hr-HR" sz="2700" b="1" dirty="0"/>
          </a:p>
        </p:txBody>
      </p:sp>
      <p:sp>
        <p:nvSpPr>
          <p:cNvPr id="10" name="Rectangle 9"/>
          <p:cNvSpPr/>
          <p:nvPr/>
        </p:nvSpPr>
        <p:spPr>
          <a:xfrm>
            <a:off x="757743" y="1916364"/>
            <a:ext cx="11116391" cy="3798476"/>
          </a:xfrm>
          <a:prstGeom prst="rect">
            <a:avLst/>
          </a:prstGeom>
        </p:spPr>
        <p:style>
          <a:lnRef idx="0">
            <a:scrgbClr r="0" g="0" b="0"/>
          </a:lnRef>
          <a:fillRef idx="1003">
            <a:schemeClr val="lt1"/>
          </a:fillRef>
          <a:effectRef idx="0">
            <a:scrgbClr r="0" g="0" b="0"/>
          </a:effectRef>
          <a:fontRef idx="major"/>
        </p:style>
        <p:txBody>
          <a:bodyPr wrap="square">
            <a:spAutoFit/>
          </a:bodyPr>
          <a:lstStyle/>
          <a:p>
            <a:pPr marL="297815" indent="-285750">
              <a:lnSpc>
                <a:spcPts val="1730"/>
              </a:lnSpc>
              <a:spcBef>
                <a:spcPts val="5"/>
              </a:spcBef>
              <a:buFont typeface="Arial" panose="020B0604020202020204" pitchFamily="34" charset="0"/>
              <a:buChar char="•"/>
              <a:tabLst>
                <a:tab pos="355600" algn="l"/>
                <a:tab pos="356235" algn="l"/>
              </a:tabLst>
            </a:pPr>
            <a:r>
              <a:rPr lang="hr-HR" sz="1600" dirty="0"/>
              <a:t>Prijavitelj po Pozivu može podnijeti više projektnih prijedloga</a:t>
            </a:r>
            <a:r>
              <a:rPr lang="hr-HR" sz="1600" dirty="0" smtClean="0"/>
              <a:t>.</a:t>
            </a:r>
          </a:p>
          <a:p>
            <a:pPr marL="297815" indent="-285750">
              <a:lnSpc>
                <a:spcPts val="1730"/>
              </a:lnSpc>
              <a:spcBef>
                <a:spcPts val="5"/>
              </a:spcBef>
              <a:buFont typeface="Arial" panose="020B0604020202020204" pitchFamily="34" charset="0"/>
              <a:buChar char="•"/>
              <a:tabLst>
                <a:tab pos="355600" algn="l"/>
                <a:tab pos="356235" algn="l"/>
              </a:tabLst>
            </a:pPr>
            <a:endParaRPr lang="hr-HR" sz="1600" spc="-5" dirty="0">
              <a:cs typeface="Arial"/>
            </a:endParaRPr>
          </a:p>
          <a:p>
            <a:pPr marL="297815" indent="-285750">
              <a:lnSpc>
                <a:spcPts val="1730"/>
              </a:lnSpc>
              <a:spcBef>
                <a:spcPts val="5"/>
              </a:spcBef>
              <a:buFont typeface="Arial" panose="020B0604020202020204" pitchFamily="34" charset="0"/>
              <a:buChar char="•"/>
              <a:tabLst>
                <a:tab pos="355600" algn="l"/>
                <a:tab pos="356235" algn="l"/>
              </a:tabLst>
            </a:pPr>
            <a:r>
              <a:rPr lang="pl-PL" sz="1600" b="1" dirty="0"/>
              <a:t>Jedan </a:t>
            </a:r>
            <a:r>
              <a:rPr lang="pl-PL" sz="1600" dirty="0"/>
              <a:t>projektni </a:t>
            </a:r>
            <a:r>
              <a:rPr lang="pl-PL" sz="1600" b="1" dirty="0"/>
              <a:t>prijedlog </a:t>
            </a:r>
            <a:r>
              <a:rPr lang="pl-PL" sz="1600" dirty="0"/>
              <a:t>odnosi se na investiciju </a:t>
            </a:r>
            <a:r>
              <a:rPr lang="pl-PL" sz="1600" b="1" dirty="0"/>
              <a:t>u jedan objekt</a:t>
            </a:r>
            <a:r>
              <a:rPr lang="pl-PL" sz="1600" dirty="0" smtClean="0"/>
              <a:t>.</a:t>
            </a:r>
          </a:p>
          <a:p>
            <a:pPr marL="297815" indent="-285750">
              <a:lnSpc>
                <a:spcPts val="1730"/>
              </a:lnSpc>
              <a:spcBef>
                <a:spcPts val="5"/>
              </a:spcBef>
              <a:buFont typeface="Arial" panose="020B0604020202020204" pitchFamily="34" charset="0"/>
              <a:buChar char="•"/>
              <a:tabLst>
                <a:tab pos="355600" algn="l"/>
                <a:tab pos="356235" algn="l"/>
              </a:tabLst>
            </a:pPr>
            <a:endParaRPr lang="pl-PL" sz="1600" dirty="0"/>
          </a:p>
          <a:p>
            <a:pPr marL="297815" indent="-285750">
              <a:lnSpc>
                <a:spcPts val="1730"/>
              </a:lnSpc>
              <a:spcBef>
                <a:spcPts val="5"/>
              </a:spcBef>
              <a:buFont typeface="Arial" panose="020B0604020202020204" pitchFamily="34" charset="0"/>
              <a:buChar char="•"/>
              <a:tabLst>
                <a:tab pos="355600" algn="l"/>
                <a:tab pos="356235" algn="l"/>
              </a:tabLst>
            </a:pPr>
            <a:r>
              <a:rPr lang="hr-HR" sz="1600" dirty="0"/>
              <a:t>Prijavitelj može biti istovremeno partner u više projektnih prijedloga. </a:t>
            </a:r>
            <a:endParaRPr lang="pl-PL" sz="1600" dirty="0" smtClean="0"/>
          </a:p>
          <a:p>
            <a:pPr marL="297815" indent="-285750">
              <a:lnSpc>
                <a:spcPts val="1730"/>
              </a:lnSpc>
              <a:spcBef>
                <a:spcPts val="5"/>
              </a:spcBef>
              <a:buFont typeface="Arial" panose="020B0604020202020204" pitchFamily="34" charset="0"/>
              <a:buChar char="•"/>
              <a:tabLst>
                <a:tab pos="355600" algn="l"/>
                <a:tab pos="356235" algn="l"/>
              </a:tabLst>
            </a:pPr>
            <a:endParaRPr lang="pl-PL" sz="1600" dirty="0" smtClean="0"/>
          </a:p>
          <a:p>
            <a:pPr marL="297815" indent="-285750">
              <a:lnSpc>
                <a:spcPts val="1730"/>
              </a:lnSpc>
              <a:spcBef>
                <a:spcPts val="5"/>
              </a:spcBef>
              <a:buFont typeface="Arial" panose="020B0604020202020204" pitchFamily="34" charset="0"/>
              <a:buChar char="•"/>
              <a:tabLst>
                <a:tab pos="355600" algn="l"/>
                <a:tab pos="356235" algn="l"/>
              </a:tabLst>
            </a:pPr>
            <a:r>
              <a:rPr lang="hr-HR" sz="1600" b="1" dirty="0"/>
              <a:t>Prijavitelj može prijaviti </a:t>
            </a:r>
            <a:r>
              <a:rPr lang="hr-HR" sz="1600" dirty="0"/>
              <a:t>jedan ili više projektnih prijedloga na način </a:t>
            </a:r>
            <a:r>
              <a:rPr lang="hr-HR" sz="1600" b="1" dirty="0"/>
              <a:t>da ukupan zbroj postojećih i dodatnih mjesta </a:t>
            </a:r>
            <a:r>
              <a:rPr lang="hr-HR" sz="1600" dirty="0"/>
              <a:t>za jasličke i vrtićke skupine </a:t>
            </a:r>
            <a:r>
              <a:rPr lang="hr-HR" sz="1600" b="1" dirty="0"/>
              <a:t>ne prelazi 100% broja živorođene djece u dobi za vrtić </a:t>
            </a:r>
            <a:r>
              <a:rPr lang="hr-HR" sz="1600" dirty="0"/>
              <a:t>na području prijavitelja prema podacima </a:t>
            </a:r>
            <a:r>
              <a:rPr lang="hr-HR" sz="1600" dirty="0" smtClean="0"/>
              <a:t>DZS.</a:t>
            </a:r>
          </a:p>
          <a:p>
            <a:pPr marL="297815" indent="-285750">
              <a:lnSpc>
                <a:spcPts val="1730"/>
              </a:lnSpc>
              <a:spcBef>
                <a:spcPts val="5"/>
              </a:spcBef>
              <a:buFont typeface="Arial" panose="020B0604020202020204" pitchFamily="34" charset="0"/>
              <a:buChar char="•"/>
              <a:tabLst>
                <a:tab pos="355600" algn="l"/>
                <a:tab pos="356235" algn="l"/>
              </a:tabLst>
            </a:pPr>
            <a:endParaRPr lang="hr-HR" sz="1600" dirty="0"/>
          </a:p>
          <a:p>
            <a:pPr marL="297815" indent="-285750">
              <a:lnSpc>
                <a:spcPts val="1730"/>
              </a:lnSpc>
              <a:spcBef>
                <a:spcPts val="5"/>
              </a:spcBef>
              <a:buFont typeface="Arial" panose="020B0604020202020204" pitchFamily="34" charset="0"/>
              <a:buChar char="•"/>
              <a:tabLst>
                <a:tab pos="355600" algn="l"/>
                <a:tab pos="356235" algn="l"/>
              </a:tabLst>
            </a:pPr>
            <a:r>
              <a:rPr lang="hr-HR" sz="1600" b="1" dirty="0"/>
              <a:t>Broj postojećih mjesta </a:t>
            </a:r>
            <a:r>
              <a:rPr lang="hr-HR" sz="1600" dirty="0"/>
              <a:t>za jasličke i vrtićke skupine na području prijavitelja </a:t>
            </a:r>
            <a:r>
              <a:rPr lang="hr-HR" sz="1600" b="1" dirty="0"/>
              <a:t>dostavlja prijavitelj </a:t>
            </a:r>
            <a:r>
              <a:rPr lang="hr-HR" sz="1600" dirty="0"/>
              <a:t>na način da za svaki objekt ustanove za predškolski odgoj na području prijavitelja, a koji se nalazi u elektroničkom upisniku </a:t>
            </a:r>
            <a:r>
              <a:rPr lang="hr-HR" sz="1600" dirty="0" smtClean="0"/>
              <a:t>MZO </a:t>
            </a:r>
            <a:r>
              <a:rPr lang="hr-HR" sz="1600" b="1" dirty="0" smtClean="0"/>
              <a:t>iskaže </a:t>
            </a:r>
            <a:r>
              <a:rPr lang="hr-HR" sz="1600" b="1" dirty="0"/>
              <a:t>broj postojećih dnevnih boravaka </a:t>
            </a:r>
            <a:r>
              <a:rPr lang="hr-HR" sz="1600" dirty="0"/>
              <a:t>jasličkih i vrtićkih skupina. </a:t>
            </a:r>
            <a:r>
              <a:rPr lang="hr-HR" sz="1600" b="1" dirty="0"/>
              <a:t>Postojeći kapacitet je zbroj vrtićkih dnevnih boravaka pomnožen s 20 i jasličkih dnevnih boravaka pomnožen s </a:t>
            </a:r>
            <a:r>
              <a:rPr lang="hr-HR" sz="1600" b="1" dirty="0" smtClean="0"/>
              <a:t>12.</a:t>
            </a:r>
          </a:p>
          <a:p>
            <a:pPr marL="297815" indent="-285750">
              <a:lnSpc>
                <a:spcPts val="1730"/>
              </a:lnSpc>
              <a:spcBef>
                <a:spcPts val="5"/>
              </a:spcBef>
              <a:buFont typeface="Arial" panose="020B0604020202020204" pitchFamily="34" charset="0"/>
              <a:buChar char="•"/>
              <a:tabLst>
                <a:tab pos="355600" algn="l"/>
                <a:tab pos="356235" algn="l"/>
              </a:tabLst>
            </a:pPr>
            <a:endParaRPr lang="hr-HR" sz="1600" b="1" dirty="0"/>
          </a:p>
          <a:p>
            <a:pPr marL="297815" indent="-285750">
              <a:lnSpc>
                <a:spcPts val="1730"/>
              </a:lnSpc>
              <a:spcBef>
                <a:spcPts val="5"/>
              </a:spcBef>
              <a:buFont typeface="Arial" panose="020B0604020202020204" pitchFamily="34" charset="0"/>
              <a:buChar char="•"/>
              <a:tabLst>
                <a:tab pos="355600" algn="l"/>
                <a:tab pos="356235" algn="l"/>
              </a:tabLst>
            </a:pPr>
            <a:r>
              <a:rPr lang="hr-HR" sz="1600" b="1" dirty="0"/>
              <a:t>Broj dodatnih mjesta </a:t>
            </a:r>
            <a:r>
              <a:rPr lang="hr-HR" sz="1600" dirty="0"/>
              <a:t>za jasličke i vrtićke skupine </a:t>
            </a:r>
            <a:r>
              <a:rPr lang="hr-HR" sz="1600" b="1" dirty="0"/>
              <a:t>na području prijavitelja iskazuje se kroz zbroj dodatnih vrtićkih dnevnih boravaka pomnožen s 20 i dodatnih jasličkih dnevnih boravaka pomnožen s 12</a:t>
            </a:r>
            <a:r>
              <a:rPr lang="hr-HR" sz="1600" b="1" dirty="0" smtClean="0"/>
              <a:t>.</a:t>
            </a:r>
            <a:endParaRPr lang="pl-PL" sz="1600" dirty="0">
              <a:solidFill>
                <a:srgbClr val="000000"/>
              </a:solidFill>
            </a:endParaRPr>
          </a:p>
          <a:p>
            <a:pPr marL="297815" indent="-285750">
              <a:lnSpc>
                <a:spcPts val="1730"/>
              </a:lnSpc>
              <a:spcBef>
                <a:spcPts val="5"/>
              </a:spcBef>
              <a:buFont typeface="Arial" panose="020B0604020202020204" pitchFamily="34" charset="0"/>
              <a:buChar char="•"/>
              <a:tabLst>
                <a:tab pos="355600" algn="l"/>
                <a:tab pos="356235" algn="l"/>
              </a:tabLst>
            </a:pPr>
            <a:endParaRPr lang="hr-HR" dirty="0">
              <a:solidFill>
                <a:srgbClr val="000000"/>
              </a:solidFill>
            </a:endParaRPr>
          </a:p>
        </p:txBody>
      </p:sp>
    </p:spTree>
    <p:extLst>
      <p:ext uri="{BB962C8B-B14F-4D97-AF65-F5344CB8AC3E}">
        <p14:creationId xmlns:p14="http://schemas.microsoft.com/office/powerpoint/2010/main" val="3674427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fontScale="7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smtClean="0">
                <a:cs typeface="Times New Roman" panose="02020603050405020304" pitchFamily="18" charset="0"/>
              </a:rPr>
              <a:t>2.</a:t>
            </a:r>
            <a:r>
              <a:rPr lang="hr-HR" sz="2700" b="1" dirty="0" smtClean="0">
                <a:cs typeface="Times New Roman" panose="02020603050405020304" pitchFamily="18" charset="0"/>
              </a:rPr>
              <a:t>5  </a:t>
            </a:r>
            <a:r>
              <a:rPr lang="hr-HR" sz="2700" b="1" dirty="0">
                <a:cs typeface="Times New Roman" panose="02020603050405020304" pitchFamily="18" charset="0"/>
              </a:rPr>
              <a:t>Zahtjevi koji se odnose na sposobnost prijavitelja, učinkovito korištenje sredstava i održivost </a:t>
            </a:r>
          </a:p>
          <a:p>
            <a:pPr algn="l"/>
            <a:r>
              <a:rPr lang="hr-HR" sz="2700" b="1" dirty="0">
                <a:cs typeface="Times New Roman" panose="02020603050405020304" pitchFamily="18" charset="0"/>
              </a:rPr>
              <a:t>projekta</a:t>
            </a:r>
            <a:endParaRPr lang="hr-HR" sz="2700" b="1" dirty="0"/>
          </a:p>
        </p:txBody>
      </p:sp>
      <p:sp>
        <p:nvSpPr>
          <p:cNvPr id="10" name="Rectangle 9"/>
          <p:cNvSpPr/>
          <p:nvPr/>
        </p:nvSpPr>
        <p:spPr>
          <a:xfrm>
            <a:off x="757744" y="2278674"/>
            <a:ext cx="11116391" cy="2054409"/>
          </a:xfrm>
          <a:prstGeom prst="rect">
            <a:avLst/>
          </a:prstGeom>
        </p:spPr>
        <p:style>
          <a:lnRef idx="0">
            <a:scrgbClr r="0" g="0" b="0"/>
          </a:lnRef>
          <a:fillRef idx="1003">
            <a:schemeClr val="lt1"/>
          </a:fillRef>
          <a:effectRef idx="0">
            <a:scrgbClr r="0" g="0" b="0"/>
          </a:effectRef>
          <a:fontRef idx="major"/>
        </p:style>
        <p:txBody>
          <a:bodyPr wrap="square">
            <a:spAutoFit/>
          </a:bodyPr>
          <a:lstStyle/>
          <a:p>
            <a:pPr marL="297815" indent="-285750">
              <a:lnSpc>
                <a:spcPts val="1730"/>
              </a:lnSpc>
              <a:spcBef>
                <a:spcPts val="5"/>
              </a:spcBef>
              <a:buFont typeface="Arial" panose="020B0604020202020204" pitchFamily="34" charset="0"/>
              <a:buChar char="•"/>
              <a:tabLst>
                <a:tab pos="355600" algn="l"/>
                <a:tab pos="356235" algn="l"/>
              </a:tabLst>
            </a:pPr>
            <a:r>
              <a:rPr lang="hr-HR" dirty="0"/>
              <a:t>Prijavitelj mora osigurati odgovarajuće kapacitete za provedbu projekta na način da ima imenovanog voditelja projekta što Prijavitelj dokazuje Izjavom o imenovanju voditelja projekta (Obrazac 3.). </a:t>
            </a:r>
            <a:endParaRPr lang="hr-HR" dirty="0" smtClean="0"/>
          </a:p>
          <a:p>
            <a:pPr marL="297815" indent="-285750">
              <a:lnSpc>
                <a:spcPts val="1730"/>
              </a:lnSpc>
              <a:spcBef>
                <a:spcPts val="5"/>
              </a:spcBef>
              <a:buFont typeface="Arial" panose="020B0604020202020204" pitchFamily="34" charset="0"/>
              <a:buChar char="•"/>
              <a:tabLst>
                <a:tab pos="355600" algn="l"/>
                <a:tab pos="356235" algn="l"/>
              </a:tabLst>
            </a:pPr>
            <a:endParaRPr lang="hr-HR" sz="1600" dirty="0">
              <a:solidFill>
                <a:srgbClr val="000000"/>
              </a:solidFill>
            </a:endParaRPr>
          </a:p>
          <a:p>
            <a:pPr marL="297815" indent="-285750">
              <a:lnSpc>
                <a:spcPts val="1730"/>
              </a:lnSpc>
              <a:spcBef>
                <a:spcPts val="5"/>
              </a:spcBef>
              <a:buFont typeface="Arial" panose="020B0604020202020204" pitchFamily="34" charset="0"/>
              <a:buChar char="•"/>
              <a:tabLst>
                <a:tab pos="355600" algn="l"/>
                <a:tab pos="356235" algn="l"/>
              </a:tabLst>
            </a:pPr>
            <a:r>
              <a:rPr lang="hr-HR" dirty="0"/>
              <a:t>Prijavitelj sa svojim partnerom/partnerima postupa u skladu s načelima ekonomičnosti, učinkovitosti i djelotvornosti. Prijavitelj mora imati stabilne i dostatne izvore financiranja što Prijavitelj dokazuje Izjavom prijavitelja/partnera (Obrazac1</a:t>
            </a:r>
            <a:r>
              <a:rPr lang="hr-HR" dirty="0" smtClean="0"/>
              <a:t>.)</a:t>
            </a:r>
          </a:p>
          <a:p>
            <a:pPr marL="297815" indent="-285750">
              <a:lnSpc>
                <a:spcPts val="1730"/>
              </a:lnSpc>
              <a:spcBef>
                <a:spcPts val="5"/>
              </a:spcBef>
              <a:buFont typeface="Arial" panose="020B0604020202020204" pitchFamily="34" charset="0"/>
              <a:buChar char="•"/>
              <a:tabLst>
                <a:tab pos="355600" algn="l"/>
                <a:tab pos="356235" algn="l"/>
              </a:tabLst>
            </a:pPr>
            <a:endParaRPr lang="hr-HR" dirty="0">
              <a:solidFill>
                <a:srgbClr val="000000"/>
              </a:solidFill>
            </a:endParaRPr>
          </a:p>
          <a:p>
            <a:pPr marL="297815" indent="-285750">
              <a:lnSpc>
                <a:spcPts val="1730"/>
              </a:lnSpc>
              <a:spcBef>
                <a:spcPts val="5"/>
              </a:spcBef>
              <a:buFont typeface="Arial" panose="020B0604020202020204" pitchFamily="34" charset="0"/>
              <a:buChar char="•"/>
              <a:tabLst>
                <a:tab pos="355600" algn="l"/>
                <a:tab pos="356235" algn="l"/>
              </a:tabLst>
            </a:pPr>
            <a:r>
              <a:rPr lang="hr-HR" dirty="0"/>
              <a:t>Prijavitelj sa svojim partnerom/partnerima osigurava održivost projekta, tijekom razdoblja od 5 godina nakon završetka provedbe projekta.</a:t>
            </a:r>
            <a:endParaRPr lang="hr-HR" dirty="0">
              <a:solidFill>
                <a:srgbClr val="000000"/>
              </a:solidFill>
            </a:endParaRPr>
          </a:p>
        </p:txBody>
      </p:sp>
    </p:spTree>
    <p:extLst>
      <p:ext uri="{BB962C8B-B14F-4D97-AF65-F5344CB8AC3E}">
        <p14:creationId xmlns:p14="http://schemas.microsoft.com/office/powerpoint/2010/main" val="701454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smtClean="0">
                <a:cs typeface="Times New Roman" panose="02020603050405020304" pitchFamily="18" charset="0"/>
              </a:rPr>
              <a:t>2.</a:t>
            </a:r>
            <a:r>
              <a:rPr lang="hr-HR" sz="2700" b="1" dirty="0" smtClean="0">
                <a:cs typeface="Times New Roman" panose="02020603050405020304" pitchFamily="18" charset="0"/>
              </a:rPr>
              <a:t>6  Prihvatljivost projekta</a:t>
            </a:r>
            <a:endParaRPr lang="hr-HR" sz="2700" b="1" dirty="0"/>
          </a:p>
        </p:txBody>
      </p:sp>
      <p:sp>
        <p:nvSpPr>
          <p:cNvPr id="10" name="Rectangle 9"/>
          <p:cNvSpPr/>
          <p:nvPr/>
        </p:nvSpPr>
        <p:spPr>
          <a:xfrm>
            <a:off x="757744" y="2278674"/>
            <a:ext cx="11116391" cy="3362459"/>
          </a:xfrm>
          <a:prstGeom prst="rect">
            <a:avLst/>
          </a:prstGeom>
        </p:spPr>
        <p:style>
          <a:lnRef idx="0">
            <a:scrgbClr r="0" g="0" b="0"/>
          </a:lnRef>
          <a:fillRef idx="1003">
            <a:schemeClr val="lt1"/>
          </a:fillRef>
          <a:effectRef idx="0">
            <a:scrgbClr r="0" g="0" b="0"/>
          </a:effectRef>
          <a:fontRef idx="major"/>
        </p:style>
        <p:txBody>
          <a:bodyPr wrap="square">
            <a:spAutoFit/>
          </a:bodyPr>
          <a:lstStyle/>
          <a:p>
            <a:pPr marL="354965" indent="-342900">
              <a:lnSpc>
                <a:spcPts val="1730"/>
              </a:lnSpc>
              <a:spcBef>
                <a:spcPts val="5"/>
              </a:spcBef>
              <a:buFont typeface="+mj-lt"/>
              <a:buAutoNum type="arabicPeriod"/>
              <a:tabLst>
                <a:tab pos="355600" algn="l"/>
                <a:tab pos="356235" algn="l"/>
              </a:tabLst>
            </a:pPr>
            <a:r>
              <a:rPr lang="hr-HR" dirty="0" smtClean="0"/>
              <a:t>Projekt se provodi u potpunosti na teritoriju Republike Hrvatske (Prijavni obrazac)</a:t>
            </a:r>
          </a:p>
          <a:p>
            <a:pPr marL="354965" indent="-342900">
              <a:lnSpc>
                <a:spcPts val="1730"/>
              </a:lnSpc>
              <a:spcBef>
                <a:spcPts val="5"/>
              </a:spcBef>
              <a:buFont typeface="+mj-lt"/>
              <a:buAutoNum type="arabicPeriod"/>
              <a:tabLst>
                <a:tab pos="355600" algn="l"/>
                <a:tab pos="356235" algn="l"/>
              </a:tabLst>
            </a:pPr>
            <a:r>
              <a:rPr lang="hr-HR" dirty="0" smtClean="0">
                <a:solidFill>
                  <a:srgbClr val="000000"/>
                </a:solidFill>
              </a:rPr>
              <a:t>Aktivnosti projekta u skladu su s prihvatljivim aktivnostima u okviru ovog Poziva (Prijavni obrazac)</a:t>
            </a:r>
          </a:p>
          <a:p>
            <a:pPr marL="354965" indent="-342900">
              <a:lnSpc>
                <a:spcPts val="1730"/>
              </a:lnSpc>
              <a:spcBef>
                <a:spcPts val="5"/>
              </a:spcBef>
              <a:buFont typeface="+mj-lt"/>
              <a:buAutoNum type="arabicPeriod"/>
              <a:tabLst>
                <a:tab pos="355600" algn="l"/>
                <a:tab pos="356235" algn="l"/>
              </a:tabLst>
            </a:pPr>
            <a:r>
              <a:rPr lang="hr-HR" dirty="0" smtClean="0">
                <a:solidFill>
                  <a:srgbClr val="000000"/>
                </a:solidFill>
              </a:rPr>
              <a:t>Projekt </a:t>
            </a:r>
            <a:r>
              <a:rPr lang="hr-HR" dirty="0">
                <a:solidFill>
                  <a:srgbClr val="000000"/>
                </a:solidFill>
              </a:rPr>
              <a:t>u trenutku podnošenja projektnog prijedloga nije fizički niti financijski </a:t>
            </a:r>
            <a:r>
              <a:rPr lang="hr-HR" dirty="0" smtClean="0">
                <a:solidFill>
                  <a:srgbClr val="000000"/>
                </a:solidFill>
              </a:rPr>
              <a:t>završen (</a:t>
            </a:r>
            <a:r>
              <a:rPr lang="hr-HR" dirty="0">
                <a:solidFill>
                  <a:srgbClr val="000000"/>
                </a:solidFill>
              </a:rPr>
              <a:t>Obrazac 1. – Izjava prijavitelja/partnera)</a:t>
            </a:r>
          </a:p>
          <a:p>
            <a:pPr marL="354965" indent="-342900">
              <a:lnSpc>
                <a:spcPts val="1730"/>
              </a:lnSpc>
              <a:spcBef>
                <a:spcPts val="5"/>
              </a:spcBef>
              <a:buFont typeface="+mj-lt"/>
              <a:buAutoNum type="arabicPeriod"/>
              <a:tabLst>
                <a:tab pos="355600" algn="l"/>
                <a:tab pos="356235" algn="l"/>
              </a:tabLst>
            </a:pPr>
            <a:r>
              <a:rPr lang="hr-HR" dirty="0" smtClean="0">
                <a:solidFill>
                  <a:srgbClr val="000000"/>
                </a:solidFill>
              </a:rPr>
              <a:t>Projekt </a:t>
            </a:r>
            <a:r>
              <a:rPr lang="hr-HR" dirty="0">
                <a:solidFill>
                  <a:srgbClr val="000000"/>
                </a:solidFill>
              </a:rPr>
              <a:t>je u skladu s odredbama svih relevantnih nacionalnih zakonodavnih akata, te u skladu </a:t>
            </a:r>
            <a:r>
              <a:rPr lang="hr-HR" dirty="0" smtClean="0">
                <a:solidFill>
                  <a:srgbClr val="000000"/>
                </a:solidFill>
              </a:rPr>
              <a:t>sa </a:t>
            </a:r>
            <a:r>
              <a:rPr lang="hr-HR" dirty="0">
                <a:solidFill>
                  <a:srgbClr val="000000"/>
                </a:solidFill>
              </a:rPr>
              <a:t>specifičnim pravilima i zahtjevima primjenjivima na ovaj </a:t>
            </a:r>
            <a:r>
              <a:rPr lang="hr-HR" dirty="0" smtClean="0">
                <a:solidFill>
                  <a:srgbClr val="000000"/>
                </a:solidFill>
              </a:rPr>
              <a:t>Poziv </a:t>
            </a:r>
            <a:r>
              <a:rPr lang="hr-HR" dirty="0">
                <a:solidFill>
                  <a:srgbClr val="000000"/>
                </a:solidFill>
              </a:rPr>
              <a:t>(Obrazac 1.–Izjava </a:t>
            </a:r>
            <a:r>
              <a:rPr lang="hr-HR" dirty="0" smtClean="0">
                <a:solidFill>
                  <a:srgbClr val="000000"/>
                </a:solidFill>
              </a:rPr>
              <a:t>prijavitelja/partnera</a:t>
            </a:r>
            <a:r>
              <a:rPr lang="hr-HR" dirty="0">
                <a:solidFill>
                  <a:srgbClr val="000000"/>
                </a:solidFill>
              </a:rPr>
              <a:t>)</a:t>
            </a:r>
          </a:p>
          <a:p>
            <a:pPr marL="354965" indent="-342900">
              <a:lnSpc>
                <a:spcPts val="1730"/>
              </a:lnSpc>
              <a:spcBef>
                <a:spcPts val="5"/>
              </a:spcBef>
              <a:buFont typeface="+mj-lt"/>
              <a:buAutoNum type="arabicPeriod"/>
              <a:tabLst>
                <a:tab pos="355600" algn="l"/>
                <a:tab pos="356235" algn="l"/>
              </a:tabLst>
            </a:pPr>
            <a:r>
              <a:rPr lang="hr-HR" dirty="0" smtClean="0">
                <a:solidFill>
                  <a:srgbClr val="000000"/>
                </a:solidFill>
              </a:rPr>
              <a:t>Projekt </a:t>
            </a:r>
            <a:r>
              <a:rPr lang="hr-HR" dirty="0">
                <a:solidFill>
                  <a:srgbClr val="000000"/>
                </a:solidFill>
              </a:rPr>
              <a:t>poštuje načelo </a:t>
            </a:r>
            <a:r>
              <a:rPr lang="hr-HR" dirty="0" err="1">
                <a:solidFill>
                  <a:srgbClr val="000000"/>
                </a:solidFill>
              </a:rPr>
              <a:t>nekumulativnosti</a:t>
            </a:r>
            <a:r>
              <a:rPr lang="hr-HR" dirty="0">
                <a:solidFill>
                  <a:srgbClr val="000000"/>
                </a:solidFill>
              </a:rPr>
              <a:t>, odnosno ne predstavlja dvostruko financiranje (Obrazac 1.–Izjava prijavitelja/partnera)</a:t>
            </a:r>
            <a:endParaRPr lang="hr-HR" dirty="0" smtClean="0">
              <a:solidFill>
                <a:srgbClr val="000000"/>
              </a:solidFill>
            </a:endParaRPr>
          </a:p>
          <a:p>
            <a:pPr marL="354965" indent="-342900">
              <a:lnSpc>
                <a:spcPts val="1730"/>
              </a:lnSpc>
              <a:spcBef>
                <a:spcPts val="5"/>
              </a:spcBef>
              <a:buFont typeface="+mj-lt"/>
              <a:buAutoNum type="arabicPeriod"/>
              <a:tabLst>
                <a:tab pos="355600" algn="l"/>
                <a:tab pos="356235" algn="l"/>
              </a:tabLst>
            </a:pPr>
            <a:r>
              <a:rPr lang="hr-HR" dirty="0" smtClean="0">
                <a:solidFill>
                  <a:srgbClr val="000000"/>
                </a:solidFill>
              </a:rPr>
              <a:t>Projekt </a:t>
            </a:r>
            <a:r>
              <a:rPr lang="hr-HR" dirty="0">
                <a:solidFill>
                  <a:srgbClr val="000000"/>
                </a:solidFill>
              </a:rPr>
              <a:t>je u skladu s načelom “ne nanosi bitnu štetu” (DNSH) (Obrazac 1.–Izjava prijavitelja/partnera)</a:t>
            </a:r>
            <a:endParaRPr lang="hr-HR" dirty="0" smtClean="0">
              <a:solidFill>
                <a:srgbClr val="000000"/>
              </a:solidFill>
            </a:endParaRPr>
          </a:p>
          <a:p>
            <a:pPr marL="354965" indent="-342900">
              <a:lnSpc>
                <a:spcPts val="1730"/>
              </a:lnSpc>
              <a:spcBef>
                <a:spcPts val="5"/>
              </a:spcBef>
              <a:buFont typeface="+mj-lt"/>
              <a:buAutoNum type="arabicPeriod"/>
              <a:tabLst>
                <a:tab pos="355600" algn="l"/>
                <a:tab pos="356235" algn="l"/>
              </a:tabLst>
            </a:pPr>
            <a:r>
              <a:rPr lang="hr-HR" dirty="0"/>
              <a:t>Razdoblje provedbe projekta </a:t>
            </a:r>
            <a:r>
              <a:rPr lang="hr-HR" b="1" dirty="0"/>
              <a:t>započinje najranije potpisivanjem ugovora </a:t>
            </a:r>
            <a:r>
              <a:rPr lang="hr-HR" dirty="0"/>
              <a:t>od dana kada je posljednja strana potpisala ugovor o dodjeli bespovratnih sredstava, te </a:t>
            </a:r>
            <a:r>
              <a:rPr lang="hr-HR" b="1" dirty="0"/>
              <a:t>mora završiti najkasnije do 30. lipnja </a:t>
            </a:r>
            <a:r>
              <a:rPr lang="hr-HR" b="1" dirty="0" smtClean="0"/>
              <a:t>2026</a:t>
            </a:r>
            <a:r>
              <a:rPr lang="hr-HR" dirty="0" smtClean="0"/>
              <a:t>. (Prijavni obrazac)</a:t>
            </a:r>
          </a:p>
          <a:p>
            <a:pPr marL="354965" indent="-342900">
              <a:lnSpc>
                <a:spcPts val="1730"/>
              </a:lnSpc>
              <a:spcBef>
                <a:spcPts val="5"/>
              </a:spcBef>
              <a:buFont typeface="+mj-lt"/>
              <a:buAutoNum type="arabicPeriod"/>
              <a:tabLst>
                <a:tab pos="355600" algn="l"/>
                <a:tab pos="356235" algn="l"/>
              </a:tabLst>
            </a:pPr>
            <a:r>
              <a:rPr lang="hr-HR" dirty="0"/>
              <a:t>Prijavitelj je dužan dostaviti Obrazac 7.- Izjavu prijavitelja da će ishoditi svu potrebnu dokumentaciju kojom jamči da će za vrijeme trajanja projekta, a prije početka aktivnosti za koje su potrebni takvi dokumenti, ishoditi svu potrebnu dokumentaciju za svaku zgradu na kojoj su predviđeni infrastrukturni radovi, u skladu s nacionalnim propisima</a:t>
            </a:r>
            <a:endParaRPr lang="hr-HR" dirty="0" smtClean="0">
              <a:solidFill>
                <a:srgbClr val="000000"/>
              </a:solidFill>
            </a:endParaRPr>
          </a:p>
          <a:p>
            <a:pPr marL="354965" indent="-342900">
              <a:lnSpc>
                <a:spcPts val="1730"/>
              </a:lnSpc>
              <a:spcBef>
                <a:spcPts val="5"/>
              </a:spcBef>
              <a:buFont typeface="+mj-lt"/>
              <a:buAutoNum type="arabicPeriod"/>
              <a:tabLst>
                <a:tab pos="355600" algn="l"/>
                <a:tab pos="356235" algn="l"/>
              </a:tabLst>
            </a:pPr>
            <a:endParaRPr lang="hr-HR" dirty="0">
              <a:solidFill>
                <a:srgbClr val="000000"/>
              </a:solidFill>
            </a:endParaRPr>
          </a:p>
        </p:txBody>
      </p:sp>
    </p:spTree>
    <p:extLst>
      <p:ext uri="{BB962C8B-B14F-4D97-AF65-F5344CB8AC3E}">
        <p14:creationId xmlns:p14="http://schemas.microsoft.com/office/powerpoint/2010/main" val="3093775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smtClean="0">
                <a:cs typeface="Times New Roman" panose="02020603050405020304" pitchFamily="18" charset="0"/>
              </a:rPr>
              <a:t>2.</a:t>
            </a:r>
            <a:r>
              <a:rPr lang="hr-HR" sz="2700" b="1" dirty="0" smtClean="0">
                <a:cs typeface="Times New Roman" panose="02020603050405020304" pitchFamily="18" charset="0"/>
              </a:rPr>
              <a:t>6.1  </a:t>
            </a:r>
            <a:r>
              <a:rPr lang="hr-HR" sz="2700" b="1" dirty="0">
                <a:cs typeface="Times New Roman" panose="02020603050405020304" pitchFamily="18" charset="0"/>
              </a:rPr>
              <a:t>Posebni uvjeti prihvatljivosti projekta</a:t>
            </a:r>
            <a:endParaRPr lang="hr-HR" sz="2700" b="1" dirty="0"/>
          </a:p>
        </p:txBody>
      </p:sp>
      <p:sp>
        <p:nvSpPr>
          <p:cNvPr id="10" name="Rectangle 9"/>
          <p:cNvSpPr/>
          <p:nvPr/>
        </p:nvSpPr>
        <p:spPr>
          <a:xfrm>
            <a:off x="757744" y="2278674"/>
            <a:ext cx="11116391" cy="2721642"/>
          </a:xfrm>
          <a:prstGeom prst="rect">
            <a:avLst/>
          </a:prstGeom>
        </p:spPr>
        <p:style>
          <a:lnRef idx="0">
            <a:scrgbClr r="0" g="0" b="0"/>
          </a:lnRef>
          <a:fillRef idx="1003">
            <a:schemeClr val="lt1"/>
          </a:fillRef>
          <a:effectRef idx="0">
            <a:scrgbClr r="0" g="0" b="0"/>
          </a:effectRef>
          <a:fontRef idx="major"/>
        </p:style>
        <p:txBody>
          <a:bodyPr wrap="square">
            <a:spAutoFit/>
          </a:bodyPr>
          <a:lstStyle/>
          <a:p>
            <a:pPr marL="12065">
              <a:lnSpc>
                <a:spcPts val="1730"/>
              </a:lnSpc>
              <a:spcBef>
                <a:spcPts val="5"/>
              </a:spcBef>
              <a:tabLst>
                <a:tab pos="355600" algn="l"/>
                <a:tab pos="356235" algn="l"/>
              </a:tabLst>
            </a:pPr>
            <a:r>
              <a:rPr lang="hr-HR" sz="2000" b="1" dirty="0" smtClean="0"/>
              <a:t>Za projekte izgradnje Prijavitelj/Partner </a:t>
            </a:r>
          </a:p>
          <a:p>
            <a:pPr marL="297815" indent="-285750">
              <a:lnSpc>
                <a:spcPts val="1730"/>
              </a:lnSpc>
              <a:spcBef>
                <a:spcPts val="5"/>
              </a:spcBef>
              <a:buFont typeface="Arial" panose="020B0604020202020204" pitchFamily="34" charset="0"/>
              <a:buChar char="•"/>
              <a:tabLst>
                <a:tab pos="355600" algn="l"/>
                <a:tab pos="356235" algn="l"/>
              </a:tabLst>
            </a:pPr>
            <a:r>
              <a:rPr lang="hr-HR" sz="2000" dirty="0" smtClean="0"/>
              <a:t>mora biti vlasnik zemljišta lokacije ulaganja odnosno građevine koja je predmet ulaganja ili isti mora dokazati pravni interes.</a:t>
            </a:r>
          </a:p>
          <a:p>
            <a:pPr marL="297815" indent="-285750">
              <a:lnSpc>
                <a:spcPts val="1730"/>
              </a:lnSpc>
              <a:spcBef>
                <a:spcPts val="5"/>
              </a:spcBef>
              <a:buFont typeface="Arial" panose="020B0604020202020204" pitchFamily="34" charset="0"/>
              <a:buChar char="•"/>
              <a:tabLst>
                <a:tab pos="355600" algn="l"/>
                <a:tab pos="356235" algn="l"/>
              </a:tabLst>
            </a:pPr>
            <a:r>
              <a:rPr lang="hr-HR" sz="2000" dirty="0" smtClean="0"/>
              <a:t>dostavlja lokacijsku informaciju nadležnog tijela o namjeni prostora na zemljištu na kojem se planira provoditi projekt kojom se dokazuje da je omogućena izgradnju ustanova za predškolski odgoj i obrazovanje na zemljištu na kojem će se provoditi projekt. </a:t>
            </a:r>
          </a:p>
          <a:p>
            <a:pPr marL="354965" indent="-342900">
              <a:lnSpc>
                <a:spcPts val="1730"/>
              </a:lnSpc>
              <a:spcBef>
                <a:spcPts val="5"/>
              </a:spcBef>
              <a:buFont typeface="+mj-lt"/>
              <a:buAutoNum type="arabicPeriod"/>
              <a:tabLst>
                <a:tab pos="355600" algn="l"/>
                <a:tab pos="356235" algn="l"/>
              </a:tabLst>
            </a:pPr>
            <a:endParaRPr lang="hr-HR" sz="2000" dirty="0"/>
          </a:p>
          <a:p>
            <a:pPr marL="12065">
              <a:lnSpc>
                <a:spcPts val="1730"/>
              </a:lnSpc>
              <a:spcBef>
                <a:spcPts val="5"/>
              </a:spcBef>
              <a:tabLst>
                <a:tab pos="355600" algn="l"/>
                <a:tab pos="356235" algn="l"/>
              </a:tabLst>
            </a:pPr>
            <a:r>
              <a:rPr lang="hr-HR" sz="2000" b="1" dirty="0" smtClean="0"/>
              <a:t>Za </a:t>
            </a:r>
            <a:r>
              <a:rPr lang="hr-HR" sz="2000" b="1" dirty="0"/>
              <a:t>projekte dogradnje, nadogradnje, rekonstrukcije ili adaptacije </a:t>
            </a:r>
            <a:r>
              <a:rPr lang="hr-HR" sz="2000" dirty="0"/>
              <a:t>Prijavitelj/Partner </a:t>
            </a:r>
            <a:r>
              <a:rPr lang="hr-HR" sz="2000" dirty="0" smtClean="0"/>
              <a:t>mora:</a:t>
            </a:r>
            <a:endParaRPr lang="hr-HR" sz="2000" b="1" dirty="0" smtClean="0"/>
          </a:p>
          <a:p>
            <a:pPr marL="297815" indent="-285750">
              <a:lnSpc>
                <a:spcPts val="1730"/>
              </a:lnSpc>
              <a:spcBef>
                <a:spcPts val="5"/>
              </a:spcBef>
              <a:buFont typeface="Arial" panose="020B0604020202020204" pitchFamily="34" charset="0"/>
              <a:buChar char="•"/>
              <a:tabLst>
                <a:tab pos="355600" algn="l"/>
                <a:tab pos="356235" algn="l"/>
              </a:tabLst>
            </a:pPr>
            <a:r>
              <a:rPr lang="hr-HR" sz="2000" dirty="0" smtClean="0"/>
              <a:t>biti </a:t>
            </a:r>
            <a:r>
              <a:rPr lang="hr-HR" sz="2000" dirty="0"/>
              <a:t>vlasnik nekretnine na kojoj će se raditi intervencija ili imati sporazum o pravu korištenja. </a:t>
            </a:r>
            <a:endParaRPr lang="hr-HR" sz="2000" dirty="0" smtClean="0"/>
          </a:p>
          <a:p>
            <a:pPr marL="297815" indent="-285750">
              <a:lnSpc>
                <a:spcPts val="1730"/>
              </a:lnSpc>
              <a:spcBef>
                <a:spcPts val="5"/>
              </a:spcBef>
              <a:buFont typeface="Arial" panose="020B0604020202020204" pitchFamily="34" charset="0"/>
              <a:buChar char="•"/>
              <a:tabLst>
                <a:tab pos="355600" algn="l"/>
                <a:tab pos="356235" algn="l"/>
              </a:tabLst>
            </a:pPr>
            <a:r>
              <a:rPr lang="hr-HR" sz="2000" dirty="0" smtClean="0"/>
              <a:t>imati </a:t>
            </a:r>
            <a:r>
              <a:rPr lang="hr-HR" sz="2000" dirty="0"/>
              <a:t>izjavu ili mišljenje ovlaštenog projektanta da je moguća rekonstrukcija na nekretnini kako bi se ostvario broj dodatnih dnevnih boravaka koje je prijavitelj naveo u prijavi. (Obrazac 2. –Izjava ovlaštenog projektanta) </a:t>
            </a:r>
            <a:endParaRPr lang="hr-HR" sz="2000" dirty="0">
              <a:solidFill>
                <a:srgbClr val="000000"/>
              </a:solidFill>
            </a:endParaRPr>
          </a:p>
        </p:txBody>
      </p:sp>
    </p:spTree>
    <p:extLst>
      <p:ext uri="{BB962C8B-B14F-4D97-AF65-F5344CB8AC3E}">
        <p14:creationId xmlns:p14="http://schemas.microsoft.com/office/powerpoint/2010/main" val="26672690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smtClean="0">
                <a:cs typeface="Times New Roman" panose="02020603050405020304" pitchFamily="18" charset="0"/>
              </a:rPr>
              <a:t>2.</a:t>
            </a:r>
            <a:r>
              <a:rPr lang="hr-HR" sz="2700" b="1" dirty="0" smtClean="0">
                <a:cs typeface="Times New Roman" panose="02020603050405020304" pitchFamily="18" charset="0"/>
              </a:rPr>
              <a:t>7  </a:t>
            </a:r>
            <a:r>
              <a:rPr lang="hr-HR" sz="2700" b="1" dirty="0">
                <a:cs typeface="Times New Roman" panose="02020603050405020304" pitchFamily="18" charset="0"/>
              </a:rPr>
              <a:t>Prihvatljive aktivnosti projekta</a:t>
            </a:r>
            <a:endParaRPr lang="hr-HR" sz="2700" b="1" dirty="0"/>
          </a:p>
        </p:txBody>
      </p:sp>
      <p:sp>
        <p:nvSpPr>
          <p:cNvPr id="10" name="Rectangle 9"/>
          <p:cNvSpPr/>
          <p:nvPr/>
        </p:nvSpPr>
        <p:spPr>
          <a:xfrm>
            <a:off x="757743" y="1738327"/>
            <a:ext cx="11116391" cy="4234493"/>
          </a:xfrm>
          <a:prstGeom prst="rect">
            <a:avLst/>
          </a:prstGeom>
        </p:spPr>
        <p:style>
          <a:lnRef idx="0">
            <a:scrgbClr r="0" g="0" b="0"/>
          </a:lnRef>
          <a:fillRef idx="1003">
            <a:schemeClr val="lt1"/>
          </a:fillRef>
          <a:effectRef idx="0">
            <a:scrgbClr r="0" g="0" b="0"/>
          </a:effectRef>
          <a:fontRef idx="major"/>
        </p:style>
        <p:txBody>
          <a:bodyPr wrap="square">
            <a:spAutoFit/>
          </a:bodyPr>
          <a:lstStyle/>
          <a:p>
            <a:pPr marL="354965" indent="-342900">
              <a:lnSpc>
                <a:spcPts val="1730"/>
              </a:lnSpc>
              <a:spcBef>
                <a:spcPts val="5"/>
              </a:spcBef>
              <a:buFont typeface="+mj-lt"/>
              <a:buAutoNum type="arabicPeriod"/>
              <a:tabLst>
                <a:tab pos="355600" algn="l"/>
                <a:tab pos="356235" algn="l"/>
              </a:tabLst>
            </a:pPr>
            <a:r>
              <a:rPr lang="hr-HR" b="1" dirty="0" smtClean="0"/>
              <a:t>Osnovne kategorije ulaganja:</a:t>
            </a:r>
          </a:p>
          <a:p>
            <a:pPr marL="354965" indent="-342900">
              <a:lnSpc>
                <a:spcPts val="1730"/>
              </a:lnSpc>
              <a:spcBef>
                <a:spcPts val="5"/>
              </a:spcBef>
              <a:buFont typeface="+mj-lt"/>
              <a:buAutoNum type="arabicPeriod"/>
              <a:tabLst>
                <a:tab pos="355600" algn="l"/>
                <a:tab pos="356235" algn="l"/>
              </a:tabLst>
            </a:pPr>
            <a:endParaRPr lang="hr-HR" b="1" dirty="0" smtClean="0"/>
          </a:p>
          <a:p>
            <a:pPr marL="354965" indent="-342900">
              <a:lnSpc>
                <a:spcPts val="1730"/>
              </a:lnSpc>
              <a:spcBef>
                <a:spcPts val="5"/>
              </a:spcBef>
              <a:buFont typeface="+mj-lt"/>
              <a:buAutoNum type="alphaLcParenR"/>
              <a:tabLst>
                <a:tab pos="355600" algn="l"/>
                <a:tab pos="356235" algn="l"/>
              </a:tabLst>
            </a:pPr>
            <a:r>
              <a:rPr lang="hr-HR" b="1" dirty="0" smtClean="0">
                <a:solidFill>
                  <a:srgbClr val="000000"/>
                </a:solidFill>
              </a:rPr>
              <a:t>Izgradnja i opremanje ustanove za predškolski odgoj i obrazovanje (matični vrtić) </a:t>
            </a:r>
            <a:r>
              <a:rPr lang="hr-HR" dirty="0" smtClean="0">
                <a:solidFill>
                  <a:srgbClr val="000000"/>
                </a:solidFill>
              </a:rPr>
              <a:t>– izvedba građevinskih i drugih radova za izgradnju i opremanje nove građevine za provedbu predškolskog odgoja i obrazovanja </a:t>
            </a:r>
          </a:p>
          <a:p>
            <a:pPr marL="354965" indent="-342900">
              <a:lnSpc>
                <a:spcPts val="1730"/>
              </a:lnSpc>
              <a:spcBef>
                <a:spcPts val="5"/>
              </a:spcBef>
              <a:buFont typeface="+mj-lt"/>
              <a:buAutoNum type="alphaLcParenR"/>
              <a:tabLst>
                <a:tab pos="355600" algn="l"/>
                <a:tab pos="356235" algn="l"/>
              </a:tabLst>
            </a:pPr>
            <a:r>
              <a:rPr lang="hr-HR" b="1" dirty="0" smtClean="0">
                <a:solidFill>
                  <a:srgbClr val="000000"/>
                </a:solidFill>
              </a:rPr>
              <a:t>Izgradnja i opremanje ustanove za predškolski odgoj i obrazovanje (područni vrtić sa kuhinjom) </a:t>
            </a:r>
            <a:r>
              <a:rPr lang="hr-HR" dirty="0" smtClean="0">
                <a:solidFill>
                  <a:srgbClr val="000000"/>
                </a:solidFill>
              </a:rPr>
              <a:t>– izvedba građevinskih i drugih radova za izgradnju i opremanje nove građevine za provedbu predškolskog odgoja i obrazovanja </a:t>
            </a:r>
          </a:p>
          <a:p>
            <a:pPr marL="354965" indent="-342900">
              <a:lnSpc>
                <a:spcPts val="1730"/>
              </a:lnSpc>
              <a:spcBef>
                <a:spcPts val="5"/>
              </a:spcBef>
              <a:buFont typeface="+mj-lt"/>
              <a:buAutoNum type="alphaLcParenR"/>
              <a:tabLst>
                <a:tab pos="355600" algn="l"/>
                <a:tab pos="356235" algn="l"/>
              </a:tabLst>
            </a:pPr>
            <a:r>
              <a:rPr lang="hr-HR" b="1" dirty="0" smtClean="0">
                <a:solidFill>
                  <a:srgbClr val="000000"/>
                </a:solidFill>
              </a:rPr>
              <a:t>Izgradnja i opremanje ustanove za predškolski odgoj i obrazovanje (područni vrtić bez kuhinje) </a:t>
            </a:r>
            <a:r>
              <a:rPr lang="hr-HR" dirty="0" smtClean="0">
                <a:solidFill>
                  <a:srgbClr val="000000"/>
                </a:solidFill>
              </a:rPr>
              <a:t>– izvedba građevinskih i drugih radova za izgradnju i opremanje nove građevine za provedbu predškolskog odgoja i obrazovanja </a:t>
            </a:r>
          </a:p>
          <a:p>
            <a:pPr marL="354965" indent="-342900">
              <a:lnSpc>
                <a:spcPts val="1730"/>
              </a:lnSpc>
              <a:spcBef>
                <a:spcPts val="5"/>
              </a:spcBef>
              <a:buFont typeface="+mj-lt"/>
              <a:buAutoNum type="alphaLcParenR"/>
              <a:tabLst>
                <a:tab pos="355600" algn="l"/>
                <a:tab pos="356235" algn="l"/>
              </a:tabLst>
            </a:pPr>
            <a:r>
              <a:rPr lang="hr-HR" b="1" dirty="0" smtClean="0">
                <a:solidFill>
                  <a:srgbClr val="000000"/>
                </a:solidFill>
              </a:rPr>
              <a:t>Dogradnja ili nadogradnja i opremanje postojeće ustanove za predškolski odgoj i obrazovanje </a:t>
            </a:r>
            <a:r>
              <a:rPr lang="hr-HR" dirty="0" smtClean="0">
                <a:solidFill>
                  <a:srgbClr val="000000"/>
                </a:solidFill>
              </a:rPr>
              <a:t>– izvedba građevinskih i drugih radova za izgradnju i opremanje dijela prostora uz postojeću građevinu za provedbu predškolskog odgoja i obrazovanja</a:t>
            </a:r>
          </a:p>
          <a:p>
            <a:pPr marL="354965" indent="-342900">
              <a:lnSpc>
                <a:spcPts val="1730"/>
              </a:lnSpc>
              <a:spcBef>
                <a:spcPts val="5"/>
              </a:spcBef>
              <a:buFont typeface="+mj-lt"/>
              <a:buAutoNum type="alphaLcParenR"/>
              <a:tabLst>
                <a:tab pos="355600" algn="l"/>
                <a:tab pos="356235" algn="l"/>
              </a:tabLst>
            </a:pPr>
            <a:r>
              <a:rPr lang="hr-HR" b="1" dirty="0" smtClean="0">
                <a:solidFill>
                  <a:srgbClr val="000000"/>
                </a:solidFill>
              </a:rPr>
              <a:t>Rekonstrukcija i opremanje postojeće građevine druge namjene </a:t>
            </a:r>
            <a:r>
              <a:rPr lang="hr-HR" dirty="0" smtClean="0">
                <a:solidFill>
                  <a:srgbClr val="000000"/>
                </a:solidFill>
              </a:rPr>
              <a:t>– izvedba građevinskih i drugih radova na postojećoj građevini kojima se utječe na ispunjavanje temeljnih zahtjeva za tu građevinu ili kojima se mijenja usklađenost te građevine s lokacijskim uvjetima u skladu s kojima je izgrađena odnosno izvedba građevinskih i drugih radova na ruševini postojeće građevine, a sve navedeno u svrhu njezine obnove i opremanja za potrebe provedbe predškolskog odgoja i obrazovanja </a:t>
            </a:r>
          </a:p>
          <a:p>
            <a:pPr marL="354965" indent="-342900">
              <a:lnSpc>
                <a:spcPts val="1730"/>
              </a:lnSpc>
              <a:spcBef>
                <a:spcPts val="5"/>
              </a:spcBef>
              <a:buFont typeface="+mj-lt"/>
              <a:buAutoNum type="alphaLcParenR"/>
              <a:tabLst>
                <a:tab pos="355600" algn="l"/>
                <a:tab pos="356235" algn="l"/>
              </a:tabLst>
            </a:pPr>
            <a:r>
              <a:rPr lang="hr-HR" b="1" dirty="0" smtClean="0">
                <a:solidFill>
                  <a:srgbClr val="000000"/>
                </a:solidFill>
              </a:rPr>
              <a:t>Adaptacija i opremanje postojećih prostora </a:t>
            </a:r>
            <a:r>
              <a:rPr lang="hr-HR" dirty="0" smtClean="0">
                <a:solidFill>
                  <a:srgbClr val="000000"/>
                </a:solidFill>
              </a:rPr>
              <a:t>– izvedba građevinskih i drugih radova te opremanje unutar postojeće građevine i njenih gabarita kako bi se dobio dodatni prostor za boravak djece</a:t>
            </a:r>
            <a:endParaRPr lang="hr-HR" dirty="0">
              <a:solidFill>
                <a:srgbClr val="000000"/>
              </a:solidFill>
            </a:endParaRPr>
          </a:p>
        </p:txBody>
      </p:sp>
    </p:spTree>
    <p:extLst>
      <p:ext uri="{BB962C8B-B14F-4D97-AF65-F5344CB8AC3E}">
        <p14:creationId xmlns:p14="http://schemas.microsoft.com/office/powerpoint/2010/main" val="3291279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4" name="Title 3"/>
          <p:cNvSpPr>
            <a:spLocks noGrp="1"/>
          </p:cNvSpPr>
          <p:nvPr>
            <p:ph type="title"/>
          </p:nvPr>
        </p:nvSpPr>
        <p:spPr>
          <a:xfrm>
            <a:off x="904702" y="591844"/>
            <a:ext cx="10515600" cy="740468"/>
          </a:xfrm>
          <a:solidFill>
            <a:schemeClr val="accent1">
              <a:lumMod val="60000"/>
              <a:lumOff val="40000"/>
            </a:schemeClr>
          </a:solidFill>
        </p:spPr>
        <p:txBody>
          <a:bodyPr>
            <a:normAutofit/>
          </a:bodyPr>
          <a:lstStyle/>
          <a:p>
            <a:r>
              <a:rPr lang="hr-HR" sz="3000" b="1" dirty="0" smtClean="0"/>
              <a:t>Važne informacije</a:t>
            </a:r>
            <a:endParaRPr lang="hr-HR" sz="3000" b="1" dirty="0"/>
          </a:p>
        </p:txBody>
      </p:sp>
      <p:sp>
        <p:nvSpPr>
          <p:cNvPr id="9" name="Content Placeholder 8"/>
          <p:cNvSpPr>
            <a:spLocks noGrp="1"/>
          </p:cNvSpPr>
          <p:nvPr>
            <p:ph idx="1"/>
          </p:nvPr>
        </p:nvSpPr>
        <p:spPr>
          <a:xfrm>
            <a:off x="904702" y="1701786"/>
            <a:ext cx="10515600" cy="4079897"/>
          </a:xfrm>
          <a:gradFill>
            <a:gsLst>
              <a:gs pos="64612">
                <a:schemeClr val="bg1">
                  <a:lumMod val="85000"/>
                </a:schemeClr>
              </a:gs>
              <a:gs pos="40708">
                <a:schemeClr val="bg1">
                  <a:lumMod val="95000"/>
                </a:schemeClr>
              </a:gs>
              <a:gs pos="74000">
                <a:schemeClr val="bg1">
                  <a:lumMod val="85000"/>
                </a:schemeClr>
              </a:gs>
              <a:gs pos="83000">
                <a:schemeClr val="bg1">
                  <a:lumMod val="85000"/>
                </a:schemeClr>
              </a:gs>
              <a:gs pos="100000">
                <a:schemeClr val="bg1">
                  <a:lumMod val="85000"/>
                </a:schemeClr>
              </a:gs>
            </a:gsLst>
            <a:lin ang="5400000" scaled="1"/>
          </a:gradFill>
        </p:spPr>
        <p:txBody>
          <a:bodyPr>
            <a:normAutofit fontScale="40000" lnSpcReduction="20000"/>
          </a:bodyPr>
          <a:lstStyle/>
          <a:p>
            <a:pPr marL="285750" indent="-285750" algn="just"/>
            <a:endParaRPr lang="hr-HR" sz="1800" dirty="0" smtClean="0">
              <a:ea typeface="Times New Roman" panose="02020603050405020304" pitchFamily="18" charset="0"/>
              <a:cs typeface="Times New Roman" panose="02020603050405020304" pitchFamily="18" charset="0"/>
            </a:endParaRPr>
          </a:p>
          <a:p>
            <a:pPr marL="285750" indent="-285750" algn="just"/>
            <a:r>
              <a:rPr lang="hr-HR" sz="6200" dirty="0" smtClean="0">
                <a:latin typeface="+mj-lt"/>
                <a:ea typeface="Times New Roman" panose="02020603050405020304" pitchFamily="18" charset="0"/>
                <a:cs typeface="Times New Roman" panose="02020603050405020304" pitchFamily="18" charset="0"/>
              </a:rPr>
              <a:t>Molimo Vas da </a:t>
            </a:r>
            <a:r>
              <a:rPr lang="hr-HR" sz="6200" b="1" dirty="0" smtClean="0">
                <a:latin typeface="+mj-lt"/>
                <a:ea typeface="Times New Roman" panose="02020603050405020304" pitchFamily="18" charset="0"/>
                <a:cs typeface="Times New Roman" panose="02020603050405020304" pitchFamily="18" charset="0"/>
              </a:rPr>
              <a:t>ugasite kamere i mikrofone tijekom cijelog trajanja radionice.</a:t>
            </a:r>
          </a:p>
          <a:p>
            <a:pPr marL="285750" indent="-285750" algn="just"/>
            <a:endParaRPr lang="hr-HR" sz="6200" dirty="0">
              <a:latin typeface="+mj-lt"/>
              <a:ea typeface="Times New Roman" panose="02020603050405020304" pitchFamily="18" charset="0"/>
              <a:cs typeface="Times New Roman" panose="02020603050405020304" pitchFamily="18" charset="0"/>
            </a:endParaRPr>
          </a:p>
          <a:p>
            <a:pPr marL="285750" indent="-285750" algn="just"/>
            <a:r>
              <a:rPr lang="hr-HR" sz="6200" dirty="0" smtClean="0">
                <a:latin typeface="+mj-lt"/>
                <a:ea typeface="Times New Roman" panose="02020603050405020304" pitchFamily="18" charset="0"/>
                <a:cs typeface="Times New Roman" panose="02020603050405020304" pitchFamily="18" charset="0"/>
              </a:rPr>
              <a:t>Molimo da </a:t>
            </a:r>
            <a:r>
              <a:rPr lang="hr-HR" sz="6200" b="1" dirty="0" smtClean="0">
                <a:latin typeface="+mj-lt"/>
                <a:ea typeface="Times New Roman" panose="02020603050405020304" pitchFamily="18" charset="0"/>
                <a:cs typeface="Times New Roman" panose="02020603050405020304" pitchFamily="18" charset="0"/>
              </a:rPr>
              <a:t>pitanja postavljate kroz chat </a:t>
            </a:r>
            <a:r>
              <a:rPr lang="hr-HR" sz="6200" dirty="0" smtClean="0">
                <a:latin typeface="+mj-lt"/>
                <a:ea typeface="Times New Roman" panose="02020603050405020304" pitchFamily="18" charset="0"/>
                <a:cs typeface="Times New Roman" panose="02020603050405020304" pitchFamily="18" charset="0"/>
              </a:rPr>
              <a:t>tijekom prezentacije, a odgovorit ćemo na njih nakon završetka prezentacije.</a:t>
            </a:r>
          </a:p>
          <a:p>
            <a:pPr marL="285750" indent="-285750" algn="just"/>
            <a:endParaRPr lang="hr-HR" sz="6200" dirty="0">
              <a:latin typeface="+mj-lt"/>
              <a:ea typeface="Times New Roman" panose="02020603050405020304" pitchFamily="18" charset="0"/>
              <a:cs typeface="Times New Roman" panose="02020603050405020304" pitchFamily="18" charset="0"/>
            </a:endParaRPr>
          </a:p>
          <a:p>
            <a:pPr marL="285750" indent="-285750" algn="just"/>
            <a:r>
              <a:rPr lang="hr-HR" sz="6200" dirty="0" smtClean="0">
                <a:latin typeface="+mj-lt"/>
                <a:ea typeface="Times New Roman" panose="02020603050405020304" pitchFamily="18" charset="0"/>
                <a:cs typeface="Times New Roman" panose="02020603050405020304" pitchFamily="18" charset="0"/>
              </a:rPr>
              <a:t>Prezentacija će biti objavljena nakon radionice.</a:t>
            </a:r>
          </a:p>
          <a:p>
            <a:pPr marL="285750" indent="-285750" algn="just"/>
            <a:endParaRPr lang="hr-HR" sz="6200" dirty="0">
              <a:latin typeface="+mj-lt"/>
              <a:ea typeface="Times New Roman" panose="02020603050405020304" pitchFamily="18" charset="0"/>
              <a:cs typeface="Times New Roman" panose="02020603050405020304" pitchFamily="18" charset="0"/>
            </a:endParaRPr>
          </a:p>
          <a:p>
            <a:pPr marL="285750" indent="-285750" algn="just"/>
            <a:r>
              <a:rPr lang="hr-HR" sz="6200" dirty="0"/>
              <a:t>Odgovori </a:t>
            </a:r>
            <a:r>
              <a:rPr lang="hr-HR" sz="6200" dirty="0" smtClean="0"/>
              <a:t>dani na radionici ne predstavljaju </a:t>
            </a:r>
            <a:r>
              <a:rPr lang="hr-HR" sz="6200" dirty="0"/>
              <a:t>službene odgovore. Službenim odgovorima smatraju se odgovori na pitanja </a:t>
            </a:r>
            <a:r>
              <a:rPr lang="hr-HR" sz="6200" b="1" dirty="0"/>
              <a:t>koja su postavljena kroz </a:t>
            </a:r>
            <a:r>
              <a:rPr lang="hr-HR" sz="6200" b="1" dirty="0" smtClean="0"/>
              <a:t>sustav </a:t>
            </a:r>
            <a:r>
              <a:rPr lang="hr-HR" sz="6200" b="1" dirty="0"/>
              <a:t>e-NPOO</a:t>
            </a:r>
            <a:endParaRPr lang="hr-HR" sz="6200" dirty="0" smtClean="0">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969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smtClean="0">
                <a:cs typeface="Times New Roman" panose="02020603050405020304" pitchFamily="18" charset="0"/>
              </a:rPr>
              <a:t>2.</a:t>
            </a:r>
            <a:r>
              <a:rPr lang="hr-HR" sz="2700" b="1" dirty="0" smtClean="0">
                <a:cs typeface="Times New Roman" panose="02020603050405020304" pitchFamily="18" charset="0"/>
              </a:rPr>
              <a:t>7  </a:t>
            </a:r>
            <a:r>
              <a:rPr lang="hr-HR" sz="2700" b="1" dirty="0">
                <a:cs typeface="Times New Roman" panose="02020603050405020304" pitchFamily="18" charset="0"/>
              </a:rPr>
              <a:t>Prihvatljive aktivnosti projekta</a:t>
            </a:r>
            <a:endParaRPr lang="hr-HR" sz="2700" b="1" dirty="0"/>
          </a:p>
        </p:txBody>
      </p:sp>
      <p:sp>
        <p:nvSpPr>
          <p:cNvPr id="10" name="Rectangle 9"/>
          <p:cNvSpPr/>
          <p:nvPr/>
        </p:nvSpPr>
        <p:spPr>
          <a:xfrm>
            <a:off x="757743" y="2037135"/>
            <a:ext cx="11116391" cy="3644587"/>
          </a:xfrm>
          <a:prstGeom prst="rect">
            <a:avLst/>
          </a:prstGeom>
        </p:spPr>
        <p:style>
          <a:lnRef idx="0">
            <a:scrgbClr r="0" g="0" b="0"/>
          </a:lnRef>
          <a:fillRef idx="1003">
            <a:schemeClr val="lt1"/>
          </a:fillRef>
          <a:effectRef idx="0">
            <a:scrgbClr r="0" g="0" b="0"/>
          </a:effectRef>
          <a:fontRef idx="major"/>
        </p:style>
        <p:txBody>
          <a:bodyPr wrap="square">
            <a:spAutoFit/>
          </a:bodyPr>
          <a:lstStyle/>
          <a:p>
            <a:pPr marL="12065">
              <a:lnSpc>
                <a:spcPts val="1730"/>
              </a:lnSpc>
              <a:spcBef>
                <a:spcPts val="5"/>
              </a:spcBef>
              <a:tabLst>
                <a:tab pos="355600" algn="l"/>
                <a:tab pos="356235" algn="l"/>
              </a:tabLst>
            </a:pPr>
            <a:r>
              <a:rPr lang="hr-HR" sz="2000" dirty="0"/>
              <a:t>Prihvatljive aktivnosti </a:t>
            </a:r>
            <a:r>
              <a:rPr lang="hr-HR" sz="2000" b="1" dirty="0"/>
              <a:t>u okviru osnovnih kategorija </a:t>
            </a:r>
            <a:r>
              <a:rPr lang="hr-HR" sz="2000" b="1" dirty="0" smtClean="0"/>
              <a:t>ulaganja </a:t>
            </a:r>
            <a:r>
              <a:rPr lang="hr-HR" sz="2000" dirty="0" smtClean="0"/>
              <a:t>su</a:t>
            </a:r>
            <a:r>
              <a:rPr lang="hr-HR" sz="2000" b="1" dirty="0" smtClean="0"/>
              <a:t>:</a:t>
            </a:r>
          </a:p>
          <a:p>
            <a:pPr marL="354965" indent="-342900">
              <a:spcBef>
                <a:spcPts val="5"/>
              </a:spcBef>
              <a:buFont typeface="+mj-lt"/>
              <a:buAutoNum type="alphaLcParenR"/>
              <a:tabLst>
                <a:tab pos="355600" algn="l"/>
                <a:tab pos="356235" algn="l"/>
              </a:tabLst>
            </a:pPr>
            <a:r>
              <a:rPr lang="pl-PL" sz="2000" dirty="0"/>
              <a:t>Priprema projektne i tehničke </a:t>
            </a:r>
            <a:r>
              <a:rPr lang="pl-PL" sz="2000" dirty="0" smtClean="0"/>
              <a:t>dokumentacije</a:t>
            </a:r>
          </a:p>
          <a:p>
            <a:pPr marL="354965" indent="-342900">
              <a:spcBef>
                <a:spcPts val="5"/>
              </a:spcBef>
              <a:buFont typeface="+mj-lt"/>
              <a:buAutoNum type="alphaLcParenR"/>
              <a:tabLst>
                <a:tab pos="355600" algn="l"/>
                <a:tab pos="356235" algn="l"/>
              </a:tabLst>
            </a:pPr>
            <a:r>
              <a:rPr lang="pl-PL" sz="2000" dirty="0"/>
              <a:t>Stručni, projektantski nadzor radova i sl</a:t>
            </a:r>
            <a:r>
              <a:rPr lang="pl-PL" sz="2000" dirty="0" smtClean="0"/>
              <a:t>.</a:t>
            </a:r>
          </a:p>
          <a:p>
            <a:pPr marL="354965" indent="-342900">
              <a:spcBef>
                <a:spcPts val="5"/>
              </a:spcBef>
              <a:buFont typeface="+mj-lt"/>
              <a:buAutoNum type="alphaLcParenR"/>
              <a:tabLst>
                <a:tab pos="355600" algn="l"/>
                <a:tab pos="356235" algn="l"/>
              </a:tabLst>
            </a:pPr>
            <a:r>
              <a:rPr lang="hr-HR" sz="2000" dirty="0"/>
              <a:t>Izvedba građevinskih i drugih </a:t>
            </a:r>
            <a:r>
              <a:rPr lang="hr-HR" sz="2000" dirty="0" smtClean="0"/>
              <a:t>radova </a:t>
            </a:r>
            <a:r>
              <a:rPr lang="it-IT" sz="2000" dirty="0"/>
              <a:t>kojima se gradi nova građevina</a:t>
            </a:r>
            <a:endParaRPr lang="hr-HR" sz="2000" dirty="0" smtClean="0"/>
          </a:p>
          <a:p>
            <a:pPr marL="354965" indent="-342900">
              <a:spcBef>
                <a:spcPts val="5"/>
              </a:spcBef>
              <a:buFont typeface="+mj-lt"/>
              <a:buAutoNum type="alphaLcParenR"/>
              <a:tabLst>
                <a:tab pos="355600" algn="l"/>
                <a:tab pos="356235" algn="l"/>
              </a:tabLst>
            </a:pPr>
            <a:r>
              <a:rPr lang="hr-HR" sz="2000" dirty="0"/>
              <a:t>Radovi na dogradnji, nadogradnji, rekonstrukciji, obnovi i prilagodbi objekta predškolske ustanove te pripremni radovi na gradilištu kao što su rušenje, čišćenje, zbrinjavanje građevinskog otpada i sve vrste komunalnih priključaka</a:t>
            </a:r>
            <a:endParaRPr lang="hr-HR" sz="2000" dirty="0" smtClean="0"/>
          </a:p>
          <a:p>
            <a:pPr marL="354965" indent="-342900">
              <a:spcBef>
                <a:spcPts val="5"/>
              </a:spcBef>
              <a:buFont typeface="+mj-lt"/>
              <a:buAutoNum type="alphaLcParenR"/>
              <a:tabLst>
                <a:tab pos="355600" algn="l"/>
                <a:tab pos="356235" algn="l"/>
              </a:tabLst>
            </a:pPr>
            <a:r>
              <a:rPr lang="hr-HR" sz="2000" dirty="0" smtClean="0"/>
              <a:t>Nabava opreme i namještaja za potrebe provedbe programa predškolskog odgoja i obrazovanja u skladu s gore navedenim kategorijama ulaganja</a:t>
            </a:r>
          </a:p>
          <a:p>
            <a:pPr marL="354965" indent="-342900">
              <a:lnSpc>
                <a:spcPts val="1730"/>
              </a:lnSpc>
              <a:spcBef>
                <a:spcPts val="5"/>
              </a:spcBef>
              <a:buFont typeface="+mj-lt"/>
              <a:buAutoNum type="alphaLcParenR"/>
              <a:tabLst>
                <a:tab pos="355600" algn="l"/>
                <a:tab pos="356235" algn="l"/>
              </a:tabLst>
            </a:pPr>
            <a:endParaRPr lang="hr-HR" sz="2000" dirty="0" smtClean="0"/>
          </a:p>
          <a:p>
            <a:pPr marL="354965" indent="-342900">
              <a:lnSpc>
                <a:spcPts val="1730"/>
              </a:lnSpc>
              <a:spcBef>
                <a:spcPts val="5"/>
              </a:spcBef>
              <a:buFont typeface="Arial" panose="020B0604020202020204" pitchFamily="34" charset="0"/>
              <a:buChar char="•"/>
              <a:tabLst>
                <a:tab pos="355600" algn="l"/>
                <a:tab pos="356235" algn="l"/>
              </a:tabLst>
            </a:pPr>
            <a:r>
              <a:rPr lang="hr-HR" sz="2000" b="1" dirty="0" smtClean="0"/>
              <a:t>Promidžba i vidljivost</a:t>
            </a:r>
          </a:p>
          <a:p>
            <a:pPr marL="354965" indent="-342900">
              <a:lnSpc>
                <a:spcPts val="1730"/>
              </a:lnSpc>
              <a:spcBef>
                <a:spcPts val="5"/>
              </a:spcBef>
              <a:buFont typeface="Arial" panose="020B0604020202020204" pitchFamily="34" charset="0"/>
              <a:buChar char="•"/>
              <a:tabLst>
                <a:tab pos="355600" algn="l"/>
                <a:tab pos="356235" algn="l"/>
              </a:tabLst>
            </a:pPr>
            <a:r>
              <a:rPr lang="hr-HR" sz="2000" b="1" dirty="0" smtClean="0"/>
              <a:t>Upravljanje projektom i administracija</a:t>
            </a:r>
            <a:endParaRPr lang="pl-PL" sz="2000" b="1" dirty="0" smtClean="0"/>
          </a:p>
          <a:p>
            <a:pPr marL="12065">
              <a:lnSpc>
                <a:spcPts val="1730"/>
              </a:lnSpc>
              <a:spcBef>
                <a:spcPts val="5"/>
              </a:spcBef>
              <a:tabLst>
                <a:tab pos="355600" algn="l"/>
                <a:tab pos="356235" algn="l"/>
              </a:tabLst>
            </a:pPr>
            <a:endParaRPr lang="hr-HR" b="1" dirty="0" smtClean="0"/>
          </a:p>
        </p:txBody>
      </p:sp>
    </p:spTree>
    <p:extLst>
      <p:ext uri="{BB962C8B-B14F-4D97-AF65-F5344CB8AC3E}">
        <p14:creationId xmlns:p14="http://schemas.microsoft.com/office/powerpoint/2010/main" val="1487299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smtClean="0">
                <a:cs typeface="Times New Roman" panose="02020603050405020304" pitchFamily="18" charset="0"/>
              </a:rPr>
              <a:t>2.</a:t>
            </a:r>
            <a:r>
              <a:rPr lang="hr-HR" sz="2700" b="1" dirty="0" smtClean="0">
                <a:cs typeface="Times New Roman" panose="02020603050405020304" pitchFamily="18" charset="0"/>
              </a:rPr>
              <a:t>10  </a:t>
            </a:r>
            <a:r>
              <a:rPr lang="hr-HR" sz="2700" b="1" dirty="0">
                <a:cs typeface="Times New Roman" panose="02020603050405020304" pitchFamily="18" charset="0"/>
              </a:rPr>
              <a:t>Prihvatljive </a:t>
            </a:r>
            <a:r>
              <a:rPr lang="hr-HR" sz="2700" b="1" dirty="0" smtClean="0">
                <a:cs typeface="Times New Roman" panose="02020603050405020304" pitchFamily="18" charset="0"/>
              </a:rPr>
              <a:t>kategorije troškova</a:t>
            </a:r>
            <a:endParaRPr lang="hr-HR" sz="2700" b="1" dirty="0"/>
          </a:p>
        </p:txBody>
      </p:sp>
      <p:sp>
        <p:nvSpPr>
          <p:cNvPr id="10" name="Rectangle 9"/>
          <p:cNvSpPr/>
          <p:nvPr/>
        </p:nvSpPr>
        <p:spPr>
          <a:xfrm>
            <a:off x="757743" y="1962457"/>
            <a:ext cx="11116391" cy="3394519"/>
          </a:xfrm>
          <a:prstGeom prst="rect">
            <a:avLst/>
          </a:prstGeom>
        </p:spPr>
        <p:style>
          <a:lnRef idx="0">
            <a:scrgbClr r="0" g="0" b="0"/>
          </a:lnRef>
          <a:fillRef idx="1003">
            <a:schemeClr val="lt1"/>
          </a:fillRef>
          <a:effectRef idx="0">
            <a:scrgbClr r="0" g="0" b="0"/>
          </a:effectRef>
          <a:fontRef idx="major"/>
        </p:style>
        <p:txBody>
          <a:bodyPr wrap="square">
            <a:spAutoFit/>
          </a:bodyPr>
          <a:lstStyle/>
          <a:p>
            <a:pPr marL="469265" indent="-457200">
              <a:spcBef>
                <a:spcPts val="5"/>
              </a:spcBef>
              <a:buFont typeface="+mj-lt"/>
              <a:buAutoNum type="arabicPeriod"/>
              <a:tabLst>
                <a:tab pos="355600" algn="l"/>
                <a:tab pos="356235" algn="l"/>
              </a:tabLst>
            </a:pPr>
            <a:r>
              <a:rPr lang="hr-HR" sz="2000" dirty="0"/>
              <a:t>Troškovi izrade projektne i tehničke </a:t>
            </a:r>
            <a:r>
              <a:rPr lang="hr-HR" sz="2000" dirty="0" smtClean="0"/>
              <a:t>dokumentacije</a:t>
            </a:r>
          </a:p>
          <a:p>
            <a:pPr marL="469265" indent="-457200">
              <a:spcBef>
                <a:spcPts val="5"/>
              </a:spcBef>
              <a:buFont typeface="+mj-lt"/>
              <a:buAutoNum type="arabicPeriod"/>
              <a:tabLst>
                <a:tab pos="355600" algn="l"/>
                <a:tab pos="356235" algn="l"/>
              </a:tabLst>
            </a:pPr>
            <a:r>
              <a:rPr lang="hr-HR" sz="2000" dirty="0"/>
              <a:t>Troškovi upravljanja projektom, pripreme i objave dokumentacije za nadmetanja, provedbu javne nabave </a:t>
            </a:r>
            <a:endParaRPr lang="hr-HR" sz="2000" dirty="0" smtClean="0"/>
          </a:p>
          <a:p>
            <a:pPr marL="469265" indent="-457200">
              <a:spcBef>
                <a:spcPts val="5"/>
              </a:spcBef>
              <a:buFont typeface="+mj-lt"/>
              <a:buAutoNum type="arabicPeriod"/>
              <a:tabLst>
                <a:tab pos="355600" algn="l"/>
                <a:tab pos="356235" algn="l"/>
              </a:tabLst>
            </a:pPr>
            <a:r>
              <a:rPr lang="hr-HR" sz="2000" dirty="0"/>
              <a:t>Troškovi izgradnje/dogradnje/nadogradnje/rekonstrukcije/adaptacije javne ustanove ili objekta druge namjene s ciljem provedbe programa predškolskog odgoja i </a:t>
            </a:r>
            <a:r>
              <a:rPr lang="hr-HR" sz="2000" dirty="0" smtClean="0"/>
              <a:t>obrazovanja</a:t>
            </a:r>
          </a:p>
          <a:p>
            <a:pPr marL="469265" indent="-457200">
              <a:spcBef>
                <a:spcPts val="5"/>
              </a:spcBef>
              <a:buFont typeface="+mj-lt"/>
              <a:buAutoNum type="arabicPeriod"/>
              <a:tabLst>
                <a:tab pos="355600" algn="l"/>
                <a:tab pos="356235" algn="l"/>
              </a:tabLst>
            </a:pPr>
            <a:r>
              <a:rPr lang="hr-HR" sz="2000" dirty="0"/>
              <a:t>Trošak opremanja prostora javne ustanove ili objekta druge namjene s ciljem provedbe programa predškolskog odgoja i </a:t>
            </a:r>
            <a:r>
              <a:rPr lang="hr-HR" sz="2000" dirty="0" smtClean="0"/>
              <a:t>obrazovanja</a:t>
            </a:r>
          </a:p>
          <a:p>
            <a:pPr marL="469265" indent="-457200">
              <a:spcBef>
                <a:spcPts val="5"/>
              </a:spcBef>
              <a:buFont typeface="+mj-lt"/>
              <a:buAutoNum type="arabicPeriod"/>
              <a:tabLst>
                <a:tab pos="355600" algn="l"/>
                <a:tab pos="356235" algn="l"/>
              </a:tabLst>
            </a:pPr>
            <a:r>
              <a:rPr lang="hr-HR" sz="2000" dirty="0"/>
              <a:t>Troškovi stručnog nadzora građenja, projektantskog nadzora, usluga koordinatora zaštite na radu tijekom građenja </a:t>
            </a:r>
            <a:endParaRPr lang="hr-HR" sz="2000" dirty="0" smtClean="0"/>
          </a:p>
          <a:p>
            <a:pPr marL="469265" indent="-457200">
              <a:spcBef>
                <a:spcPts val="5"/>
              </a:spcBef>
              <a:buFont typeface="+mj-lt"/>
              <a:buAutoNum type="arabicPeriod"/>
              <a:tabLst>
                <a:tab pos="355600" algn="l"/>
                <a:tab pos="356235" algn="l"/>
              </a:tabLst>
            </a:pPr>
            <a:r>
              <a:rPr lang="hr-HR" sz="2000" dirty="0" smtClean="0"/>
              <a:t>Troškovi </a:t>
            </a:r>
            <a:r>
              <a:rPr lang="hr-HR" sz="2000" dirty="0"/>
              <a:t>promidžbe i vidljivosti </a:t>
            </a:r>
            <a:endParaRPr lang="hr-HR" sz="2000" dirty="0" smtClean="0"/>
          </a:p>
          <a:p>
            <a:pPr marL="12065">
              <a:lnSpc>
                <a:spcPts val="1730"/>
              </a:lnSpc>
              <a:spcBef>
                <a:spcPts val="5"/>
              </a:spcBef>
              <a:tabLst>
                <a:tab pos="355600" algn="l"/>
                <a:tab pos="356235" algn="l"/>
              </a:tabLst>
            </a:pPr>
            <a:endParaRPr lang="hr-HR" b="1" dirty="0" smtClean="0"/>
          </a:p>
        </p:txBody>
      </p:sp>
    </p:spTree>
    <p:extLst>
      <p:ext uri="{BB962C8B-B14F-4D97-AF65-F5344CB8AC3E}">
        <p14:creationId xmlns:p14="http://schemas.microsoft.com/office/powerpoint/2010/main" val="2999796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pt-BR" sz="2700" b="1" dirty="0" smtClean="0">
                <a:cs typeface="Times New Roman" panose="02020603050405020304" pitchFamily="18" charset="0"/>
              </a:rPr>
              <a:t>2.</a:t>
            </a:r>
            <a:r>
              <a:rPr lang="hr-HR" sz="2700" b="1" dirty="0" smtClean="0">
                <a:cs typeface="Times New Roman" panose="02020603050405020304" pitchFamily="18" charset="0"/>
              </a:rPr>
              <a:t>11  Neprihvatljivi troškovi</a:t>
            </a:r>
            <a:endParaRPr lang="hr-HR" sz="2700" b="1" dirty="0"/>
          </a:p>
        </p:txBody>
      </p:sp>
      <p:sp>
        <p:nvSpPr>
          <p:cNvPr id="10" name="Rectangle 9"/>
          <p:cNvSpPr/>
          <p:nvPr/>
        </p:nvSpPr>
        <p:spPr>
          <a:xfrm>
            <a:off x="757743" y="2037135"/>
            <a:ext cx="11116391" cy="2926442"/>
          </a:xfrm>
          <a:prstGeom prst="rect">
            <a:avLst/>
          </a:prstGeom>
        </p:spPr>
        <p:style>
          <a:lnRef idx="0">
            <a:scrgbClr r="0" g="0" b="0"/>
          </a:lnRef>
          <a:fillRef idx="1003">
            <a:schemeClr val="lt1"/>
          </a:fillRef>
          <a:effectRef idx="0">
            <a:scrgbClr r="0" g="0" b="0"/>
          </a:effectRef>
          <a:fontRef idx="major"/>
        </p:style>
        <p:txBody>
          <a:bodyPr wrap="square">
            <a:spAutoFit/>
          </a:bodyPr>
          <a:lstStyle/>
          <a:p>
            <a:pPr marL="12065">
              <a:lnSpc>
                <a:spcPts val="1730"/>
              </a:lnSpc>
              <a:spcBef>
                <a:spcPts val="5"/>
              </a:spcBef>
              <a:tabLst>
                <a:tab pos="355600" algn="l"/>
                <a:tab pos="356235" algn="l"/>
              </a:tabLst>
            </a:pPr>
            <a:r>
              <a:rPr lang="hr-HR" sz="2000" b="1" dirty="0"/>
              <a:t>Neprihvatljivi troškovi u </a:t>
            </a:r>
            <a:r>
              <a:rPr lang="hr-HR" sz="2000" b="1" dirty="0" smtClean="0"/>
              <a:t>točki </a:t>
            </a:r>
            <a:r>
              <a:rPr lang="hr-HR" sz="2000" b="1" dirty="0"/>
              <a:t>2.11. </a:t>
            </a:r>
            <a:r>
              <a:rPr lang="hr-HR" sz="2000" b="1" dirty="0" err="1" smtClean="0"/>
              <a:t>UzP</a:t>
            </a:r>
            <a:r>
              <a:rPr lang="hr-HR" sz="2000" b="1" dirty="0" smtClean="0"/>
              <a:t> te</a:t>
            </a:r>
          </a:p>
          <a:p>
            <a:pPr marL="12065">
              <a:lnSpc>
                <a:spcPts val="1730"/>
              </a:lnSpc>
              <a:spcBef>
                <a:spcPts val="5"/>
              </a:spcBef>
              <a:tabLst>
                <a:tab pos="355600" algn="l"/>
                <a:tab pos="356235" algn="l"/>
              </a:tabLst>
            </a:pPr>
            <a:endParaRPr lang="hr-HR" sz="2000" dirty="0"/>
          </a:p>
          <a:p>
            <a:pPr marL="469265" indent="-457200">
              <a:lnSpc>
                <a:spcPts val="1730"/>
              </a:lnSpc>
              <a:spcBef>
                <a:spcPts val="5"/>
              </a:spcBef>
              <a:buFont typeface="+mj-lt"/>
              <a:buAutoNum type="arabicPeriod"/>
              <a:tabLst>
                <a:tab pos="355600" algn="l"/>
                <a:tab pos="356235" algn="l"/>
              </a:tabLst>
            </a:pPr>
            <a:r>
              <a:rPr lang="hr-HR" sz="2000" dirty="0"/>
              <a:t>Za projekte u okviru kojih će biti potrebno pribaviti uporabnu dozvolu ili potvrdu javno pravnih tijela sukladno nacionalnom zakonodavstvu, smatrat će se da su sve aktivnosti projekta završene tek kada ista bude pribavljena, stoga prijavitelj treba ispravno planirati razdoblje provedbe projekata. </a:t>
            </a:r>
            <a:r>
              <a:rPr lang="hr-HR" sz="2000" b="1" dirty="0" err="1"/>
              <a:t>Neishođenje</a:t>
            </a:r>
            <a:r>
              <a:rPr lang="hr-HR" sz="2000" b="1" dirty="0"/>
              <a:t> uporabne dozvole ili potvrde javno pravnog tijela </a:t>
            </a:r>
            <a:r>
              <a:rPr lang="hr-HR" sz="2000" dirty="0"/>
              <a:t>sukladno nacionalnom zakonodavstvu najkasnije do kraja provedbe projekta </a:t>
            </a:r>
            <a:r>
              <a:rPr lang="hr-HR" sz="2000" b="1" dirty="0"/>
              <a:t>povlači za sobom primjenu korekcije </a:t>
            </a:r>
            <a:r>
              <a:rPr lang="hr-HR" sz="2000" dirty="0"/>
              <a:t>na ugovorena bespovratna sredstava sukladno Prilogu 4. Pravila o financijskim korekcijama. </a:t>
            </a:r>
            <a:endParaRPr lang="hr-HR" sz="2000" dirty="0" smtClean="0"/>
          </a:p>
          <a:p>
            <a:pPr marL="469265" indent="-457200">
              <a:lnSpc>
                <a:spcPts val="1730"/>
              </a:lnSpc>
              <a:spcBef>
                <a:spcPts val="5"/>
              </a:spcBef>
              <a:buFont typeface="+mj-lt"/>
              <a:buAutoNum type="arabicPeriod"/>
              <a:tabLst>
                <a:tab pos="355600" algn="l"/>
                <a:tab pos="356235" algn="l"/>
              </a:tabLst>
            </a:pPr>
            <a:endParaRPr lang="hr-HR" sz="2000" dirty="0" smtClean="0"/>
          </a:p>
          <a:p>
            <a:pPr marL="469265" indent="-457200">
              <a:lnSpc>
                <a:spcPts val="1730"/>
              </a:lnSpc>
              <a:spcBef>
                <a:spcPts val="5"/>
              </a:spcBef>
              <a:buFont typeface="+mj-lt"/>
              <a:buAutoNum type="arabicPeriod"/>
              <a:tabLst>
                <a:tab pos="355600" algn="l"/>
                <a:tab pos="356235" algn="l"/>
              </a:tabLst>
            </a:pPr>
            <a:r>
              <a:rPr lang="hr-HR" sz="2000" dirty="0" smtClean="0"/>
              <a:t>U </a:t>
            </a:r>
            <a:r>
              <a:rPr lang="hr-HR" sz="2000" dirty="0"/>
              <a:t>slučaju da korisnik </a:t>
            </a:r>
            <a:r>
              <a:rPr lang="hr-HR" sz="2000" b="1" dirty="0"/>
              <a:t>ne ostvari planiranu razinu pokazatelja </a:t>
            </a:r>
            <a:r>
              <a:rPr lang="hr-HR" sz="2000" dirty="0"/>
              <a:t>navedenih u prijavi projektnog prijedloga, odnosno u ugovoru o dodjeli bespovratnih sredstava, nadležno tijelo ima pravo od korisnika </a:t>
            </a:r>
            <a:r>
              <a:rPr lang="hr-HR" sz="2000" b="1" dirty="0"/>
              <a:t>zatražiti izvršenje povrata </a:t>
            </a:r>
            <a:r>
              <a:rPr lang="hr-HR" sz="2000" dirty="0"/>
              <a:t>sukladno određenim korekcijama u Prilogu 4. Pravila o financijskim korekcijama.</a:t>
            </a:r>
          </a:p>
          <a:p>
            <a:pPr marL="12065">
              <a:lnSpc>
                <a:spcPts val="1730"/>
              </a:lnSpc>
              <a:spcBef>
                <a:spcPts val="5"/>
              </a:spcBef>
              <a:tabLst>
                <a:tab pos="355600" algn="l"/>
                <a:tab pos="356235" algn="l"/>
              </a:tabLst>
            </a:pPr>
            <a:endParaRPr lang="hr-HR" b="1" dirty="0" smtClean="0"/>
          </a:p>
        </p:txBody>
      </p:sp>
    </p:spTree>
    <p:extLst>
      <p:ext uri="{BB962C8B-B14F-4D97-AF65-F5344CB8AC3E}">
        <p14:creationId xmlns:p14="http://schemas.microsoft.com/office/powerpoint/2010/main" val="30830178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700" b="1" dirty="0" smtClean="0">
                <a:cs typeface="Times New Roman" panose="02020603050405020304" pitchFamily="18" charset="0"/>
              </a:rPr>
              <a:t>2.12 </a:t>
            </a:r>
            <a:r>
              <a:rPr lang="hr-HR" sz="2700" b="1" dirty="0">
                <a:cs typeface="Times New Roman" panose="02020603050405020304" pitchFamily="18" charset="0"/>
              </a:rPr>
              <a:t>Horizontalna načela</a:t>
            </a:r>
            <a:endParaRPr lang="hr-HR" sz="2700" b="1" dirty="0"/>
          </a:p>
        </p:txBody>
      </p:sp>
      <p:sp>
        <p:nvSpPr>
          <p:cNvPr id="10" name="Rectangle 9"/>
          <p:cNvSpPr/>
          <p:nvPr/>
        </p:nvSpPr>
        <p:spPr>
          <a:xfrm>
            <a:off x="757743" y="1703061"/>
            <a:ext cx="11116391" cy="4093428"/>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lgn="just">
              <a:buFont typeface="Arial" panose="020B0604020202020204" pitchFamily="34" charset="0"/>
              <a:buChar char="•"/>
            </a:pPr>
            <a:r>
              <a:rPr lang="en-US" sz="2000" dirty="0" err="1"/>
              <a:t>Prijavitelji</a:t>
            </a:r>
            <a:r>
              <a:rPr lang="en-US" sz="2000" dirty="0"/>
              <a:t> </a:t>
            </a:r>
            <a:r>
              <a:rPr lang="en-US" sz="2000" dirty="0" err="1"/>
              <a:t>su</a:t>
            </a:r>
            <a:r>
              <a:rPr lang="en-US" sz="2000" dirty="0"/>
              <a:t> </a:t>
            </a:r>
            <a:r>
              <a:rPr lang="en-US" sz="2000" dirty="0" err="1"/>
              <a:t>obavezni</a:t>
            </a:r>
            <a:r>
              <a:rPr lang="en-US" sz="2000" dirty="0"/>
              <a:t> </a:t>
            </a:r>
            <a:r>
              <a:rPr lang="en-US" sz="2000" dirty="0" err="1"/>
              <a:t>pridržavati</a:t>
            </a:r>
            <a:r>
              <a:rPr lang="en-US" sz="2000" dirty="0"/>
              <a:t> se </a:t>
            </a:r>
            <a:r>
              <a:rPr lang="en-US" sz="2000" b="1" dirty="0" err="1"/>
              <a:t>zakonskih</a:t>
            </a:r>
            <a:r>
              <a:rPr lang="en-US" sz="2000" b="1" dirty="0"/>
              <a:t> </a:t>
            </a:r>
            <a:r>
              <a:rPr lang="en-US" sz="2000" b="1" dirty="0" err="1"/>
              <a:t>odredbi</a:t>
            </a:r>
            <a:r>
              <a:rPr lang="en-US" sz="2000" b="1" dirty="0"/>
              <a:t> </a:t>
            </a:r>
            <a:r>
              <a:rPr lang="en-US" sz="2000" b="1" dirty="0" err="1"/>
              <a:t>koj</a:t>
            </a:r>
            <a:r>
              <a:rPr lang="hr-HR" sz="2000" b="1" dirty="0"/>
              <a:t>e</a:t>
            </a:r>
            <a:r>
              <a:rPr lang="en-US" sz="2000" b="1" dirty="0"/>
              <a:t> </a:t>
            </a:r>
            <a:r>
              <a:rPr lang="en-US" sz="2000" b="1" dirty="0" err="1"/>
              <a:t>predstavljaju</a:t>
            </a:r>
            <a:r>
              <a:rPr lang="en-US" sz="2000" b="1" dirty="0"/>
              <a:t> </a:t>
            </a:r>
            <a:r>
              <a:rPr lang="en-US" sz="2000" b="1" dirty="0" err="1"/>
              <a:t>minimalne</a:t>
            </a:r>
            <a:r>
              <a:rPr lang="en-US" sz="2000" b="1" dirty="0"/>
              <a:t> </a:t>
            </a:r>
            <a:r>
              <a:rPr lang="en-US" sz="2000" b="1" dirty="0" err="1"/>
              <a:t>zahtjeve</a:t>
            </a:r>
            <a:r>
              <a:rPr lang="en-US" sz="2000" b="1" dirty="0"/>
              <a:t> </a:t>
            </a:r>
            <a:r>
              <a:rPr lang="en-US" sz="2000" dirty="0" err="1"/>
              <a:t>pri</a:t>
            </a:r>
            <a:r>
              <a:rPr lang="en-US" sz="2000" dirty="0"/>
              <a:t> </a:t>
            </a:r>
            <a:r>
              <a:rPr lang="en-US" sz="2000" dirty="0" err="1"/>
              <a:t>provedbi</a:t>
            </a:r>
            <a:r>
              <a:rPr lang="en-US" sz="2000" dirty="0"/>
              <a:t> </a:t>
            </a:r>
            <a:r>
              <a:rPr lang="en-US" sz="2000" dirty="0" err="1"/>
              <a:t>horizontalnih</a:t>
            </a:r>
            <a:r>
              <a:rPr lang="en-US" sz="2000" dirty="0"/>
              <a:t> </a:t>
            </a:r>
            <a:r>
              <a:rPr lang="en-US" sz="2000" dirty="0" err="1"/>
              <a:t>politika</a:t>
            </a:r>
            <a:endParaRPr lang="en-US" sz="2000" dirty="0"/>
          </a:p>
          <a:p>
            <a:pPr marL="285750" indent="-285750" algn="just">
              <a:buFont typeface="Arial" panose="020B0604020202020204" pitchFamily="34" charset="0"/>
              <a:buChar char="•"/>
            </a:pPr>
            <a:r>
              <a:rPr lang="en-US" sz="2000" dirty="0" err="1"/>
              <a:t>Ako</a:t>
            </a:r>
            <a:r>
              <a:rPr lang="en-US" sz="2000" dirty="0"/>
              <a:t> </a:t>
            </a:r>
            <a:r>
              <a:rPr lang="en-US" sz="2000" dirty="0" err="1"/>
              <a:t>projekt</a:t>
            </a:r>
            <a:r>
              <a:rPr lang="en-US" sz="2000" dirty="0"/>
              <a:t> </a:t>
            </a:r>
            <a:r>
              <a:rPr lang="en-US" sz="2000" dirty="0" err="1"/>
              <a:t>sadrži</a:t>
            </a:r>
            <a:r>
              <a:rPr lang="en-US" sz="2000" dirty="0"/>
              <a:t> </a:t>
            </a:r>
            <a:r>
              <a:rPr lang="en-US" sz="2000" b="1" dirty="0" err="1"/>
              <a:t>dodatne</a:t>
            </a:r>
            <a:r>
              <a:rPr lang="en-US" sz="2000" b="1" dirty="0"/>
              <a:t> </a:t>
            </a:r>
            <a:r>
              <a:rPr lang="en-US" sz="2000" b="1" dirty="0" err="1"/>
              <a:t>aktivnosti</a:t>
            </a:r>
            <a:r>
              <a:rPr lang="en-US" sz="2000" b="1" dirty="0"/>
              <a:t>, </a:t>
            </a:r>
            <a:r>
              <a:rPr lang="en-US" sz="2000" dirty="0" err="1"/>
              <a:t>uz</a:t>
            </a:r>
            <a:r>
              <a:rPr lang="en-US" sz="2000" dirty="0"/>
              <a:t> </a:t>
            </a:r>
            <a:r>
              <a:rPr lang="en-US" sz="2000" dirty="0" err="1"/>
              <a:t>propisani</a:t>
            </a:r>
            <a:r>
              <a:rPr lang="en-US" sz="2000" dirty="0"/>
              <a:t> minimum </a:t>
            </a:r>
            <a:r>
              <a:rPr lang="en-US" sz="2000" dirty="0" err="1"/>
              <a:t>poštivanja</a:t>
            </a:r>
            <a:r>
              <a:rPr lang="en-US" sz="2000" dirty="0"/>
              <a:t> </a:t>
            </a:r>
            <a:r>
              <a:rPr lang="en-US" sz="2000" dirty="0" err="1"/>
              <a:t>zakonskih</a:t>
            </a:r>
            <a:r>
              <a:rPr lang="en-US" sz="2000" dirty="0"/>
              <a:t> </a:t>
            </a:r>
            <a:r>
              <a:rPr lang="en-US" sz="2000" dirty="0" err="1"/>
              <a:t>odredbi</a:t>
            </a:r>
            <a:r>
              <a:rPr lang="en-US" sz="2000" dirty="0"/>
              <a:t>, </a:t>
            </a:r>
            <a:r>
              <a:rPr lang="en-US" sz="2000" dirty="0" err="1"/>
              <a:t>tada</a:t>
            </a:r>
            <a:r>
              <a:rPr lang="en-US" sz="2000" dirty="0"/>
              <a:t> </a:t>
            </a:r>
            <a:r>
              <a:rPr lang="en-US" sz="2000" dirty="0" err="1"/>
              <a:t>projekt</a:t>
            </a:r>
            <a:r>
              <a:rPr lang="en-US" sz="2000" dirty="0"/>
              <a:t> </a:t>
            </a:r>
            <a:r>
              <a:rPr lang="en-US" sz="2000" b="1" dirty="0" err="1"/>
              <a:t>promiče</a:t>
            </a:r>
            <a:r>
              <a:rPr lang="en-US" sz="2000" b="1" dirty="0"/>
              <a:t> </a:t>
            </a:r>
            <a:r>
              <a:rPr lang="en-US" sz="2000" b="1" dirty="0" err="1"/>
              <a:t>horizontalne</a:t>
            </a:r>
            <a:r>
              <a:rPr lang="en-US" sz="2000" b="1" dirty="0"/>
              <a:t> </a:t>
            </a:r>
            <a:r>
              <a:rPr lang="en-US" sz="2000" b="1" dirty="0" err="1"/>
              <a:t>politike</a:t>
            </a:r>
            <a:r>
              <a:rPr lang="en-US" sz="2000" b="1" dirty="0"/>
              <a:t> EU</a:t>
            </a:r>
          </a:p>
          <a:p>
            <a:pPr marL="285750" indent="-285750" algn="just">
              <a:buFont typeface="Arial" panose="020B0604020202020204" pitchFamily="34" charset="0"/>
              <a:buChar char="•"/>
            </a:pPr>
            <a:endParaRPr lang="en-US" sz="2000" dirty="0"/>
          </a:p>
          <a:p>
            <a:pPr algn="just"/>
            <a:r>
              <a:rPr lang="en-US" sz="2000" b="1" dirty="0" err="1" smtClean="0"/>
              <a:t>Pristupačnost</a:t>
            </a:r>
            <a:r>
              <a:rPr lang="en-US" sz="2000" b="1" dirty="0" smtClean="0"/>
              <a:t> </a:t>
            </a:r>
            <a:r>
              <a:rPr lang="en-US" sz="2000" b="1" dirty="0" err="1"/>
              <a:t>za</a:t>
            </a:r>
            <a:r>
              <a:rPr lang="en-US" sz="2000" b="1" dirty="0"/>
              <a:t> </a:t>
            </a:r>
            <a:r>
              <a:rPr lang="en-US" sz="2000" b="1" dirty="0" err="1"/>
              <a:t>osobe</a:t>
            </a:r>
            <a:r>
              <a:rPr lang="en-US" sz="2000" b="1" dirty="0"/>
              <a:t> s </a:t>
            </a:r>
            <a:r>
              <a:rPr lang="en-US" sz="2000" b="1" dirty="0" err="1"/>
              <a:t>invaliditetom</a:t>
            </a:r>
            <a:r>
              <a:rPr lang="en-US" sz="2000" b="1" dirty="0"/>
              <a:t> </a:t>
            </a:r>
          </a:p>
          <a:p>
            <a:pPr marL="285750" indent="-285750" algn="just">
              <a:buFont typeface="Arial" panose="020B0604020202020204" pitchFamily="34" charset="0"/>
              <a:buChar char="•"/>
            </a:pPr>
            <a:r>
              <a:rPr lang="en-US" sz="2000" dirty="0" err="1"/>
              <a:t>Prijavitelji</a:t>
            </a:r>
            <a:r>
              <a:rPr lang="en-US" sz="2000" dirty="0"/>
              <a:t> </a:t>
            </a:r>
            <a:r>
              <a:rPr lang="en-US" sz="2000" dirty="0" err="1"/>
              <a:t>mogu</a:t>
            </a:r>
            <a:r>
              <a:rPr lang="en-US" sz="2000" dirty="0"/>
              <a:t> </a:t>
            </a:r>
            <a:r>
              <a:rPr lang="en-US" sz="2000" dirty="0" err="1"/>
              <a:t>na</a:t>
            </a:r>
            <a:r>
              <a:rPr lang="en-US" sz="2000" dirty="0"/>
              <a:t> </a:t>
            </a:r>
            <a:r>
              <a:rPr lang="en-US" sz="2000" dirty="0" err="1"/>
              <a:t>razini</a:t>
            </a:r>
            <a:r>
              <a:rPr lang="en-US" sz="2000" dirty="0"/>
              <a:t> </a:t>
            </a:r>
            <a:r>
              <a:rPr lang="en-US" sz="2000" dirty="0" err="1"/>
              <a:t>projektnih</a:t>
            </a:r>
            <a:r>
              <a:rPr lang="en-US" sz="2000" dirty="0"/>
              <a:t> </a:t>
            </a:r>
            <a:r>
              <a:rPr lang="en-US" sz="2000" dirty="0" err="1"/>
              <a:t>prijedloga</a:t>
            </a:r>
            <a:r>
              <a:rPr lang="en-US" sz="2000" dirty="0"/>
              <a:t> </a:t>
            </a:r>
            <a:r>
              <a:rPr lang="en-US" sz="2000" dirty="0" err="1"/>
              <a:t>osmisliti</a:t>
            </a:r>
            <a:r>
              <a:rPr lang="en-US" sz="2000" dirty="0"/>
              <a:t> </a:t>
            </a:r>
            <a:r>
              <a:rPr lang="en-US" sz="2000" b="1" dirty="0" err="1"/>
              <a:t>aktivnosti</a:t>
            </a:r>
            <a:r>
              <a:rPr lang="en-US" sz="2000" b="1" dirty="0"/>
              <a:t> </a:t>
            </a:r>
            <a:r>
              <a:rPr lang="en-US" sz="2000" b="1" dirty="0" err="1"/>
              <a:t>pri</a:t>
            </a:r>
            <a:r>
              <a:rPr lang="en-US" sz="2000" b="1" dirty="0"/>
              <a:t> </a:t>
            </a:r>
            <a:r>
              <a:rPr lang="en-US" sz="2000" b="1" dirty="0" err="1"/>
              <a:t>promicanju</a:t>
            </a:r>
            <a:r>
              <a:rPr lang="en-US" sz="2000" b="1" dirty="0"/>
              <a:t> </a:t>
            </a:r>
            <a:r>
              <a:rPr lang="en-US" sz="2000" b="1" dirty="0" err="1"/>
              <a:t>pristupačnosti</a:t>
            </a:r>
            <a:r>
              <a:rPr lang="en-US" sz="2000" b="1" dirty="0"/>
              <a:t> </a:t>
            </a:r>
            <a:r>
              <a:rPr lang="en-US" sz="2000" b="1" dirty="0" err="1"/>
              <a:t>za</a:t>
            </a:r>
            <a:r>
              <a:rPr lang="en-US" sz="2000" b="1" dirty="0"/>
              <a:t> </a:t>
            </a:r>
            <a:r>
              <a:rPr lang="en-US" sz="2000" b="1" dirty="0" err="1"/>
              <a:t>osobe</a:t>
            </a:r>
            <a:r>
              <a:rPr lang="en-US" sz="2000" b="1" dirty="0"/>
              <a:t> s </a:t>
            </a:r>
            <a:r>
              <a:rPr lang="en-US" sz="2000" b="1" dirty="0" err="1"/>
              <a:t>invaliditetom</a:t>
            </a:r>
            <a:r>
              <a:rPr lang="en-US" sz="2000" b="1" dirty="0"/>
              <a:t> </a:t>
            </a:r>
            <a:r>
              <a:rPr lang="en-US" sz="2000" dirty="0" err="1"/>
              <a:t>koje</a:t>
            </a:r>
            <a:r>
              <a:rPr lang="en-US" sz="2000" dirty="0"/>
              <a:t> </a:t>
            </a:r>
            <a:r>
              <a:rPr lang="en-US" sz="2000" dirty="0" err="1"/>
              <a:t>osiguravaju</a:t>
            </a:r>
            <a:r>
              <a:rPr lang="en-US" sz="2000" dirty="0"/>
              <a:t> </a:t>
            </a:r>
            <a:r>
              <a:rPr lang="en-US" sz="2000" dirty="0" err="1"/>
              <a:t>poboljšanu</a:t>
            </a:r>
            <a:r>
              <a:rPr lang="en-US" sz="2000" dirty="0"/>
              <a:t> </a:t>
            </a:r>
            <a:r>
              <a:rPr lang="en-US" sz="2000" dirty="0" err="1"/>
              <a:t>dostupnost</a:t>
            </a:r>
            <a:r>
              <a:rPr lang="en-US" sz="2000" dirty="0"/>
              <a:t> </a:t>
            </a:r>
            <a:r>
              <a:rPr lang="en-US" sz="2000" dirty="0" err="1"/>
              <a:t>za</a:t>
            </a:r>
            <a:r>
              <a:rPr lang="en-US" sz="2000" dirty="0"/>
              <a:t> </a:t>
            </a:r>
            <a:r>
              <a:rPr lang="en-US" sz="2000" dirty="0" err="1"/>
              <a:t>osobe</a:t>
            </a:r>
            <a:r>
              <a:rPr lang="en-US" sz="2000" dirty="0"/>
              <a:t> s </a:t>
            </a:r>
            <a:r>
              <a:rPr lang="en-US" sz="2000" dirty="0" err="1"/>
              <a:t>invaliditetom</a:t>
            </a:r>
            <a:r>
              <a:rPr lang="en-US" sz="2000" dirty="0"/>
              <a:t> </a:t>
            </a:r>
            <a:r>
              <a:rPr lang="en-US" sz="2000" dirty="0" err="1"/>
              <a:t>povrh</a:t>
            </a:r>
            <a:r>
              <a:rPr lang="en-US" sz="2000" dirty="0"/>
              <a:t> </a:t>
            </a:r>
            <a:r>
              <a:rPr lang="en-US" sz="2000" dirty="0" err="1"/>
              <a:t>zakonskih</a:t>
            </a:r>
            <a:r>
              <a:rPr lang="en-US" sz="2000" dirty="0"/>
              <a:t> </a:t>
            </a:r>
            <a:r>
              <a:rPr lang="en-US" sz="2000" dirty="0" err="1"/>
              <a:t>zahtjeva</a:t>
            </a:r>
            <a:r>
              <a:rPr lang="en-US" sz="2000" dirty="0"/>
              <a:t>, o </a:t>
            </a:r>
            <a:r>
              <a:rPr lang="en-US" sz="2000" dirty="0" err="1"/>
              <a:t>čemu</a:t>
            </a:r>
            <a:r>
              <a:rPr lang="en-US" sz="2000" dirty="0"/>
              <a:t> je </a:t>
            </a:r>
            <a:r>
              <a:rPr lang="en-US" sz="2000" dirty="0" err="1"/>
              <a:t>potrebno</a:t>
            </a:r>
            <a:r>
              <a:rPr lang="en-US" sz="2000" dirty="0"/>
              <a:t> </a:t>
            </a:r>
            <a:r>
              <a:rPr lang="en-US" sz="2000" dirty="0" err="1"/>
              <a:t>pružiti</a:t>
            </a:r>
            <a:r>
              <a:rPr lang="en-US" sz="2000" dirty="0"/>
              <a:t> </a:t>
            </a:r>
            <a:r>
              <a:rPr lang="en-US" sz="2000" dirty="0" err="1"/>
              <a:t>informaciju</a:t>
            </a:r>
            <a:r>
              <a:rPr lang="en-US" sz="2000" dirty="0"/>
              <a:t> u </a:t>
            </a:r>
            <a:r>
              <a:rPr lang="en-US" sz="2000" dirty="0" err="1"/>
              <a:t>odgovarajućem</a:t>
            </a:r>
            <a:r>
              <a:rPr lang="en-US" sz="2000" dirty="0"/>
              <a:t> </a:t>
            </a:r>
            <a:r>
              <a:rPr lang="en-US" sz="2000" dirty="0" err="1"/>
              <a:t>dijelu</a:t>
            </a:r>
            <a:r>
              <a:rPr lang="en-US" sz="2000" dirty="0"/>
              <a:t> </a:t>
            </a:r>
            <a:r>
              <a:rPr lang="en-US" sz="2000" dirty="0" err="1"/>
              <a:t>Prijavnog</a:t>
            </a:r>
            <a:r>
              <a:rPr lang="en-US" sz="2000" dirty="0"/>
              <a:t> </a:t>
            </a:r>
            <a:r>
              <a:rPr lang="en-US" sz="2000" dirty="0" err="1"/>
              <a:t>obrasca</a:t>
            </a:r>
            <a:r>
              <a:rPr lang="en-US" sz="2000" dirty="0"/>
              <a:t>. </a:t>
            </a:r>
          </a:p>
          <a:p>
            <a:pPr algn="just"/>
            <a:endParaRPr lang="en-US" sz="2000" b="1" dirty="0"/>
          </a:p>
          <a:p>
            <a:pPr algn="just"/>
            <a:r>
              <a:rPr lang="en-US" sz="2000" b="1" dirty="0" err="1"/>
              <a:t>Održivi</a:t>
            </a:r>
            <a:r>
              <a:rPr lang="en-US" sz="2000" b="1" dirty="0"/>
              <a:t> </a:t>
            </a:r>
            <a:r>
              <a:rPr lang="en-US" sz="2000" b="1" dirty="0" err="1"/>
              <a:t>razvoj</a:t>
            </a:r>
            <a:r>
              <a:rPr lang="en-US" sz="2000" b="1" dirty="0"/>
              <a:t> </a:t>
            </a:r>
          </a:p>
          <a:p>
            <a:pPr marL="285750" indent="-285750" algn="just">
              <a:buFont typeface="Arial" panose="020B0604020202020204" pitchFamily="34" charset="0"/>
              <a:buChar char="•"/>
            </a:pPr>
            <a:r>
              <a:rPr lang="en-US" sz="2000" dirty="0" err="1"/>
              <a:t>Sva</a:t>
            </a:r>
            <a:r>
              <a:rPr lang="en-US" sz="2000" dirty="0"/>
              <a:t> </a:t>
            </a:r>
            <a:r>
              <a:rPr lang="en-US" sz="2000" dirty="0" err="1"/>
              <a:t>ulaganja</a:t>
            </a:r>
            <a:r>
              <a:rPr lang="en-US" sz="2000" dirty="0"/>
              <a:t> </a:t>
            </a:r>
            <a:r>
              <a:rPr lang="en-US" sz="2000" dirty="0" err="1"/>
              <a:t>sufinancirana</a:t>
            </a:r>
            <a:r>
              <a:rPr lang="en-US" sz="2000" dirty="0"/>
              <a:t> </a:t>
            </a:r>
            <a:r>
              <a:rPr lang="en-US" sz="2000" dirty="0" err="1"/>
              <a:t>sredstvima</a:t>
            </a:r>
            <a:r>
              <a:rPr lang="en-US" sz="2000" dirty="0"/>
              <a:t> NPOO </a:t>
            </a:r>
            <a:r>
              <a:rPr lang="en-US" sz="2000" dirty="0" err="1"/>
              <a:t>moraju</a:t>
            </a:r>
            <a:r>
              <a:rPr lang="en-US" sz="2000" dirty="0"/>
              <a:t> </a:t>
            </a:r>
            <a:r>
              <a:rPr lang="en-US" sz="2000" dirty="0" err="1"/>
              <a:t>biti</a:t>
            </a:r>
            <a:r>
              <a:rPr lang="en-US" sz="2000" dirty="0"/>
              <a:t> </a:t>
            </a:r>
            <a:r>
              <a:rPr lang="en-US" sz="2000" dirty="0" err="1"/>
              <a:t>usklađena</a:t>
            </a:r>
            <a:r>
              <a:rPr lang="en-US" sz="2000" dirty="0"/>
              <a:t> s </a:t>
            </a:r>
            <a:r>
              <a:rPr lang="en-US" sz="2000" dirty="0" err="1"/>
              <a:t>načelom</a:t>
            </a:r>
            <a:r>
              <a:rPr lang="en-US" sz="2000" dirty="0"/>
              <a:t> </a:t>
            </a:r>
            <a:r>
              <a:rPr lang="en-US" sz="2000" b="1" dirty="0"/>
              <a:t>''ne </a:t>
            </a:r>
            <a:r>
              <a:rPr lang="en-US" sz="2000" b="1" dirty="0" err="1"/>
              <a:t>čini</a:t>
            </a:r>
            <a:r>
              <a:rPr lang="en-US" sz="2000" b="1" dirty="0"/>
              <a:t> </a:t>
            </a:r>
            <a:r>
              <a:rPr lang="en-US" sz="2000" b="1" dirty="0" err="1"/>
              <a:t>značajnu</a:t>
            </a:r>
            <a:r>
              <a:rPr lang="en-US" sz="2000" b="1" dirty="0"/>
              <a:t> </a:t>
            </a:r>
            <a:r>
              <a:rPr lang="en-US" sz="2000" b="1" dirty="0" err="1"/>
              <a:t>štetu</a:t>
            </a:r>
            <a:r>
              <a:rPr lang="en-US" sz="2000" b="1" dirty="0"/>
              <a:t>'' </a:t>
            </a:r>
            <a:r>
              <a:rPr lang="en-US" sz="2000" dirty="0"/>
              <a:t>(''do no significant harm</a:t>
            </a:r>
            <a:r>
              <a:rPr lang="en-US" sz="2000" dirty="0" smtClean="0"/>
              <a:t>'‘)</a:t>
            </a:r>
            <a:endParaRPr lang="hr-HR" sz="2000" b="1" dirty="0" smtClean="0"/>
          </a:p>
        </p:txBody>
      </p:sp>
    </p:spTree>
    <p:extLst>
      <p:ext uri="{BB962C8B-B14F-4D97-AF65-F5344CB8AC3E}">
        <p14:creationId xmlns:p14="http://schemas.microsoft.com/office/powerpoint/2010/main" val="127185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700" b="1" dirty="0" smtClean="0">
                <a:cs typeface="Times New Roman" panose="02020603050405020304" pitchFamily="18" charset="0"/>
              </a:rPr>
              <a:t>Kako se prijaviti (</a:t>
            </a:r>
            <a:r>
              <a:rPr lang="hr-HR" sz="2800" b="1" dirty="0"/>
              <a:t>3.1 Projektni </a:t>
            </a:r>
            <a:r>
              <a:rPr lang="hr-HR" sz="2800" b="1" dirty="0" smtClean="0"/>
              <a:t>prijedlog)</a:t>
            </a:r>
            <a:endParaRPr lang="hr-HR" sz="2700" b="1" dirty="0"/>
          </a:p>
        </p:txBody>
      </p:sp>
      <p:sp>
        <p:nvSpPr>
          <p:cNvPr id="10" name="Rectangle 9"/>
          <p:cNvSpPr/>
          <p:nvPr/>
        </p:nvSpPr>
        <p:spPr>
          <a:xfrm>
            <a:off x="757744" y="2256946"/>
            <a:ext cx="11116391" cy="3170099"/>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lgn="just">
              <a:buFont typeface="Arial" panose="020B0604020202020204" pitchFamily="34" charset="0"/>
              <a:buChar char="•"/>
            </a:pPr>
            <a:r>
              <a:rPr lang="en-US" sz="2000" dirty="0" err="1"/>
              <a:t>Projektni</a:t>
            </a:r>
            <a:r>
              <a:rPr lang="en-US" sz="2000" dirty="0"/>
              <a:t> </a:t>
            </a:r>
            <a:r>
              <a:rPr lang="en-US" sz="2000" dirty="0" err="1"/>
              <a:t>prijedlog</a:t>
            </a:r>
            <a:r>
              <a:rPr lang="en-US" sz="2000" dirty="0"/>
              <a:t> </a:t>
            </a:r>
            <a:r>
              <a:rPr lang="hr-HR" sz="2000" dirty="0" smtClean="0"/>
              <a:t>se </a:t>
            </a:r>
            <a:r>
              <a:rPr lang="en-US" sz="2000" dirty="0" err="1" smtClean="0"/>
              <a:t>podnosi</a:t>
            </a:r>
            <a:r>
              <a:rPr lang="en-US" sz="2000" dirty="0" smtClean="0"/>
              <a:t> </a:t>
            </a:r>
            <a:r>
              <a:rPr lang="hr-HR" sz="2000" dirty="0" smtClean="0"/>
              <a:t>Ministarstvu znanosti i obrazovanja </a:t>
            </a:r>
            <a:r>
              <a:rPr lang="en-US" sz="2000" b="1" dirty="0" err="1" smtClean="0"/>
              <a:t>putem</a:t>
            </a:r>
            <a:r>
              <a:rPr lang="en-US" sz="2000" b="1" dirty="0" smtClean="0"/>
              <a:t> </a:t>
            </a:r>
            <a:r>
              <a:rPr lang="en-US" sz="2000" b="1" dirty="0" err="1"/>
              <a:t>sustava</a:t>
            </a:r>
            <a:r>
              <a:rPr lang="en-US" sz="2000" b="1" dirty="0"/>
              <a:t> </a:t>
            </a:r>
            <a:r>
              <a:rPr lang="en-US" sz="2000" b="1" dirty="0" err="1"/>
              <a:t>eNPOO</a:t>
            </a:r>
            <a:r>
              <a:rPr lang="en-US" sz="2000" b="1" dirty="0"/>
              <a:t> </a:t>
            </a:r>
            <a:r>
              <a:rPr lang="en-US" sz="2000" dirty="0"/>
              <a:t>u </a:t>
            </a:r>
            <a:r>
              <a:rPr lang="en-US" sz="2000" dirty="0" err="1"/>
              <a:t>elektroničkom</a:t>
            </a:r>
            <a:r>
              <a:rPr lang="en-US" sz="2000" dirty="0"/>
              <a:t> </a:t>
            </a:r>
            <a:r>
              <a:rPr lang="en-US" sz="2000" dirty="0" err="1"/>
              <a:t>obliku</a:t>
            </a:r>
            <a:r>
              <a:rPr lang="en-US" sz="2000" dirty="0"/>
              <a:t> </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err="1"/>
              <a:t>Prijavitelji</a:t>
            </a:r>
            <a:r>
              <a:rPr lang="en-US" sz="2000" dirty="0"/>
              <a:t> </a:t>
            </a:r>
            <a:r>
              <a:rPr lang="en-US" sz="2000" dirty="0" err="1" smtClean="0"/>
              <a:t>projektne</a:t>
            </a:r>
            <a:r>
              <a:rPr lang="en-US" sz="2000" dirty="0" smtClean="0"/>
              <a:t> </a:t>
            </a:r>
            <a:r>
              <a:rPr lang="en-US" sz="2000" dirty="0" err="1"/>
              <a:t>prijedloge</a:t>
            </a:r>
            <a:r>
              <a:rPr lang="en-US" sz="2000" dirty="0"/>
              <a:t> </a:t>
            </a:r>
            <a:r>
              <a:rPr lang="hr-HR" sz="2000" dirty="0" smtClean="0"/>
              <a:t>mogu </a:t>
            </a:r>
            <a:r>
              <a:rPr lang="en-US" sz="2000" dirty="0" err="1" smtClean="0"/>
              <a:t>unositi</a:t>
            </a:r>
            <a:r>
              <a:rPr lang="en-US" sz="2000" dirty="0" smtClean="0"/>
              <a:t> </a:t>
            </a:r>
            <a:r>
              <a:rPr lang="en-US" sz="2000" dirty="0"/>
              <a:t>u </a:t>
            </a:r>
            <a:r>
              <a:rPr lang="en-US" sz="2000" dirty="0" err="1"/>
              <a:t>sustav</a:t>
            </a:r>
            <a:r>
              <a:rPr lang="en-US" sz="2000" dirty="0"/>
              <a:t> </a:t>
            </a:r>
            <a:r>
              <a:rPr lang="en-US" sz="2000" dirty="0" err="1"/>
              <a:t>eNPOO</a:t>
            </a:r>
            <a:r>
              <a:rPr lang="en-US" sz="2000" dirty="0"/>
              <a:t> </a:t>
            </a:r>
            <a:r>
              <a:rPr lang="en-US" sz="2000" b="1" dirty="0"/>
              <a:t>od </a:t>
            </a:r>
            <a:r>
              <a:rPr lang="hr-HR" sz="2000" b="1" dirty="0" smtClean="0"/>
              <a:t>3</a:t>
            </a:r>
            <a:r>
              <a:rPr lang="en-US" sz="2000" b="1" dirty="0" smtClean="0"/>
              <a:t>. </a:t>
            </a:r>
            <a:r>
              <a:rPr lang="hr-HR" sz="2000" b="1" dirty="0" smtClean="0"/>
              <a:t>svibnja </a:t>
            </a:r>
            <a:r>
              <a:rPr lang="en-US" sz="2000" b="1" dirty="0" smtClean="0"/>
              <a:t>2022</a:t>
            </a:r>
            <a:r>
              <a:rPr lang="en-US" sz="2000" b="1" dirty="0"/>
              <a:t>. </a:t>
            </a:r>
            <a:r>
              <a:rPr lang="en-US" sz="2000" b="1" dirty="0" err="1"/>
              <a:t>godine</a:t>
            </a:r>
            <a:endParaRPr lang="en-US" sz="2000" b="1" dirty="0"/>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err="1" smtClean="0"/>
              <a:t>Poziv</a:t>
            </a:r>
            <a:r>
              <a:rPr lang="en-US" sz="2000" dirty="0" smtClean="0"/>
              <a:t> </a:t>
            </a:r>
            <a:r>
              <a:rPr lang="en-US" sz="2000" dirty="0"/>
              <a:t>se </a:t>
            </a:r>
            <a:r>
              <a:rPr lang="en-US" sz="2000" dirty="0" err="1"/>
              <a:t>vodi</a:t>
            </a:r>
            <a:r>
              <a:rPr lang="en-US" sz="2000" dirty="0"/>
              <a:t> </a:t>
            </a:r>
            <a:r>
              <a:rPr lang="en-US" sz="2000" dirty="0" err="1"/>
              <a:t>kao</a:t>
            </a:r>
            <a:r>
              <a:rPr lang="en-US" sz="2000" dirty="0"/>
              <a:t> </a:t>
            </a:r>
            <a:r>
              <a:rPr lang="en-US" sz="2000" dirty="0" err="1"/>
              <a:t>otvoreni</a:t>
            </a:r>
            <a:r>
              <a:rPr lang="en-US" sz="2000" dirty="0"/>
              <a:t> </a:t>
            </a:r>
            <a:r>
              <a:rPr lang="en-US" sz="2000" dirty="0" err="1"/>
              <a:t>postupak</a:t>
            </a:r>
            <a:r>
              <a:rPr lang="en-US" sz="2000" dirty="0"/>
              <a:t> u </a:t>
            </a:r>
            <a:r>
              <a:rPr lang="en-US" sz="2000" dirty="0" err="1"/>
              <a:t>modalitetu</a:t>
            </a:r>
            <a:r>
              <a:rPr lang="en-US" sz="2000" dirty="0"/>
              <a:t> </a:t>
            </a:r>
            <a:r>
              <a:rPr lang="hr-HR" sz="2000" dirty="0" smtClean="0"/>
              <a:t>privremenog p</a:t>
            </a:r>
            <a:r>
              <a:rPr lang="en-US" sz="2000" dirty="0" err="1" smtClean="0"/>
              <a:t>oziva</a:t>
            </a:r>
            <a:r>
              <a:rPr lang="en-US" sz="2000" dirty="0" smtClean="0"/>
              <a:t> s </a:t>
            </a:r>
            <a:r>
              <a:rPr lang="en-US" sz="2000" dirty="0" err="1"/>
              <a:t>krajnjim</a:t>
            </a:r>
            <a:r>
              <a:rPr lang="en-US" sz="2000" dirty="0"/>
              <a:t> </a:t>
            </a:r>
            <a:r>
              <a:rPr lang="en-US" sz="2000" dirty="0" err="1"/>
              <a:t>rokom</a:t>
            </a:r>
            <a:r>
              <a:rPr lang="en-US" sz="2000" dirty="0"/>
              <a:t> </a:t>
            </a:r>
            <a:r>
              <a:rPr lang="hr-HR" sz="2000" dirty="0" smtClean="0"/>
              <a:t>podnošenja </a:t>
            </a:r>
            <a:r>
              <a:rPr lang="en-US" sz="2000" dirty="0" err="1" smtClean="0"/>
              <a:t>projektnih</a:t>
            </a:r>
            <a:r>
              <a:rPr lang="en-US" sz="2000" dirty="0" smtClean="0"/>
              <a:t> </a:t>
            </a:r>
            <a:r>
              <a:rPr lang="en-US" sz="2000" dirty="0" err="1"/>
              <a:t>prijedloga</a:t>
            </a:r>
            <a:r>
              <a:rPr lang="en-US" sz="2000" dirty="0"/>
              <a:t> </a:t>
            </a:r>
            <a:r>
              <a:rPr lang="en-US" sz="2000" b="1" dirty="0"/>
              <a:t>do </a:t>
            </a:r>
            <a:r>
              <a:rPr lang="hr-HR" sz="2000" b="1" dirty="0" smtClean="0"/>
              <a:t>4</a:t>
            </a:r>
            <a:r>
              <a:rPr lang="en-US" sz="2000" b="1" dirty="0" smtClean="0"/>
              <a:t>. </a:t>
            </a:r>
            <a:r>
              <a:rPr lang="hr-HR" sz="2000" b="1" dirty="0" smtClean="0"/>
              <a:t>srpnja </a:t>
            </a:r>
            <a:r>
              <a:rPr lang="en-US" sz="2000" b="1" dirty="0" smtClean="0"/>
              <a:t>202</a:t>
            </a:r>
            <a:r>
              <a:rPr lang="hr-HR" sz="2000" b="1" dirty="0" smtClean="0"/>
              <a:t>2</a:t>
            </a:r>
            <a:r>
              <a:rPr lang="en-US" sz="2000" b="1" dirty="0" smtClean="0"/>
              <a:t>. </a:t>
            </a:r>
            <a:r>
              <a:rPr lang="en-US" sz="2000" b="1" dirty="0" err="1"/>
              <a:t>godine</a:t>
            </a:r>
            <a:r>
              <a:rPr lang="en-US" sz="2000" b="1" dirty="0"/>
              <a:t> u </a:t>
            </a:r>
            <a:r>
              <a:rPr lang="hr-HR" sz="2000" b="1" dirty="0" smtClean="0"/>
              <a:t>23</a:t>
            </a:r>
            <a:r>
              <a:rPr lang="en-US" sz="2000" b="1" dirty="0" smtClean="0"/>
              <a:t>:</a:t>
            </a:r>
            <a:r>
              <a:rPr lang="hr-HR" sz="2000" b="1" dirty="0" smtClean="0"/>
              <a:t>59</a:t>
            </a:r>
            <a:r>
              <a:rPr lang="en-US" sz="2000" b="1" dirty="0" smtClean="0"/>
              <a:t> sati</a:t>
            </a:r>
            <a:endParaRPr lang="hr-HR" sz="2000" b="1" dirty="0" smtClean="0"/>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a:t> </a:t>
            </a:r>
            <a:r>
              <a:rPr lang="en-US" sz="2000" dirty="0" err="1"/>
              <a:t>Pitanja</a:t>
            </a:r>
            <a:r>
              <a:rPr lang="en-US" sz="2000" dirty="0"/>
              <a:t> se </a:t>
            </a:r>
            <a:r>
              <a:rPr lang="en-US" sz="2000" dirty="0" err="1"/>
              <a:t>mogu</a:t>
            </a:r>
            <a:r>
              <a:rPr lang="en-US" sz="2000" dirty="0"/>
              <a:t> </a:t>
            </a:r>
            <a:r>
              <a:rPr lang="en-US" sz="2000" dirty="0" err="1"/>
              <a:t>podnijeti</a:t>
            </a:r>
            <a:r>
              <a:rPr lang="en-US" sz="2000" dirty="0"/>
              <a:t> </a:t>
            </a:r>
            <a:r>
              <a:rPr lang="en-US" sz="2000" b="1" dirty="0" err="1"/>
              <a:t>isključivo</a:t>
            </a:r>
            <a:r>
              <a:rPr lang="en-US" sz="2000" b="1" dirty="0"/>
              <a:t> </a:t>
            </a:r>
            <a:r>
              <a:rPr lang="en-US" sz="2000" b="1" dirty="0" err="1"/>
              <a:t>putem</a:t>
            </a:r>
            <a:r>
              <a:rPr lang="en-US" sz="2000" b="1" dirty="0"/>
              <a:t> </a:t>
            </a:r>
            <a:r>
              <a:rPr lang="en-US" sz="2000" b="1" dirty="0" err="1"/>
              <a:t>sustava</a:t>
            </a:r>
            <a:r>
              <a:rPr lang="en-US" sz="2000" b="1" dirty="0"/>
              <a:t> </a:t>
            </a:r>
            <a:r>
              <a:rPr lang="en-US" sz="2000" b="1" dirty="0" err="1" smtClean="0"/>
              <a:t>eNPOO</a:t>
            </a:r>
            <a:r>
              <a:rPr lang="en-US" sz="2000" b="1" dirty="0" smtClean="0"/>
              <a:t> </a:t>
            </a:r>
            <a:r>
              <a:rPr lang="en-US" sz="2000" dirty="0" smtClean="0"/>
              <a:t>do </a:t>
            </a:r>
            <a:r>
              <a:rPr lang="en-US" sz="2000" dirty="0"/>
              <a:t>14 </a:t>
            </a:r>
            <a:r>
              <a:rPr lang="en-US" sz="2000" dirty="0" err="1"/>
              <a:t>kalendarskih</a:t>
            </a:r>
            <a:r>
              <a:rPr lang="en-US" sz="2000" dirty="0"/>
              <a:t> dana </a:t>
            </a:r>
            <a:r>
              <a:rPr lang="en-US" sz="2000" dirty="0" err="1"/>
              <a:t>prije</a:t>
            </a:r>
            <a:r>
              <a:rPr lang="en-US" sz="2000" dirty="0"/>
              <a:t> </a:t>
            </a:r>
            <a:r>
              <a:rPr lang="en-US" sz="2000" dirty="0" err="1"/>
              <a:t>isteka</a:t>
            </a:r>
            <a:r>
              <a:rPr lang="en-US" sz="2000" dirty="0"/>
              <a:t> </a:t>
            </a:r>
            <a:r>
              <a:rPr lang="en-US" sz="2000" dirty="0" err="1"/>
              <a:t>krajnjeg</a:t>
            </a:r>
            <a:r>
              <a:rPr lang="en-US" sz="2000" dirty="0"/>
              <a:t> </a:t>
            </a:r>
            <a:r>
              <a:rPr lang="en-US" sz="2000" dirty="0" err="1"/>
              <a:t>roka</a:t>
            </a:r>
            <a:r>
              <a:rPr lang="en-US" sz="2000" dirty="0"/>
              <a:t> </a:t>
            </a:r>
            <a:r>
              <a:rPr lang="en-US" sz="2000" dirty="0" err="1"/>
              <a:t>za</a:t>
            </a:r>
            <a:r>
              <a:rPr lang="en-US" sz="2000" dirty="0"/>
              <a:t> </a:t>
            </a:r>
            <a:r>
              <a:rPr lang="en-US" sz="2000" dirty="0" err="1"/>
              <a:t>podnošenje</a:t>
            </a:r>
            <a:r>
              <a:rPr lang="en-US" sz="2000" dirty="0"/>
              <a:t> </a:t>
            </a:r>
            <a:r>
              <a:rPr lang="en-US" sz="2000" dirty="0" err="1"/>
              <a:t>projektnih</a:t>
            </a:r>
            <a:r>
              <a:rPr lang="en-US" sz="2000" dirty="0"/>
              <a:t> </a:t>
            </a:r>
            <a:r>
              <a:rPr lang="en-US" sz="2000" dirty="0" err="1"/>
              <a:t>prijedloga</a:t>
            </a:r>
            <a:r>
              <a:rPr lang="en-US" sz="2000" dirty="0" smtClean="0"/>
              <a:t>.</a:t>
            </a:r>
            <a:r>
              <a:rPr lang="hr-HR" sz="2000" dirty="0" smtClean="0"/>
              <a:t> (20. 6. 2022.)</a:t>
            </a:r>
            <a:endParaRPr lang="en-US" sz="2000" b="1" dirty="0">
              <a:solidFill>
                <a:srgbClr val="000000"/>
              </a:solidFill>
            </a:endParaRPr>
          </a:p>
        </p:txBody>
      </p:sp>
    </p:spTree>
    <p:extLst>
      <p:ext uri="{BB962C8B-B14F-4D97-AF65-F5344CB8AC3E}">
        <p14:creationId xmlns:p14="http://schemas.microsoft.com/office/powerpoint/2010/main" val="31194074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637017" y="217210"/>
            <a:ext cx="11357843"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hr-HR" sz="28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3.1 </a:t>
            </a:r>
            <a:r>
              <a:rPr kumimoji="0" lang="hr-HR" sz="2800" b="1" i="0" u="none" strike="noStrike" kern="1200" cap="none" spc="0" normalizeH="0" baseline="0" noProof="0" dirty="0">
                <a:ln>
                  <a:noFill/>
                </a:ln>
                <a:solidFill>
                  <a:prstClr val="black"/>
                </a:solidFill>
                <a:effectLst/>
                <a:uLnTx/>
                <a:uFillTx/>
                <a:latin typeface="Calibri Light" panose="020F0302020204030204"/>
                <a:ea typeface="+mj-ea"/>
                <a:cs typeface="+mj-cs"/>
              </a:rPr>
              <a:t>Projektni </a:t>
            </a:r>
            <a:r>
              <a:rPr kumimoji="0" lang="hr-HR" sz="28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prijedlog - </a:t>
            </a:r>
            <a:r>
              <a:rPr kumimoji="0" lang="hr-HR" sz="2700" b="1" i="0" u="none" strike="noStrike" kern="1200" cap="none" spc="0" normalizeH="0" baseline="0" noProof="0" dirty="0" smtClean="0">
                <a:ln>
                  <a:noFill/>
                </a:ln>
                <a:solidFill>
                  <a:prstClr val="black"/>
                </a:solidFill>
                <a:effectLst/>
                <a:uLnTx/>
                <a:uFillTx/>
                <a:latin typeface="Calibri Light" panose="020F0302020204030204"/>
                <a:ea typeface="+mj-ea"/>
                <a:cs typeface="Times New Roman" panose="02020603050405020304" pitchFamily="18" charset="0"/>
              </a:rPr>
              <a:t>Dokumentacija</a:t>
            </a:r>
            <a:endParaRPr kumimoji="0" lang="hr-HR" sz="27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aphicFrame>
        <p:nvGraphicFramePr>
          <p:cNvPr id="7" name="Table 6"/>
          <p:cNvGraphicFramePr>
            <a:graphicFrameLocks noGrp="1"/>
          </p:cNvGraphicFramePr>
          <p:nvPr>
            <p:extLst>
              <p:ext uri="{D42A27DB-BD31-4B8C-83A1-F6EECF244321}">
                <p14:modId xmlns:p14="http://schemas.microsoft.com/office/powerpoint/2010/main" val="2647823800"/>
              </p:ext>
            </p:extLst>
          </p:nvPr>
        </p:nvGraphicFramePr>
        <p:xfrm>
          <a:off x="637016" y="957678"/>
          <a:ext cx="11357843" cy="4655889"/>
        </p:xfrm>
        <a:graphic>
          <a:graphicData uri="http://schemas.openxmlformats.org/drawingml/2006/table">
            <a:tbl>
              <a:tblPr firstRow="1" bandRow="1">
                <a:tableStyleId>{5C22544A-7EE6-4342-B048-85BDC9FD1C3A}</a:tableStyleId>
              </a:tblPr>
              <a:tblGrid>
                <a:gridCol w="4469822">
                  <a:extLst>
                    <a:ext uri="{9D8B030D-6E8A-4147-A177-3AD203B41FA5}">
                      <a16:colId xmlns:a16="http://schemas.microsoft.com/office/drawing/2014/main" val="1476612229"/>
                    </a:ext>
                  </a:extLst>
                </a:gridCol>
                <a:gridCol w="1155939">
                  <a:extLst>
                    <a:ext uri="{9D8B030D-6E8A-4147-A177-3AD203B41FA5}">
                      <a16:colId xmlns:a16="http://schemas.microsoft.com/office/drawing/2014/main" val="72194283"/>
                    </a:ext>
                  </a:extLst>
                </a:gridCol>
                <a:gridCol w="5732082">
                  <a:extLst>
                    <a:ext uri="{9D8B030D-6E8A-4147-A177-3AD203B41FA5}">
                      <a16:colId xmlns:a16="http://schemas.microsoft.com/office/drawing/2014/main" val="855148515"/>
                    </a:ext>
                  </a:extLst>
                </a:gridCol>
              </a:tblGrid>
              <a:tr h="556418">
                <a:tc>
                  <a:txBody>
                    <a:bodyPr/>
                    <a:lstStyle/>
                    <a:p>
                      <a:pPr algn="ctr"/>
                      <a:r>
                        <a:rPr lang="en-US" sz="1500" dirty="0" err="1">
                          <a:solidFill>
                            <a:schemeClr val="tx1"/>
                          </a:solidFill>
                          <a:latin typeface="+mj-lt"/>
                        </a:rPr>
                        <a:t>Dokument</a:t>
                      </a:r>
                      <a:endParaRPr lang="en-US" sz="1500" dirty="0">
                        <a:solidFill>
                          <a:schemeClr val="tx1"/>
                        </a:solidFill>
                        <a:latin typeface="+mj-lt"/>
                      </a:endParaRPr>
                    </a:p>
                  </a:txBody>
                  <a:tcPr anchor="ctr"/>
                </a:tc>
                <a:tc>
                  <a:txBody>
                    <a:bodyPr/>
                    <a:lstStyle/>
                    <a:p>
                      <a:pPr algn="ctr"/>
                      <a:r>
                        <a:rPr lang="en-US" sz="1500" dirty="0" err="1">
                          <a:solidFill>
                            <a:schemeClr val="tx1"/>
                          </a:solidFill>
                          <a:latin typeface="+mj-lt"/>
                        </a:rPr>
                        <a:t>Obvezno</a:t>
                      </a:r>
                      <a:r>
                        <a:rPr lang="en-US" sz="1500" baseline="0" dirty="0">
                          <a:solidFill>
                            <a:schemeClr val="tx1"/>
                          </a:solidFill>
                          <a:latin typeface="+mj-lt"/>
                        </a:rPr>
                        <a:t> (da </a:t>
                      </a:r>
                      <a:r>
                        <a:rPr lang="hr-HR" sz="1500" baseline="0" dirty="0" smtClean="0">
                          <a:solidFill>
                            <a:schemeClr val="tx1"/>
                          </a:solidFill>
                          <a:latin typeface="+mj-lt"/>
                        </a:rPr>
                        <a:t>/</a:t>
                      </a:r>
                      <a:r>
                        <a:rPr lang="en-US" sz="1500" baseline="0" dirty="0" smtClean="0">
                          <a:solidFill>
                            <a:schemeClr val="tx1"/>
                          </a:solidFill>
                          <a:latin typeface="+mj-lt"/>
                        </a:rPr>
                        <a:t> ne</a:t>
                      </a:r>
                      <a:r>
                        <a:rPr lang="hr-HR" sz="1500" baseline="0" dirty="0" smtClean="0">
                          <a:solidFill>
                            <a:schemeClr val="tx1"/>
                          </a:solidFill>
                          <a:latin typeface="+mj-lt"/>
                        </a:rPr>
                        <a:t> / ako je primjenjivo</a:t>
                      </a:r>
                      <a:r>
                        <a:rPr lang="en-US" sz="1500" baseline="0" dirty="0" smtClean="0">
                          <a:solidFill>
                            <a:schemeClr val="tx1"/>
                          </a:solidFill>
                          <a:latin typeface="+mj-lt"/>
                        </a:rPr>
                        <a:t>)</a:t>
                      </a:r>
                      <a:endParaRPr lang="en-US" sz="1500" dirty="0">
                        <a:solidFill>
                          <a:schemeClr val="tx1"/>
                        </a:solidFill>
                        <a:latin typeface="+mj-lt"/>
                      </a:endParaRPr>
                    </a:p>
                  </a:txBody>
                  <a:tcPr/>
                </a:tc>
                <a:tc>
                  <a:txBody>
                    <a:bodyPr/>
                    <a:lstStyle/>
                    <a:p>
                      <a:pPr algn="ctr"/>
                      <a:r>
                        <a:rPr lang="en-US" sz="1500" dirty="0" err="1">
                          <a:solidFill>
                            <a:schemeClr val="tx1"/>
                          </a:solidFill>
                          <a:latin typeface="+mj-lt"/>
                        </a:rPr>
                        <a:t>Referenca</a:t>
                      </a:r>
                      <a:endParaRPr lang="en-US" sz="1500" dirty="0">
                        <a:solidFill>
                          <a:schemeClr val="tx1"/>
                        </a:solidFill>
                        <a:latin typeface="+mj-lt"/>
                      </a:endParaRPr>
                    </a:p>
                  </a:txBody>
                  <a:tcPr anchor="ctr"/>
                </a:tc>
                <a:extLst>
                  <a:ext uri="{0D108BD9-81ED-4DB2-BD59-A6C34878D82A}">
                    <a16:rowId xmlns:a16="http://schemas.microsoft.com/office/drawing/2014/main" val="3401351572"/>
                  </a:ext>
                </a:extLst>
              </a:tr>
              <a:tr h="556418">
                <a:tc>
                  <a:txBody>
                    <a:bodyPr/>
                    <a:lstStyle/>
                    <a:p>
                      <a:r>
                        <a:rPr lang="en-US" sz="1500" b="0">
                          <a:solidFill>
                            <a:schemeClr val="tx1"/>
                          </a:solidFill>
                          <a:latin typeface="+mj-lt"/>
                        </a:rPr>
                        <a:t>Prijavni</a:t>
                      </a:r>
                      <a:r>
                        <a:rPr lang="en-US" sz="1500" b="0" baseline="0">
                          <a:solidFill>
                            <a:schemeClr val="tx1"/>
                          </a:solidFill>
                          <a:latin typeface="+mj-lt"/>
                        </a:rPr>
                        <a:t> obrazac</a:t>
                      </a:r>
                      <a:endParaRPr lang="en-US" sz="1500" b="0">
                        <a:solidFill>
                          <a:schemeClr val="tx1"/>
                        </a:solidFill>
                        <a:latin typeface="+mj-lt"/>
                      </a:endParaRPr>
                    </a:p>
                  </a:txBody>
                  <a:tcPr/>
                </a:tc>
                <a:tc>
                  <a:txBody>
                    <a:bodyPr/>
                    <a:lstStyle/>
                    <a:p>
                      <a:pPr algn="ctr"/>
                      <a:r>
                        <a:rPr lang="en-US" sz="1500" dirty="0">
                          <a:latin typeface="+mj-lt"/>
                        </a:rPr>
                        <a:t>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tx1"/>
                          </a:solidFill>
                          <a:latin typeface="+mj-lt"/>
                          <a:ea typeface="+mn-ea"/>
                          <a:cs typeface="+mn-cs"/>
                        </a:rPr>
                        <a:t>Unos projektnog prijedloga vrši se u sustavu eNPOO. U sustav eNPOO moguće je dodati i dodatne dokaze uz Prijavni obrazac. </a:t>
                      </a:r>
                      <a:endParaRPr lang="en-US" sz="1500">
                        <a:solidFill>
                          <a:schemeClr val="tx1"/>
                        </a:solidFill>
                        <a:latin typeface="+mj-lt"/>
                      </a:endParaRPr>
                    </a:p>
                  </a:txBody>
                  <a:tcPr/>
                </a:tc>
                <a:extLst>
                  <a:ext uri="{0D108BD9-81ED-4DB2-BD59-A6C34878D82A}">
                    <a16:rowId xmlns:a16="http://schemas.microsoft.com/office/drawing/2014/main" val="2429519371"/>
                  </a:ext>
                </a:extLst>
              </a:tr>
              <a:tr h="55641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a:solidFill>
                            <a:schemeClr val="tx1"/>
                          </a:solidFill>
                          <a:latin typeface="+mj-lt"/>
                          <a:ea typeface="+mn-ea"/>
                          <a:cs typeface="+mn-cs"/>
                        </a:rPr>
                        <a:t>DODATNI DOKAZI UZ PRIJAVNI OBRAZAC KOJI SE DOSTAVLJAJU PUTEM SUSTAVA </a:t>
                      </a:r>
                      <a:r>
                        <a:rPr lang="en-US" sz="1500" b="1" i="0" u="none" strike="noStrike" kern="1200" baseline="0" dirty="0" err="1">
                          <a:solidFill>
                            <a:schemeClr val="tx1"/>
                          </a:solidFill>
                          <a:latin typeface="+mj-lt"/>
                          <a:ea typeface="+mn-ea"/>
                          <a:cs typeface="+mn-cs"/>
                        </a:rPr>
                        <a:t>eNPOO</a:t>
                      </a:r>
                      <a:r>
                        <a:rPr lang="en-US" sz="1500" b="1" i="0" u="none" strike="noStrike" kern="1200" baseline="0" dirty="0">
                          <a:solidFill>
                            <a:schemeClr val="tx1"/>
                          </a:solidFill>
                          <a:latin typeface="+mj-lt"/>
                          <a:ea typeface="+mn-ea"/>
                          <a:cs typeface="+mn-cs"/>
                        </a:rPr>
                        <a:t> 	</a:t>
                      </a:r>
                    </a:p>
                    <a:p>
                      <a:pPr algn="ctr"/>
                      <a:endParaRPr lang="en-US" sz="1500" b="0" dirty="0">
                        <a:solidFill>
                          <a:schemeClr val="tx1"/>
                        </a:solidFill>
                        <a:latin typeface="+mj-lt"/>
                      </a:endParaRPr>
                    </a:p>
                  </a:txBody>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826470585"/>
                  </a:ext>
                </a:extLst>
              </a:tr>
              <a:tr h="386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a:solidFill>
                            <a:schemeClr val="dk1"/>
                          </a:solidFill>
                          <a:latin typeface="+mj-lt"/>
                          <a:ea typeface="+mn-ea"/>
                          <a:cs typeface="+mn-cs"/>
                        </a:rPr>
                        <a:t>Izjava</a:t>
                      </a:r>
                      <a:r>
                        <a:rPr lang="en-US" sz="1500" b="0" i="0" u="none" strike="noStrike" kern="1200" baseline="0" dirty="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Prijavitelja</a:t>
                      </a:r>
                      <a:r>
                        <a:rPr lang="hr-HR" sz="1500" b="0" i="0" u="none" strike="noStrike" kern="1200" baseline="0" dirty="0" smtClean="0">
                          <a:solidFill>
                            <a:schemeClr val="dk1"/>
                          </a:solidFill>
                          <a:latin typeface="+mj-lt"/>
                          <a:ea typeface="+mn-ea"/>
                          <a:cs typeface="+mn-cs"/>
                        </a:rPr>
                        <a:t>/Partnera</a:t>
                      </a:r>
                      <a:r>
                        <a:rPr lang="en-US" sz="1500" b="0" i="0" u="none" strike="noStrike" kern="1200" baseline="0" dirty="0" smtClean="0">
                          <a:solidFill>
                            <a:schemeClr val="dk1"/>
                          </a:solidFill>
                          <a:latin typeface="+mj-lt"/>
                          <a:ea typeface="+mn-ea"/>
                          <a:cs typeface="+mn-cs"/>
                        </a:rPr>
                        <a:t> </a:t>
                      </a:r>
                      <a:r>
                        <a:rPr lang="hr-HR" sz="1500" b="0" i="0" u="none" strike="noStrike" kern="1200" baseline="0" dirty="0" smtClean="0">
                          <a:solidFill>
                            <a:schemeClr val="dk1"/>
                          </a:solidFill>
                          <a:latin typeface="+mj-lt"/>
                          <a:ea typeface="+mn-ea"/>
                          <a:cs typeface="+mn-cs"/>
                        </a:rPr>
                        <a:t>o istinitosti podataka</a:t>
                      </a:r>
                      <a:endParaRPr lang="en-US" sz="1500" b="0" dirty="0">
                        <a:latin typeface="+mj-lt"/>
                      </a:endParaRPr>
                    </a:p>
                  </a:txBody>
                  <a:tcPr/>
                </a:tc>
                <a:tc>
                  <a:txBody>
                    <a:bodyPr/>
                    <a:lstStyle/>
                    <a:p>
                      <a:r>
                        <a:rPr lang="en-US" sz="1500" dirty="0">
                          <a:latin typeface="+mj-lt"/>
                        </a:rPr>
                        <a:t>da</a:t>
                      </a:r>
                      <a:endParaRPr lang="hr-HR"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Obrazac</a:t>
                      </a:r>
                      <a:r>
                        <a:rPr lang="en-US" sz="1500" b="0" i="0" u="none" strike="noStrike" kern="1200" baseline="0" dirty="0" smtClean="0">
                          <a:solidFill>
                            <a:schemeClr val="dk1"/>
                          </a:solidFill>
                          <a:latin typeface="+mj-lt"/>
                          <a:ea typeface="+mn-ea"/>
                          <a:cs typeface="+mn-cs"/>
                        </a:rPr>
                        <a:t> </a:t>
                      </a:r>
                      <a:r>
                        <a:rPr lang="hr-HR" sz="1500" b="0" i="0" u="none" strike="noStrike" kern="1200" baseline="0" dirty="0" smtClean="0">
                          <a:solidFill>
                            <a:schemeClr val="dk1"/>
                          </a:solidFill>
                          <a:latin typeface="+mj-lt"/>
                          <a:ea typeface="+mn-ea"/>
                          <a:cs typeface="+mn-cs"/>
                        </a:rPr>
                        <a:t>1</a:t>
                      </a:r>
                      <a:r>
                        <a:rPr lang="en-US" sz="1500" b="0" i="0" u="none" strike="noStrike" kern="1200" baseline="0" dirty="0" smtClean="0">
                          <a:solidFill>
                            <a:schemeClr val="dk1"/>
                          </a:solidFill>
                          <a:latin typeface="+mj-lt"/>
                          <a:ea typeface="+mn-ea"/>
                          <a:cs typeface="+mn-cs"/>
                        </a:rPr>
                        <a:t>. </a:t>
                      </a:r>
                      <a:r>
                        <a:rPr lang="en-US" sz="1500" b="0" i="0" u="none" strike="noStrike" kern="1200" baseline="0" dirty="0">
                          <a:solidFill>
                            <a:schemeClr val="dk1"/>
                          </a:solidFill>
                          <a:latin typeface="+mj-lt"/>
                          <a:ea typeface="+mn-ea"/>
                          <a:cs typeface="+mn-cs"/>
                        </a:rPr>
                        <a:t>	</a:t>
                      </a:r>
                      <a:endParaRPr lang="en-US" sz="1500" dirty="0">
                        <a:latin typeface="+mj-lt"/>
                      </a:endParaRPr>
                    </a:p>
                  </a:txBody>
                  <a:tcPr/>
                </a:tc>
                <a:extLst>
                  <a:ext uri="{0D108BD9-81ED-4DB2-BD59-A6C34878D82A}">
                    <a16:rowId xmlns:a16="http://schemas.microsoft.com/office/drawing/2014/main" val="1047614104"/>
                  </a:ext>
                </a:extLst>
              </a:tr>
              <a:tr h="375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Za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projekte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dogradnje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nadogradnje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rekonstrukcije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ili</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adaptacije</a:t>
                      </a:r>
                      <a:r>
                        <a:rPr lang="en-US" sz="1500" b="0" i="0" u="none" strike="noStrike" kern="1200" baseline="0" dirty="0" smtClean="0">
                          <a:solidFill>
                            <a:schemeClr val="dk1"/>
                          </a:solidFill>
                          <a:latin typeface="+mj-lt"/>
                          <a:ea typeface="+mn-ea"/>
                          <a:cs typeface="+mn-cs"/>
                        </a:rPr>
                        <a:t> - </a:t>
                      </a:r>
                      <a:r>
                        <a:rPr lang="en-US" sz="1500" b="0" i="0" u="none" strike="noStrike" kern="1200" baseline="0" dirty="0" err="1" smtClean="0">
                          <a:solidFill>
                            <a:schemeClr val="dk1"/>
                          </a:solidFill>
                          <a:latin typeface="+mj-lt"/>
                          <a:ea typeface="+mn-ea"/>
                          <a:cs typeface="+mn-cs"/>
                        </a:rPr>
                        <a:t>Izjava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ovlaštenog</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projektanta</a:t>
                      </a:r>
                      <a:endParaRPr lang="en-US" sz="1500" b="0" dirty="0">
                        <a:latin typeface="+mj-lt"/>
                      </a:endParaRPr>
                    </a:p>
                  </a:txBody>
                  <a:tcPr/>
                </a:tc>
                <a:tc>
                  <a:txBody>
                    <a:bodyPr/>
                    <a:lstStyle/>
                    <a:p>
                      <a:r>
                        <a:rPr lang="hr-HR" sz="1500" dirty="0" smtClean="0">
                          <a:latin typeface="+mj-lt"/>
                        </a:rPr>
                        <a:t>ako</a:t>
                      </a:r>
                      <a:r>
                        <a:rPr lang="hr-HR" sz="1500" baseline="0" dirty="0" smtClean="0">
                          <a:latin typeface="+mj-lt"/>
                        </a:rPr>
                        <a:t> je primjenjivo</a:t>
                      </a:r>
                      <a:endParaRPr lang="hr-HR" sz="1500" dirty="0"/>
                    </a:p>
                  </a:txBody>
                  <a:tcPr/>
                </a:tc>
                <a:tc>
                  <a:txBody>
                    <a:bodyPr/>
                    <a:lstStyle/>
                    <a:p>
                      <a:r>
                        <a:rPr lang="en-US" sz="1500" dirty="0" err="1" smtClean="0">
                          <a:latin typeface="+mj-lt"/>
                        </a:rPr>
                        <a:t>Obrazac</a:t>
                      </a:r>
                      <a:r>
                        <a:rPr lang="hr-HR" sz="1500" baseline="0" dirty="0" smtClean="0">
                          <a:latin typeface="+mj-lt"/>
                        </a:rPr>
                        <a:t> 2.</a:t>
                      </a:r>
                      <a:endParaRPr lang="en-US" sz="1500" dirty="0">
                        <a:latin typeface="+mj-lt"/>
                      </a:endParaRPr>
                    </a:p>
                  </a:txBody>
                  <a:tcPr/>
                </a:tc>
                <a:extLst>
                  <a:ext uri="{0D108BD9-81ED-4DB2-BD59-A6C34878D82A}">
                    <a16:rowId xmlns:a16="http://schemas.microsoft.com/office/drawing/2014/main" val="2157745255"/>
                  </a:ext>
                </a:extLst>
              </a:tr>
              <a:tr h="401349">
                <a:tc>
                  <a:txBody>
                    <a:bodyPr/>
                    <a:lstStyle/>
                    <a:p>
                      <a:r>
                        <a:rPr lang="pt-BR" sz="1500" b="0" dirty="0" smtClean="0">
                          <a:latin typeface="+mj-lt"/>
                        </a:rPr>
                        <a:t>Izjava o imenovanju voditelja projekt</a:t>
                      </a:r>
                      <a:endParaRPr lang="en-US" sz="1500" b="0" dirty="0">
                        <a:latin typeface="+mj-lt"/>
                      </a:endParaRPr>
                    </a:p>
                  </a:txBody>
                  <a:tcPr/>
                </a:tc>
                <a:tc>
                  <a:txBody>
                    <a:bodyPr/>
                    <a:lstStyle/>
                    <a:p>
                      <a:r>
                        <a:rPr lang="en-US" sz="1500">
                          <a:latin typeface="+mj-lt"/>
                        </a:rPr>
                        <a:t>da</a:t>
                      </a:r>
                      <a:endParaRPr lang="hr-HR" sz="1500"/>
                    </a:p>
                  </a:txBody>
                  <a:tcPr/>
                </a:tc>
                <a:tc>
                  <a:txBody>
                    <a:bodyPr/>
                    <a:lstStyle/>
                    <a:p>
                      <a:r>
                        <a:rPr lang="en-US" sz="1500" dirty="0" err="1">
                          <a:latin typeface="+mj-lt"/>
                        </a:rPr>
                        <a:t>Obrazac</a:t>
                      </a:r>
                      <a:r>
                        <a:rPr lang="en-US" sz="1500" dirty="0">
                          <a:latin typeface="+mj-lt"/>
                        </a:rPr>
                        <a:t> </a:t>
                      </a:r>
                      <a:r>
                        <a:rPr lang="hr-HR" sz="1500" dirty="0" smtClean="0">
                          <a:latin typeface="+mj-lt"/>
                        </a:rPr>
                        <a:t>3.</a:t>
                      </a:r>
                      <a:endParaRPr lang="en-US" sz="1500" dirty="0">
                        <a:latin typeface="+mj-lt"/>
                      </a:endParaRPr>
                    </a:p>
                  </a:txBody>
                  <a:tcPr/>
                </a:tc>
                <a:extLst>
                  <a:ext uri="{0D108BD9-81ED-4DB2-BD59-A6C34878D82A}">
                    <a16:rowId xmlns:a16="http://schemas.microsoft.com/office/drawing/2014/main" val="3838514712"/>
                  </a:ext>
                </a:extLst>
              </a:tr>
              <a:tr h="324577">
                <a:tc>
                  <a:txBody>
                    <a:bodyPr/>
                    <a:lstStyle/>
                    <a:p>
                      <a:r>
                        <a:rPr lang="en-US" sz="1500" b="0" dirty="0" err="1" smtClean="0">
                          <a:latin typeface="+mj-lt"/>
                        </a:rPr>
                        <a:t>Izjava</a:t>
                      </a:r>
                      <a:r>
                        <a:rPr lang="en-US" sz="1500" b="0" dirty="0" smtClean="0">
                          <a:latin typeface="+mj-lt"/>
                        </a:rPr>
                        <a:t> </a:t>
                      </a:r>
                      <a:r>
                        <a:rPr lang="en-US" sz="1500" b="0" dirty="0" err="1" smtClean="0">
                          <a:latin typeface="+mj-lt"/>
                        </a:rPr>
                        <a:t>prijavitelja</a:t>
                      </a:r>
                      <a:r>
                        <a:rPr lang="en-US" sz="1500" b="0" dirty="0" smtClean="0">
                          <a:latin typeface="+mj-lt"/>
                        </a:rPr>
                        <a:t>/</a:t>
                      </a:r>
                      <a:r>
                        <a:rPr lang="en-US" sz="1500" b="0" dirty="0" err="1" smtClean="0">
                          <a:latin typeface="+mj-lt"/>
                        </a:rPr>
                        <a:t>partnera</a:t>
                      </a:r>
                      <a:r>
                        <a:rPr lang="en-US" sz="1500" b="0" dirty="0" smtClean="0">
                          <a:latin typeface="+mj-lt"/>
                        </a:rPr>
                        <a:t> o </a:t>
                      </a:r>
                      <a:r>
                        <a:rPr lang="en-US" sz="1500" b="0" dirty="0" err="1" smtClean="0">
                          <a:latin typeface="+mj-lt"/>
                        </a:rPr>
                        <a:t>povratu</a:t>
                      </a:r>
                      <a:r>
                        <a:rPr lang="en-US" sz="1500" b="0" dirty="0" smtClean="0">
                          <a:latin typeface="+mj-lt"/>
                        </a:rPr>
                        <a:t> PDV-a</a:t>
                      </a:r>
                      <a:endParaRPr lang="en-US" sz="1500" b="0" dirty="0">
                        <a:latin typeface="+mj-lt"/>
                      </a:endParaRPr>
                    </a:p>
                  </a:txBody>
                  <a:tcPr/>
                </a:tc>
                <a:tc>
                  <a:txBody>
                    <a:bodyPr/>
                    <a:lstStyle/>
                    <a:p>
                      <a:r>
                        <a:rPr lang="en-US" sz="1500">
                          <a:latin typeface="+mj-lt"/>
                        </a:rPr>
                        <a:t>da</a:t>
                      </a:r>
                      <a:endParaRPr lang="hr-HR" sz="1500"/>
                    </a:p>
                  </a:txBody>
                  <a:tcPr/>
                </a:tc>
                <a:tc>
                  <a:txBody>
                    <a:bodyPr/>
                    <a:lstStyle/>
                    <a:p>
                      <a:r>
                        <a:rPr lang="en-US" sz="1500" dirty="0" err="1">
                          <a:latin typeface="+mj-lt"/>
                        </a:rPr>
                        <a:t>Obrazac</a:t>
                      </a:r>
                      <a:r>
                        <a:rPr lang="en-US" sz="1500" baseline="0" dirty="0">
                          <a:latin typeface="+mj-lt"/>
                        </a:rPr>
                        <a:t> </a:t>
                      </a:r>
                      <a:r>
                        <a:rPr lang="hr-HR" sz="1500" baseline="0" dirty="0" smtClean="0">
                          <a:latin typeface="+mj-lt"/>
                        </a:rPr>
                        <a:t>4.</a:t>
                      </a:r>
                      <a:endParaRPr lang="en-US" sz="1500" dirty="0">
                        <a:latin typeface="+mj-lt"/>
                      </a:endParaRPr>
                    </a:p>
                  </a:txBody>
                  <a:tcPr/>
                </a:tc>
                <a:extLst>
                  <a:ext uri="{0D108BD9-81ED-4DB2-BD59-A6C34878D82A}">
                    <a16:rowId xmlns:a16="http://schemas.microsoft.com/office/drawing/2014/main" val="1596354848"/>
                  </a:ext>
                </a:extLst>
              </a:tr>
              <a:tr h="556418">
                <a:tc>
                  <a:txBody>
                    <a:bodyPr/>
                    <a:lstStyle/>
                    <a:p>
                      <a:r>
                        <a:rPr lang="en-US" sz="1500" b="0" dirty="0" err="1" smtClean="0">
                          <a:latin typeface="+mj-lt"/>
                        </a:rPr>
                        <a:t>Izjava</a:t>
                      </a:r>
                      <a:r>
                        <a:rPr lang="en-US" sz="1500" b="0" dirty="0" smtClean="0">
                          <a:latin typeface="+mj-lt"/>
                        </a:rPr>
                        <a:t> </a:t>
                      </a:r>
                      <a:r>
                        <a:rPr lang="en-US" sz="1500" b="0" dirty="0" err="1" smtClean="0">
                          <a:latin typeface="+mj-lt"/>
                        </a:rPr>
                        <a:t>prijavitelja</a:t>
                      </a:r>
                      <a:r>
                        <a:rPr lang="en-US" sz="1500" b="0" dirty="0" smtClean="0">
                          <a:latin typeface="+mj-lt"/>
                        </a:rPr>
                        <a:t> da </a:t>
                      </a:r>
                      <a:r>
                        <a:rPr lang="en-US" sz="1500" b="0" dirty="0" err="1" smtClean="0">
                          <a:latin typeface="+mj-lt"/>
                        </a:rPr>
                        <a:t>će</a:t>
                      </a:r>
                      <a:r>
                        <a:rPr lang="en-US" sz="1500" b="0" dirty="0" smtClean="0">
                          <a:latin typeface="+mj-lt"/>
                        </a:rPr>
                        <a:t> </a:t>
                      </a:r>
                      <a:r>
                        <a:rPr lang="en-US" sz="1500" b="0" dirty="0" err="1" smtClean="0">
                          <a:latin typeface="+mj-lt"/>
                        </a:rPr>
                        <a:t>ishoditi</a:t>
                      </a:r>
                      <a:r>
                        <a:rPr lang="en-US" sz="1500" b="0" dirty="0" smtClean="0">
                          <a:latin typeface="+mj-lt"/>
                        </a:rPr>
                        <a:t> </a:t>
                      </a:r>
                      <a:r>
                        <a:rPr lang="en-US" sz="1500" b="0" dirty="0" err="1" smtClean="0">
                          <a:latin typeface="+mj-lt"/>
                        </a:rPr>
                        <a:t>svu</a:t>
                      </a:r>
                      <a:r>
                        <a:rPr lang="hr-HR" sz="1500" b="0" dirty="0" smtClean="0">
                          <a:latin typeface="+mj-lt"/>
                        </a:rPr>
                        <a:t> </a:t>
                      </a:r>
                      <a:r>
                        <a:rPr lang="en-US" sz="1500" b="0" dirty="0" err="1" smtClean="0">
                          <a:latin typeface="+mj-lt"/>
                        </a:rPr>
                        <a:t>potrebnu</a:t>
                      </a:r>
                      <a:r>
                        <a:rPr lang="en-US" sz="1500" b="0" dirty="0" smtClean="0">
                          <a:latin typeface="+mj-lt"/>
                        </a:rPr>
                        <a:t> </a:t>
                      </a:r>
                      <a:r>
                        <a:rPr lang="en-US" sz="1500" b="0" dirty="0" err="1" smtClean="0">
                          <a:latin typeface="+mj-lt"/>
                        </a:rPr>
                        <a:t>dok</a:t>
                      </a:r>
                      <a:r>
                        <a:rPr lang="hr-HR" sz="1500" b="0" dirty="0" err="1" smtClean="0">
                          <a:latin typeface="+mj-lt"/>
                        </a:rPr>
                        <a:t>umentaciju</a:t>
                      </a:r>
                      <a:endParaRPr lang="en-US" sz="1500" b="0" dirty="0">
                        <a:latin typeface="+mj-lt"/>
                      </a:endParaRPr>
                    </a:p>
                  </a:txBody>
                  <a:tcPr/>
                </a:tc>
                <a:tc>
                  <a:txBody>
                    <a:bodyPr/>
                    <a:lstStyle/>
                    <a:p>
                      <a:r>
                        <a:rPr lang="en-US" sz="1500" dirty="0" err="1" smtClean="0">
                          <a:latin typeface="+mj-lt"/>
                        </a:rPr>
                        <a:t>ako</a:t>
                      </a:r>
                      <a:r>
                        <a:rPr lang="en-US" sz="1500" dirty="0" smtClean="0">
                          <a:latin typeface="+mj-lt"/>
                        </a:rPr>
                        <a:t> je </a:t>
                      </a:r>
                      <a:r>
                        <a:rPr lang="en-US" sz="1500" dirty="0" err="1" smtClean="0">
                          <a:latin typeface="+mj-lt"/>
                        </a:rPr>
                        <a:t>primjenjivo</a:t>
                      </a:r>
                      <a:endParaRPr lang="en-US" sz="1500" dirty="0" smtClean="0">
                        <a:latin typeface="+mj-lt"/>
                      </a:endParaRPr>
                    </a:p>
                  </a:txBody>
                  <a:tcPr/>
                </a:tc>
                <a:tc>
                  <a:txBody>
                    <a:bodyPr/>
                    <a:lstStyle/>
                    <a:p>
                      <a:r>
                        <a:rPr lang="hr-HR" sz="1500" dirty="0" smtClean="0">
                          <a:latin typeface="+mj-lt"/>
                        </a:rPr>
                        <a:t>Obrazac 7.</a:t>
                      </a:r>
                      <a:endParaRPr lang="en-US" sz="1500" dirty="0">
                        <a:latin typeface="+mj-lt"/>
                      </a:endParaRPr>
                    </a:p>
                  </a:txBody>
                  <a:tcPr/>
                </a:tc>
                <a:extLst>
                  <a:ext uri="{0D108BD9-81ED-4DB2-BD59-A6C34878D82A}">
                    <a16:rowId xmlns:a16="http://schemas.microsoft.com/office/drawing/2014/main" val="1724575177"/>
                  </a:ext>
                </a:extLst>
              </a:tr>
              <a:tr h="357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Potvrda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prijavitelja</a:t>
                      </a:r>
                      <a:r>
                        <a:rPr lang="en-US" sz="1500" b="0" i="0" u="none" strike="noStrike" kern="1200" baseline="0" dirty="0" smtClean="0">
                          <a:solidFill>
                            <a:schemeClr val="dk1"/>
                          </a:solidFill>
                          <a:latin typeface="+mj-lt"/>
                          <a:ea typeface="+mn-ea"/>
                          <a:cs typeface="+mn-cs"/>
                        </a:rPr>
                        <a:t>/</a:t>
                      </a:r>
                      <a:r>
                        <a:rPr lang="en-US" sz="1500" b="0" i="0" u="none" strike="noStrike" kern="1200" baseline="0" dirty="0" err="1" smtClean="0">
                          <a:solidFill>
                            <a:schemeClr val="dk1"/>
                          </a:solidFill>
                          <a:latin typeface="+mj-lt"/>
                          <a:ea typeface="+mn-ea"/>
                          <a:cs typeface="+mn-cs"/>
                        </a:rPr>
                        <a:t>partnera</a:t>
                      </a:r>
                      <a:r>
                        <a:rPr lang="en-US" sz="1500" b="0" i="0" u="none" strike="noStrike" kern="1200" baseline="0" dirty="0" smtClean="0">
                          <a:solidFill>
                            <a:schemeClr val="dk1"/>
                          </a:solidFill>
                          <a:latin typeface="+mj-lt"/>
                          <a:ea typeface="+mn-ea"/>
                          <a:cs typeface="+mn-cs"/>
                        </a:rPr>
                        <a:t> o</a:t>
                      </a:r>
                      <a:r>
                        <a:rPr lang="hr-HR"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nepostojanju</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dugovanja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po</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osnovi</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javnih</a:t>
                      </a:r>
                      <a:r>
                        <a:rPr lang="hr-HR" sz="1500" b="0" i="0" u="none" strike="noStrike" kern="1200" baseline="0" dirty="0" smtClean="0">
                          <a:solidFill>
                            <a:schemeClr val="dk1"/>
                          </a:solidFill>
                          <a:latin typeface="+mj-lt"/>
                          <a:ea typeface="+mn-ea"/>
                          <a:cs typeface="+mn-cs"/>
                        </a:rPr>
                        <a:t> davanja</a:t>
                      </a:r>
                      <a:endParaRPr lang="en-US" sz="1500" b="0" dirty="0">
                        <a:latin typeface="+mj-lt"/>
                      </a:endParaRPr>
                    </a:p>
                  </a:txBody>
                  <a:tcPr/>
                </a:tc>
                <a:tc>
                  <a:txBody>
                    <a:bodyPr/>
                    <a:lstStyle/>
                    <a:p>
                      <a:r>
                        <a:rPr lang="en-US" sz="1500" dirty="0">
                          <a:latin typeface="+mj-lt"/>
                        </a:rPr>
                        <a:t>da</a:t>
                      </a:r>
                      <a:r>
                        <a:rPr lang="en-US" sz="1500" baseline="0" dirty="0">
                          <a:latin typeface="+mj-lt"/>
                        </a:rPr>
                        <a:t> </a:t>
                      </a:r>
                      <a:endParaRPr lang="hr-HR" sz="1500" dirty="0"/>
                    </a:p>
                  </a:txBody>
                  <a:tcPr/>
                </a:tc>
                <a:tc>
                  <a:txBody>
                    <a:bodyPr/>
                    <a:lstStyle/>
                    <a:p>
                      <a:r>
                        <a:rPr lang="hr-HR" sz="1500" b="1" dirty="0" smtClean="0">
                          <a:latin typeface="+mj-lt"/>
                        </a:rPr>
                        <a:t>Potvrda Porezne uprave</a:t>
                      </a:r>
                      <a:endParaRPr lang="en-US" sz="1500" b="1" dirty="0">
                        <a:latin typeface="+mj-lt"/>
                      </a:endParaRPr>
                    </a:p>
                  </a:txBody>
                  <a:tcPr/>
                </a:tc>
                <a:extLst>
                  <a:ext uri="{0D108BD9-81ED-4DB2-BD59-A6C34878D82A}">
                    <a16:rowId xmlns:a16="http://schemas.microsoft.com/office/drawing/2014/main" val="1533866134"/>
                  </a:ext>
                </a:extLst>
              </a:tr>
            </a:tbl>
          </a:graphicData>
        </a:graphic>
      </p:graphicFrame>
    </p:spTree>
    <p:extLst>
      <p:ext uri="{BB962C8B-B14F-4D97-AF65-F5344CB8AC3E}">
        <p14:creationId xmlns:p14="http://schemas.microsoft.com/office/powerpoint/2010/main" val="35881698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637017" y="217210"/>
            <a:ext cx="11357843"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hr-HR" sz="28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3.1 </a:t>
            </a:r>
            <a:r>
              <a:rPr kumimoji="0" lang="hr-HR" sz="2800" b="1" i="0" u="none" strike="noStrike" kern="1200" cap="none" spc="0" normalizeH="0" baseline="0" noProof="0" dirty="0">
                <a:ln>
                  <a:noFill/>
                </a:ln>
                <a:solidFill>
                  <a:prstClr val="black"/>
                </a:solidFill>
                <a:effectLst/>
                <a:uLnTx/>
                <a:uFillTx/>
                <a:latin typeface="Calibri Light" panose="020F0302020204030204"/>
                <a:ea typeface="+mj-ea"/>
                <a:cs typeface="+mj-cs"/>
              </a:rPr>
              <a:t>Projektni </a:t>
            </a:r>
            <a:r>
              <a:rPr kumimoji="0" lang="hr-HR" sz="28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prijedlog - </a:t>
            </a:r>
            <a:r>
              <a:rPr kumimoji="0" lang="hr-HR" sz="2700" b="1" i="0" u="none" strike="noStrike" kern="1200" cap="none" spc="0" normalizeH="0" baseline="0" noProof="0" dirty="0" smtClean="0">
                <a:ln>
                  <a:noFill/>
                </a:ln>
                <a:solidFill>
                  <a:prstClr val="black"/>
                </a:solidFill>
                <a:effectLst/>
                <a:uLnTx/>
                <a:uFillTx/>
                <a:latin typeface="Calibri Light" panose="020F0302020204030204"/>
                <a:ea typeface="+mj-ea"/>
                <a:cs typeface="Times New Roman" panose="02020603050405020304" pitchFamily="18" charset="0"/>
              </a:rPr>
              <a:t>Dokumentacija</a:t>
            </a:r>
            <a:endParaRPr kumimoji="0" lang="hr-HR" sz="27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aphicFrame>
        <p:nvGraphicFramePr>
          <p:cNvPr id="7" name="Table 6"/>
          <p:cNvGraphicFramePr>
            <a:graphicFrameLocks noGrp="1"/>
          </p:cNvGraphicFramePr>
          <p:nvPr>
            <p:extLst>
              <p:ext uri="{D42A27DB-BD31-4B8C-83A1-F6EECF244321}">
                <p14:modId xmlns:p14="http://schemas.microsoft.com/office/powerpoint/2010/main" val="1929708771"/>
              </p:ext>
            </p:extLst>
          </p:nvPr>
        </p:nvGraphicFramePr>
        <p:xfrm>
          <a:off x="637016" y="1130206"/>
          <a:ext cx="11357843" cy="4031138"/>
        </p:xfrm>
        <a:graphic>
          <a:graphicData uri="http://schemas.openxmlformats.org/drawingml/2006/table">
            <a:tbl>
              <a:tblPr firstRow="1" bandRow="1">
                <a:tableStyleId>{5C22544A-7EE6-4342-B048-85BDC9FD1C3A}</a:tableStyleId>
              </a:tblPr>
              <a:tblGrid>
                <a:gridCol w="4469822">
                  <a:extLst>
                    <a:ext uri="{9D8B030D-6E8A-4147-A177-3AD203B41FA5}">
                      <a16:colId xmlns:a16="http://schemas.microsoft.com/office/drawing/2014/main" val="1476612229"/>
                    </a:ext>
                  </a:extLst>
                </a:gridCol>
                <a:gridCol w="1155939">
                  <a:extLst>
                    <a:ext uri="{9D8B030D-6E8A-4147-A177-3AD203B41FA5}">
                      <a16:colId xmlns:a16="http://schemas.microsoft.com/office/drawing/2014/main" val="72194283"/>
                    </a:ext>
                  </a:extLst>
                </a:gridCol>
                <a:gridCol w="5732082">
                  <a:extLst>
                    <a:ext uri="{9D8B030D-6E8A-4147-A177-3AD203B41FA5}">
                      <a16:colId xmlns:a16="http://schemas.microsoft.com/office/drawing/2014/main" val="855148515"/>
                    </a:ext>
                  </a:extLst>
                </a:gridCol>
              </a:tblGrid>
              <a:tr h="556418">
                <a:tc>
                  <a:txBody>
                    <a:bodyPr/>
                    <a:lstStyle/>
                    <a:p>
                      <a:pPr algn="ctr"/>
                      <a:r>
                        <a:rPr lang="en-US" sz="1500" dirty="0" err="1">
                          <a:solidFill>
                            <a:schemeClr val="tx1"/>
                          </a:solidFill>
                          <a:latin typeface="+mj-lt"/>
                        </a:rPr>
                        <a:t>Dokument</a:t>
                      </a:r>
                      <a:endParaRPr lang="en-US" sz="1500" dirty="0">
                        <a:solidFill>
                          <a:schemeClr val="tx1"/>
                        </a:solidFill>
                        <a:latin typeface="+mj-lt"/>
                      </a:endParaRPr>
                    </a:p>
                  </a:txBody>
                  <a:tcPr anchor="ctr"/>
                </a:tc>
                <a:tc>
                  <a:txBody>
                    <a:bodyPr/>
                    <a:lstStyle/>
                    <a:p>
                      <a:pPr algn="ctr"/>
                      <a:r>
                        <a:rPr lang="en-US" sz="1500" dirty="0" err="1">
                          <a:solidFill>
                            <a:schemeClr val="tx1"/>
                          </a:solidFill>
                          <a:latin typeface="+mj-lt"/>
                        </a:rPr>
                        <a:t>Obvezno</a:t>
                      </a:r>
                      <a:r>
                        <a:rPr lang="en-US" sz="1500" baseline="0" dirty="0">
                          <a:solidFill>
                            <a:schemeClr val="tx1"/>
                          </a:solidFill>
                          <a:latin typeface="+mj-lt"/>
                        </a:rPr>
                        <a:t> (da </a:t>
                      </a:r>
                      <a:r>
                        <a:rPr lang="hr-HR" sz="1500" baseline="0" dirty="0" smtClean="0">
                          <a:solidFill>
                            <a:schemeClr val="tx1"/>
                          </a:solidFill>
                          <a:latin typeface="+mj-lt"/>
                        </a:rPr>
                        <a:t>/</a:t>
                      </a:r>
                      <a:r>
                        <a:rPr lang="en-US" sz="1500" baseline="0" dirty="0" smtClean="0">
                          <a:solidFill>
                            <a:schemeClr val="tx1"/>
                          </a:solidFill>
                          <a:latin typeface="+mj-lt"/>
                        </a:rPr>
                        <a:t> ne</a:t>
                      </a:r>
                      <a:r>
                        <a:rPr lang="hr-HR" sz="1500" baseline="0" dirty="0" smtClean="0">
                          <a:solidFill>
                            <a:schemeClr val="tx1"/>
                          </a:solidFill>
                          <a:latin typeface="+mj-lt"/>
                        </a:rPr>
                        <a:t> / ako je primjenjivo</a:t>
                      </a:r>
                      <a:r>
                        <a:rPr lang="en-US" sz="1500" baseline="0" dirty="0" smtClean="0">
                          <a:solidFill>
                            <a:schemeClr val="tx1"/>
                          </a:solidFill>
                          <a:latin typeface="+mj-lt"/>
                        </a:rPr>
                        <a:t>)</a:t>
                      </a:r>
                      <a:endParaRPr lang="en-US" sz="1500" dirty="0">
                        <a:solidFill>
                          <a:schemeClr val="tx1"/>
                        </a:solidFill>
                        <a:latin typeface="+mj-lt"/>
                      </a:endParaRPr>
                    </a:p>
                  </a:txBody>
                  <a:tcPr/>
                </a:tc>
                <a:tc>
                  <a:txBody>
                    <a:bodyPr/>
                    <a:lstStyle/>
                    <a:p>
                      <a:pPr algn="ctr"/>
                      <a:r>
                        <a:rPr lang="en-US" sz="1500" dirty="0" err="1">
                          <a:solidFill>
                            <a:schemeClr val="tx1"/>
                          </a:solidFill>
                          <a:latin typeface="+mj-lt"/>
                        </a:rPr>
                        <a:t>Referenca</a:t>
                      </a:r>
                      <a:endParaRPr lang="en-US" sz="1500" dirty="0">
                        <a:solidFill>
                          <a:schemeClr val="tx1"/>
                        </a:solidFill>
                        <a:latin typeface="+mj-lt"/>
                      </a:endParaRPr>
                    </a:p>
                  </a:txBody>
                  <a:tcPr anchor="ctr"/>
                </a:tc>
                <a:extLst>
                  <a:ext uri="{0D108BD9-81ED-4DB2-BD59-A6C34878D82A}">
                    <a16:rowId xmlns:a16="http://schemas.microsoft.com/office/drawing/2014/main" val="3401351572"/>
                  </a:ext>
                </a:extLst>
              </a:tr>
              <a:tr h="55641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a:solidFill>
                            <a:schemeClr val="tx1"/>
                          </a:solidFill>
                          <a:latin typeface="+mj-lt"/>
                          <a:ea typeface="+mn-ea"/>
                          <a:cs typeface="+mn-cs"/>
                        </a:rPr>
                        <a:t>DODATNI DOKAZI UZ PRIJAVNI OBRAZAC KOJI SE DOSTAVLJAJU PUTEM SUSTAVA </a:t>
                      </a:r>
                      <a:r>
                        <a:rPr lang="en-US" sz="1500" b="1" i="0" u="none" strike="noStrike" kern="1200" baseline="0" dirty="0" err="1">
                          <a:solidFill>
                            <a:schemeClr val="tx1"/>
                          </a:solidFill>
                          <a:latin typeface="+mj-lt"/>
                          <a:ea typeface="+mn-ea"/>
                          <a:cs typeface="+mn-cs"/>
                        </a:rPr>
                        <a:t>eNPOO</a:t>
                      </a:r>
                      <a:r>
                        <a:rPr lang="en-US" sz="1500" b="1" i="0" u="none" strike="noStrike" kern="1200" baseline="0" dirty="0">
                          <a:solidFill>
                            <a:schemeClr val="tx1"/>
                          </a:solidFill>
                          <a:latin typeface="+mj-lt"/>
                          <a:ea typeface="+mn-ea"/>
                          <a:cs typeface="+mn-cs"/>
                        </a:rPr>
                        <a:t> 	</a:t>
                      </a:r>
                    </a:p>
                    <a:p>
                      <a:pPr algn="ctr"/>
                      <a:endParaRPr lang="en-US" sz="1500" b="0" dirty="0">
                        <a:solidFill>
                          <a:schemeClr val="tx1"/>
                        </a:solidFill>
                        <a:latin typeface="+mj-lt"/>
                      </a:endParaRPr>
                    </a:p>
                  </a:txBody>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826470585"/>
                  </a:ext>
                </a:extLst>
              </a:tr>
              <a:tr h="3861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Za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projekt</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izgradnje</a:t>
                      </a:r>
                      <a:r>
                        <a:rPr lang="en-US" sz="1500" b="0" i="0" u="none" strike="noStrike" kern="1200" baseline="0" dirty="0" smtClean="0">
                          <a:solidFill>
                            <a:schemeClr val="dk1"/>
                          </a:solidFill>
                          <a:latin typeface="+mj-lt"/>
                          <a:ea typeface="+mn-ea"/>
                          <a:cs typeface="+mn-cs"/>
                        </a:rPr>
                        <a:t> - </a:t>
                      </a:r>
                      <a:r>
                        <a:rPr lang="en-US" sz="1500" b="0" i="0" u="none" strike="noStrike" kern="1200" baseline="0" dirty="0" err="1" smtClean="0">
                          <a:solidFill>
                            <a:schemeClr val="dk1"/>
                          </a:solidFill>
                          <a:latin typeface="+mj-lt"/>
                          <a:ea typeface="+mn-ea"/>
                          <a:cs typeface="+mn-cs"/>
                        </a:rPr>
                        <a:t>dokaz</a:t>
                      </a:r>
                      <a:r>
                        <a:rPr lang="en-US" sz="1500" b="0" i="0" u="none" strike="noStrike" kern="1200" baseline="0" dirty="0" smtClean="0">
                          <a:solidFill>
                            <a:schemeClr val="dk1"/>
                          </a:solidFill>
                          <a:latin typeface="+mj-lt"/>
                          <a:ea typeface="+mn-ea"/>
                          <a:cs typeface="+mn-cs"/>
                        </a:rPr>
                        <a:t> o </a:t>
                      </a:r>
                      <a:r>
                        <a:rPr lang="en-US" sz="1500" b="0" i="0" u="none" strike="noStrike" kern="1200" baseline="0" dirty="0" err="1" smtClean="0">
                          <a:solidFill>
                            <a:schemeClr val="dk1"/>
                          </a:solidFill>
                          <a:latin typeface="+mj-lt"/>
                          <a:ea typeface="+mn-ea"/>
                          <a:cs typeface="+mn-cs"/>
                        </a:rPr>
                        <a:t>vlasništvu</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ili</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pravu</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korištenje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zemljišta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za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realizaciju</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projektnog</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Prijedlog</a:t>
                      </a:r>
                      <a:endParaRPr lang="en-US" sz="1500" b="0" dirty="0">
                        <a:latin typeface="+mj-lt"/>
                      </a:endParaRPr>
                    </a:p>
                  </a:txBody>
                  <a:tcPr/>
                </a:tc>
                <a:tc>
                  <a:txBody>
                    <a:bodyPr/>
                    <a:lstStyle/>
                    <a:p>
                      <a:r>
                        <a:rPr lang="hr-HR" sz="1500" kern="1200" dirty="0" smtClean="0">
                          <a:solidFill>
                            <a:schemeClr val="dk1"/>
                          </a:solidFill>
                          <a:latin typeface="+mn-lt"/>
                          <a:ea typeface="+mn-ea"/>
                          <a:cs typeface="+mn-cs"/>
                        </a:rPr>
                        <a:t>ako</a:t>
                      </a:r>
                      <a:r>
                        <a:rPr lang="hr-HR" sz="1500" kern="1200" baseline="0" dirty="0" smtClean="0">
                          <a:solidFill>
                            <a:schemeClr val="dk1"/>
                          </a:solidFill>
                          <a:latin typeface="+mn-lt"/>
                          <a:ea typeface="+mn-ea"/>
                          <a:cs typeface="+mn-cs"/>
                        </a:rPr>
                        <a:t> je primjenjivo</a:t>
                      </a:r>
                      <a:endParaRPr lang="hr-HR"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Izvadak</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iz</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zemljišne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knjige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iz</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kojeg</a:t>
                      </a:r>
                      <a:r>
                        <a:rPr lang="en-US" sz="1500" b="0" i="0" u="none" strike="noStrike" kern="1200" baseline="0" dirty="0" smtClean="0">
                          <a:solidFill>
                            <a:schemeClr val="dk1"/>
                          </a:solidFill>
                          <a:latin typeface="+mj-lt"/>
                          <a:ea typeface="+mn-ea"/>
                          <a:cs typeface="+mn-cs"/>
                        </a:rPr>
                        <a:t> je </a:t>
                      </a:r>
                      <a:r>
                        <a:rPr lang="en-US" sz="1500" b="0" i="0" u="none" strike="noStrike" kern="1200" baseline="0" dirty="0" err="1" smtClean="0">
                          <a:solidFill>
                            <a:schemeClr val="dk1"/>
                          </a:solidFill>
                          <a:latin typeface="+mj-lt"/>
                          <a:ea typeface="+mn-ea"/>
                          <a:cs typeface="+mn-cs"/>
                        </a:rPr>
                        <a:t>vidljivo</a:t>
                      </a:r>
                      <a:r>
                        <a:rPr lang="en-US" sz="1500" b="0" i="0" u="none" strike="noStrike" kern="1200" baseline="0" dirty="0" smtClean="0">
                          <a:solidFill>
                            <a:schemeClr val="dk1"/>
                          </a:solidFill>
                          <a:latin typeface="+mj-lt"/>
                          <a:ea typeface="+mn-ea"/>
                          <a:cs typeface="+mn-cs"/>
                        </a:rPr>
                        <a:t> da je </a:t>
                      </a:r>
                      <a:r>
                        <a:rPr lang="en-US" sz="1500" b="0" i="0" u="none" strike="noStrike" kern="1200" baseline="0" dirty="0" err="1" smtClean="0">
                          <a:solidFill>
                            <a:schemeClr val="dk1"/>
                          </a:solidFill>
                          <a:latin typeface="+mj-lt"/>
                          <a:ea typeface="+mn-ea"/>
                          <a:cs typeface="+mn-cs"/>
                        </a:rPr>
                        <a:t>prijavitelj</a:t>
                      </a:r>
                      <a:r>
                        <a:rPr lang="en-US" sz="1500" b="0" i="0" u="none" strike="noStrike" kern="1200" baseline="0" dirty="0" smtClean="0">
                          <a:solidFill>
                            <a:schemeClr val="dk1"/>
                          </a:solidFill>
                          <a:latin typeface="+mj-lt"/>
                          <a:ea typeface="+mn-ea"/>
                          <a:cs typeface="+mn-cs"/>
                        </a:rPr>
                        <a:t>/partner </a:t>
                      </a:r>
                      <a:r>
                        <a:rPr lang="en-US" sz="1500" b="0" i="0" u="none" strike="noStrike" kern="1200" baseline="0" dirty="0" err="1" smtClean="0">
                          <a:solidFill>
                            <a:schemeClr val="dk1"/>
                          </a:solidFill>
                          <a:latin typeface="+mj-lt"/>
                          <a:ea typeface="+mn-ea"/>
                          <a:cs typeface="+mn-cs"/>
                        </a:rPr>
                        <a:t>vlasnik</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zemljišta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ili</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nositelj</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prava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građenja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zemljištu</a:t>
                      </a:r>
                      <a:r>
                        <a:rPr lang="hr-HR" sz="1500" b="0" i="0" u="none" strike="noStrike" kern="1200" baseline="0" dirty="0" smtClean="0">
                          <a:solidFill>
                            <a:schemeClr val="dk1"/>
                          </a:solidFill>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hr-HR" sz="1500" b="0" i="0" u="none" strike="noStrike" kern="1200" baseline="0" dirty="0" smtClean="0">
                          <a:solidFill>
                            <a:schemeClr val="dk1"/>
                          </a:solidFill>
                          <a:latin typeface="+mj-lt"/>
                          <a:ea typeface="+mn-ea"/>
                          <a:cs typeface="+mn-cs"/>
                        </a:rPr>
                        <a:t>ili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Ugovor</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temelju</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kojeg</a:t>
                      </a:r>
                      <a:r>
                        <a:rPr lang="en-US" sz="1500" b="0" i="0" u="none" strike="noStrike" kern="1200" baseline="0" dirty="0" smtClean="0">
                          <a:solidFill>
                            <a:schemeClr val="dk1"/>
                          </a:solidFill>
                          <a:latin typeface="+mj-lt"/>
                          <a:ea typeface="+mn-ea"/>
                          <a:cs typeface="+mn-cs"/>
                        </a:rPr>
                        <a:t> je </a:t>
                      </a:r>
                      <a:r>
                        <a:rPr lang="en-US" sz="1500" b="0" i="0" u="none" strike="noStrike" kern="1200" baseline="0" dirty="0" err="1" smtClean="0">
                          <a:solidFill>
                            <a:schemeClr val="dk1"/>
                          </a:solidFill>
                          <a:latin typeface="+mj-lt"/>
                          <a:ea typeface="+mn-ea"/>
                          <a:cs typeface="+mn-cs"/>
                        </a:rPr>
                        <a:t>prijavitelj</a:t>
                      </a:r>
                      <a:r>
                        <a:rPr lang="en-US" sz="1500" b="0" i="0" u="none" strike="noStrike" kern="1200" baseline="0" dirty="0" smtClean="0">
                          <a:solidFill>
                            <a:schemeClr val="dk1"/>
                          </a:solidFill>
                          <a:latin typeface="+mj-lt"/>
                          <a:ea typeface="+mn-ea"/>
                          <a:cs typeface="+mn-cs"/>
                        </a:rPr>
                        <a:t>/partner </a:t>
                      </a:r>
                      <a:r>
                        <a:rPr lang="en-US" sz="1500" b="0" i="0" u="none" strike="noStrike" kern="1200" baseline="0" dirty="0" err="1" smtClean="0">
                          <a:solidFill>
                            <a:schemeClr val="dk1"/>
                          </a:solidFill>
                          <a:latin typeface="+mj-lt"/>
                          <a:ea typeface="+mn-ea"/>
                          <a:cs typeface="+mn-cs"/>
                        </a:rPr>
                        <a:t>stekao</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pravo</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vlasništva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ili</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pravo</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građenja</a:t>
                      </a:r>
                      <a:r>
                        <a:rPr lang="en-US" sz="1500" b="0" i="0" u="none" strike="noStrike" kern="1200" baseline="0" dirty="0" smtClean="0">
                          <a:solidFill>
                            <a:schemeClr val="dk1"/>
                          </a:solidFill>
                          <a:latin typeface="+mj-lt"/>
                          <a:ea typeface="+mn-ea"/>
                          <a:cs typeface="+mn-cs"/>
                        </a:rPr>
                        <a:t> </a:t>
                      </a:r>
                      <a:endParaRPr lang="hr-HR" sz="1500" b="0" i="0" u="none" strike="noStrike" kern="1200" baseline="0" dirty="0" smtClean="0">
                        <a:solidFill>
                          <a:schemeClr val="dk1"/>
                        </a:solidFill>
                        <a:latin typeface="+mj-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ili</a:t>
                      </a:r>
                      <a:r>
                        <a:rPr lang="hr-HR" sz="1500" b="0" i="0" u="none" strike="noStrike" kern="1200" baseline="0" dirty="0" smtClean="0">
                          <a:solidFill>
                            <a:schemeClr val="dk1"/>
                          </a:solidFill>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Odluka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nadležne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državne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vlasti</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temelju</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koje</a:t>
                      </a:r>
                      <a:r>
                        <a:rPr lang="en-US" sz="1500" b="0" i="0" u="none" strike="noStrike" kern="1200" baseline="0" dirty="0" smtClean="0">
                          <a:solidFill>
                            <a:schemeClr val="dk1"/>
                          </a:solidFill>
                          <a:latin typeface="+mj-lt"/>
                          <a:ea typeface="+mn-ea"/>
                          <a:cs typeface="+mn-cs"/>
                        </a:rPr>
                        <a:t> je </a:t>
                      </a:r>
                      <a:r>
                        <a:rPr lang="en-US" sz="1500" b="0" i="0" u="none" strike="noStrike" kern="1200" baseline="0" dirty="0" err="1" smtClean="0">
                          <a:solidFill>
                            <a:schemeClr val="dk1"/>
                          </a:solidFill>
                          <a:latin typeface="+mj-lt"/>
                          <a:ea typeface="+mn-ea"/>
                          <a:cs typeface="+mn-cs"/>
                        </a:rPr>
                        <a:t>prijavitelj</a:t>
                      </a:r>
                      <a:r>
                        <a:rPr lang="en-US" sz="1500" b="0" i="0" u="none" strike="noStrike" kern="1200" baseline="0" dirty="0" smtClean="0">
                          <a:solidFill>
                            <a:schemeClr val="dk1"/>
                          </a:solidFill>
                          <a:latin typeface="+mj-lt"/>
                          <a:ea typeface="+mn-ea"/>
                          <a:cs typeface="+mn-cs"/>
                        </a:rPr>
                        <a:t>/partner </a:t>
                      </a:r>
                      <a:r>
                        <a:rPr lang="en-US" sz="1500" b="0" i="0" u="none" strike="noStrike" kern="1200" baseline="0" dirty="0" err="1" smtClean="0">
                          <a:solidFill>
                            <a:schemeClr val="dk1"/>
                          </a:solidFill>
                          <a:latin typeface="+mj-lt"/>
                          <a:ea typeface="+mn-ea"/>
                          <a:cs typeface="+mn-cs"/>
                        </a:rPr>
                        <a:t>stekao</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pravo</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vlasništva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pravo</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građenja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ili</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pravo</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služnosti</a:t>
                      </a:r>
                      <a:endParaRPr lang="en-US" sz="1500" dirty="0">
                        <a:latin typeface="+mj-lt"/>
                      </a:endParaRPr>
                    </a:p>
                  </a:txBody>
                  <a:tcPr/>
                </a:tc>
                <a:extLst>
                  <a:ext uri="{0D108BD9-81ED-4DB2-BD59-A6C34878D82A}">
                    <a16:rowId xmlns:a16="http://schemas.microsoft.com/office/drawing/2014/main" val="1047614104"/>
                  </a:ext>
                </a:extLst>
              </a:tr>
              <a:tr h="3758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Za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projekte</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izgradnje</a:t>
                      </a:r>
                      <a:r>
                        <a:rPr lang="en-US" sz="1500" b="0" i="0" u="none" strike="noStrike" kern="1200" baseline="0" dirty="0" smtClean="0">
                          <a:solidFill>
                            <a:schemeClr val="dk1"/>
                          </a:solidFill>
                          <a:latin typeface="+mj-lt"/>
                          <a:ea typeface="+mn-ea"/>
                          <a:cs typeface="+mn-cs"/>
                        </a:rPr>
                        <a:t> - </a:t>
                      </a:r>
                      <a:r>
                        <a:rPr lang="en-US" sz="1500" b="0" i="0" u="none" strike="noStrike" kern="1200" baseline="0" dirty="0" err="1" smtClean="0">
                          <a:solidFill>
                            <a:schemeClr val="dk1"/>
                          </a:solidFill>
                          <a:latin typeface="+mj-lt"/>
                          <a:ea typeface="+mn-ea"/>
                          <a:cs typeface="+mn-cs"/>
                        </a:rPr>
                        <a:t>lokacijska</a:t>
                      </a:r>
                      <a:r>
                        <a:rPr lang="en-US" sz="1500" b="0" i="0" u="none" strike="noStrike" kern="1200" baseline="0" dirty="0" smtClean="0">
                          <a:solidFill>
                            <a:schemeClr val="dk1"/>
                          </a:solidFill>
                          <a:latin typeface="+mj-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informacija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nadležnog</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tijela</a:t>
                      </a:r>
                      <a:r>
                        <a:rPr lang="en-US" sz="1500" b="0" i="0" u="none" strike="noStrike" kern="1200" baseline="0" dirty="0" smtClean="0">
                          <a:solidFill>
                            <a:schemeClr val="dk1"/>
                          </a:solidFill>
                          <a:latin typeface="+mj-lt"/>
                          <a:ea typeface="+mn-ea"/>
                          <a:cs typeface="+mn-cs"/>
                        </a:rPr>
                        <a:t> o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namjeni</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prostora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na</a:t>
                      </a:r>
                      <a:r>
                        <a:rPr lang="en-US" sz="1500" b="0" i="0" u="none" strike="noStrike" kern="1200" baseline="0" dirty="0" smtClean="0">
                          <a:solidFill>
                            <a:schemeClr val="dk1"/>
                          </a:solidFill>
                          <a:latin typeface="+mj-lt"/>
                          <a:ea typeface="+mn-ea"/>
                          <a:cs typeface="+mn-cs"/>
                        </a:rPr>
                        <a:t> </a:t>
                      </a:r>
                      <a:r>
                        <a:rPr lang="en-US" sz="1500" b="0" i="0" u="none" strike="noStrike" kern="1200" baseline="0" dirty="0" err="1" smtClean="0">
                          <a:solidFill>
                            <a:schemeClr val="dk1"/>
                          </a:solidFill>
                          <a:latin typeface="+mj-lt"/>
                          <a:ea typeface="+mn-ea"/>
                          <a:cs typeface="+mn-cs"/>
                        </a:rPr>
                        <a:t>zemljištu</a:t>
                      </a:r>
                      <a:endParaRPr lang="en-US" sz="1500" b="0" dirty="0">
                        <a:latin typeface="+mj-lt"/>
                      </a:endParaRPr>
                    </a:p>
                  </a:txBody>
                  <a:tcPr/>
                </a:tc>
                <a:tc>
                  <a:txBody>
                    <a:bodyPr/>
                    <a:lstStyle/>
                    <a:p>
                      <a:r>
                        <a:rPr lang="hr-HR" sz="1500" dirty="0" smtClean="0">
                          <a:latin typeface="+mj-lt"/>
                        </a:rPr>
                        <a:t>ako</a:t>
                      </a:r>
                      <a:r>
                        <a:rPr lang="hr-HR" sz="1500" baseline="0" dirty="0" smtClean="0">
                          <a:latin typeface="+mj-lt"/>
                        </a:rPr>
                        <a:t> je primjenjivo</a:t>
                      </a:r>
                      <a:endParaRPr lang="hr-HR" sz="1500" dirty="0"/>
                    </a:p>
                  </a:txBody>
                  <a:tcPr/>
                </a:tc>
                <a:tc>
                  <a:txBody>
                    <a:bodyPr/>
                    <a:lstStyle/>
                    <a:p>
                      <a:r>
                        <a:rPr lang="en-US" sz="1500" dirty="0" err="1" smtClean="0">
                          <a:latin typeface="+mj-lt"/>
                        </a:rPr>
                        <a:t>Odluka</a:t>
                      </a:r>
                      <a:r>
                        <a:rPr lang="en-US" sz="1500" dirty="0" smtClean="0">
                          <a:latin typeface="+mj-lt"/>
                        </a:rPr>
                        <a:t> </a:t>
                      </a:r>
                      <a:r>
                        <a:rPr lang="en-US" sz="1500" dirty="0" err="1" smtClean="0">
                          <a:latin typeface="+mj-lt"/>
                        </a:rPr>
                        <a:t>ili</a:t>
                      </a:r>
                      <a:r>
                        <a:rPr lang="en-US" sz="1500" dirty="0" smtClean="0">
                          <a:latin typeface="+mj-lt"/>
                        </a:rPr>
                        <a:t> </a:t>
                      </a:r>
                      <a:r>
                        <a:rPr lang="en-US" sz="1500" dirty="0" err="1" smtClean="0">
                          <a:latin typeface="+mj-lt"/>
                        </a:rPr>
                        <a:t>potvrda</a:t>
                      </a:r>
                      <a:r>
                        <a:rPr lang="en-US" sz="1500" dirty="0" smtClean="0">
                          <a:latin typeface="+mj-lt"/>
                        </a:rPr>
                        <a:t> </a:t>
                      </a:r>
                      <a:r>
                        <a:rPr lang="en-US" sz="1500" dirty="0" err="1" smtClean="0">
                          <a:latin typeface="+mj-lt"/>
                        </a:rPr>
                        <a:t>ili</a:t>
                      </a:r>
                      <a:r>
                        <a:rPr lang="en-US" sz="1500" dirty="0" smtClean="0">
                          <a:latin typeface="+mj-lt"/>
                        </a:rPr>
                        <a:t> </a:t>
                      </a:r>
                      <a:r>
                        <a:rPr lang="en-US" sz="1500" dirty="0" err="1" smtClean="0">
                          <a:latin typeface="+mj-lt"/>
                        </a:rPr>
                        <a:t>drugi</a:t>
                      </a:r>
                      <a:r>
                        <a:rPr lang="en-US" sz="1500" dirty="0" smtClean="0">
                          <a:latin typeface="+mj-lt"/>
                        </a:rPr>
                        <a:t> </a:t>
                      </a:r>
                      <a:r>
                        <a:rPr lang="en-US" sz="1500" dirty="0" err="1" smtClean="0">
                          <a:latin typeface="+mj-lt"/>
                        </a:rPr>
                        <a:t>odgovarajući</a:t>
                      </a:r>
                      <a:r>
                        <a:rPr lang="en-US" sz="1500" dirty="0" smtClean="0">
                          <a:latin typeface="+mj-lt"/>
                        </a:rPr>
                        <a:t> </a:t>
                      </a:r>
                      <a:r>
                        <a:rPr lang="en-US" sz="1500" dirty="0" err="1" smtClean="0">
                          <a:latin typeface="+mj-lt"/>
                        </a:rPr>
                        <a:t>dokument</a:t>
                      </a:r>
                      <a:r>
                        <a:rPr lang="en-US" sz="1500" dirty="0" smtClean="0">
                          <a:latin typeface="+mj-lt"/>
                        </a:rPr>
                        <a:t> </a:t>
                      </a:r>
                      <a:r>
                        <a:rPr lang="en-US" sz="1500" dirty="0" err="1" smtClean="0">
                          <a:latin typeface="+mj-lt"/>
                        </a:rPr>
                        <a:t>nadležne</a:t>
                      </a:r>
                      <a:r>
                        <a:rPr lang="en-US" sz="1500" dirty="0" smtClean="0">
                          <a:latin typeface="+mj-lt"/>
                        </a:rPr>
                        <a:t> </a:t>
                      </a:r>
                      <a:r>
                        <a:rPr lang="en-US" sz="1500" dirty="0" err="1" smtClean="0">
                          <a:latin typeface="+mj-lt"/>
                        </a:rPr>
                        <a:t>državne</a:t>
                      </a:r>
                      <a:r>
                        <a:rPr lang="en-US" sz="1500" dirty="0" smtClean="0">
                          <a:latin typeface="+mj-lt"/>
                        </a:rPr>
                        <a:t> </a:t>
                      </a:r>
                      <a:r>
                        <a:rPr lang="en-US" sz="1500" dirty="0" err="1" smtClean="0">
                          <a:latin typeface="+mj-lt"/>
                        </a:rPr>
                        <a:t>vlasti</a:t>
                      </a:r>
                      <a:r>
                        <a:rPr lang="en-US" sz="1500" dirty="0" smtClean="0">
                          <a:latin typeface="+mj-lt"/>
                        </a:rPr>
                        <a:t> o </a:t>
                      </a:r>
                      <a:r>
                        <a:rPr lang="en-US" sz="1500" dirty="0" err="1" smtClean="0">
                          <a:latin typeface="+mj-lt"/>
                        </a:rPr>
                        <a:t>namjeni</a:t>
                      </a:r>
                      <a:r>
                        <a:rPr lang="en-US" sz="1500" dirty="0" smtClean="0">
                          <a:latin typeface="+mj-lt"/>
                        </a:rPr>
                        <a:t> </a:t>
                      </a:r>
                      <a:r>
                        <a:rPr lang="en-US" sz="1500" dirty="0" err="1" smtClean="0">
                          <a:latin typeface="+mj-lt"/>
                        </a:rPr>
                        <a:t>prostora</a:t>
                      </a:r>
                      <a:r>
                        <a:rPr lang="en-US" sz="1500" dirty="0" smtClean="0">
                          <a:latin typeface="+mj-lt"/>
                        </a:rPr>
                        <a:t> </a:t>
                      </a:r>
                      <a:r>
                        <a:rPr lang="en-US" sz="1500" dirty="0" err="1" smtClean="0">
                          <a:latin typeface="+mj-lt"/>
                        </a:rPr>
                        <a:t>na</a:t>
                      </a:r>
                      <a:r>
                        <a:rPr lang="en-US" sz="1500" dirty="0" smtClean="0">
                          <a:latin typeface="+mj-lt"/>
                        </a:rPr>
                        <a:t> </a:t>
                      </a:r>
                      <a:r>
                        <a:rPr lang="en-US" sz="1500" dirty="0" err="1" smtClean="0">
                          <a:latin typeface="+mj-lt"/>
                        </a:rPr>
                        <a:t>zemljištu</a:t>
                      </a:r>
                      <a:r>
                        <a:rPr lang="en-US" sz="1500" dirty="0" smtClean="0">
                          <a:latin typeface="+mj-lt"/>
                        </a:rPr>
                        <a:t> </a:t>
                      </a:r>
                      <a:r>
                        <a:rPr lang="en-US" sz="1500" dirty="0" err="1" smtClean="0">
                          <a:latin typeface="+mj-lt"/>
                        </a:rPr>
                        <a:t>na</a:t>
                      </a:r>
                      <a:r>
                        <a:rPr lang="en-US" sz="1500" dirty="0" smtClean="0">
                          <a:latin typeface="+mj-lt"/>
                        </a:rPr>
                        <a:t> </a:t>
                      </a:r>
                      <a:r>
                        <a:rPr lang="en-US" sz="1500" dirty="0" err="1" smtClean="0">
                          <a:latin typeface="+mj-lt"/>
                        </a:rPr>
                        <a:t>kojem</a:t>
                      </a:r>
                      <a:r>
                        <a:rPr lang="en-US" sz="1500" dirty="0" smtClean="0">
                          <a:latin typeface="+mj-lt"/>
                        </a:rPr>
                        <a:t> se </a:t>
                      </a:r>
                      <a:r>
                        <a:rPr lang="en-US" sz="1500" dirty="0" err="1" smtClean="0">
                          <a:latin typeface="+mj-lt"/>
                        </a:rPr>
                        <a:t>planira</a:t>
                      </a:r>
                      <a:r>
                        <a:rPr lang="en-US" sz="1500" dirty="0" smtClean="0">
                          <a:latin typeface="+mj-lt"/>
                        </a:rPr>
                        <a:t> </a:t>
                      </a:r>
                      <a:r>
                        <a:rPr lang="en-US" sz="1500" dirty="0" err="1" smtClean="0">
                          <a:latin typeface="+mj-lt"/>
                        </a:rPr>
                        <a:t>provoditi</a:t>
                      </a:r>
                      <a:r>
                        <a:rPr lang="en-US" sz="1500" dirty="0" smtClean="0">
                          <a:latin typeface="+mj-lt"/>
                        </a:rPr>
                        <a:t> </a:t>
                      </a:r>
                      <a:r>
                        <a:rPr lang="en-US" sz="1500" dirty="0" err="1" smtClean="0">
                          <a:latin typeface="+mj-lt"/>
                        </a:rPr>
                        <a:t>proje</a:t>
                      </a:r>
                      <a:r>
                        <a:rPr lang="hr-HR" sz="1500" dirty="0" smtClean="0">
                          <a:latin typeface="+mj-lt"/>
                        </a:rPr>
                        <a:t>c</a:t>
                      </a:r>
                      <a:r>
                        <a:rPr lang="en-US" sz="1500" dirty="0" smtClean="0">
                          <a:latin typeface="+mj-lt"/>
                        </a:rPr>
                        <a:t>t</a:t>
                      </a:r>
                      <a:endParaRPr lang="en-US" sz="1500" dirty="0">
                        <a:latin typeface="+mj-lt"/>
                      </a:endParaRPr>
                    </a:p>
                  </a:txBody>
                  <a:tcPr/>
                </a:tc>
                <a:extLst>
                  <a:ext uri="{0D108BD9-81ED-4DB2-BD59-A6C34878D82A}">
                    <a16:rowId xmlns:a16="http://schemas.microsoft.com/office/drawing/2014/main" val="2157745255"/>
                  </a:ext>
                </a:extLst>
              </a:tr>
            </a:tbl>
          </a:graphicData>
        </a:graphic>
      </p:graphicFrame>
    </p:spTree>
    <p:extLst>
      <p:ext uri="{BB962C8B-B14F-4D97-AF65-F5344CB8AC3E}">
        <p14:creationId xmlns:p14="http://schemas.microsoft.com/office/powerpoint/2010/main" val="15813243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637017" y="217210"/>
            <a:ext cx="11357843"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hr-HR" sz="28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3.1 </a:t>
            </a:r>
            <a:r>
              <a:rPr kumimoji="0" lang="hr-HR" sz="2800" b="1" i="0" u="none" strike="noStrike" kern="1200" cap="none" spc="0" normalizeH="0" baseline="0" noProof="0" dirty="0">
                <a:ln>
                  <a:noFill/>
                </a:ln>
                <a:solidFill>
                  <a:prstClr val="black"/>
                </a:solidFill>
                <a:effectLst/>
                <a:uLnTx/>
                <a:uFillTx/>
                <a:latin typeface="Calibri Light" panose="020F0302020204030204"/>
                <a:ea typeface="+mj-ea"/>
                <a:cs typeface="+mj-cs"/>
              </a:rPr>
              <a:t>Projektni </a:t>
            </a:r>
            <a:r>
              <a:rPr kumimoji="0" lang="hr-HR" sz="2800" b="1" i="0" u="none" strike="noStrike" kern="1200" cap="none" spc="0" normalizeH="0" baseline="0" noProof="0" dirty="0" smtClean="0">
                <a:ln>
                  <a:noFill/>
                </a:ln>
                <a:solidFill>
                  <a:prstClr val="black"/>
                </a:solidFill>
                <a:effectLst/>
                <a:uLnTx/>
                <a:uFillTx/>
                <a:latin typeface="Calibri Light" panose="020F0302020204030204"/>
                <a:ea typeface="+mj-ea"/>
                <a:cs typeface="+mj-cs"/>
              </a:rPr>
              <a:t>prijedlog - </a:t>
            </a:r>
            <a:r>
              <a:rPr kumimoji="0" lang="hr-HR" sz="2700" b="1" i="0" u="none" strike="noStrike" kern="1200" cap="none" spc="0" normalizeH="0" baseline="0" noProof="0" dirty="0" smtClean="0">
                <a:ln>
                  <a:noFill/>
                </a:ln>
                <a:solidFill>
                  <a:prstClr val="black"/>
                </a:solidFill>
                <a:effectLst/>
                <a:uLnTx/>
                <a:uFillTx/>
                <a:latin typeface="Calibri Light" panose="020F0302020204030204"/>
                <a:ea typeface="+mj-ea"/>
                <a:cs typeface="Times New Roman" panose="02020603050405020304" pitchFamily="18" charset="0"/>
              </a:rPr>
              <a:t>Dokumentacija</a:t>
            </a:r>
            <a:endParaRPr kumimoji="0" lang="hr-HR" sz="27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graphicFrame>
        <p:nvGraphicFramePr>
          <p:cNvPr id="7" name="Table 6"/>
          <p:cNvGraphicFramePr>
            <a:graphicFrameLocks noGrp="1"/>
          </p:cNvGraphicFramePr>
          <p:nvPr>
            <p:extLst>
              <p:ext uri="{D42A27DB-BD31-4B8C-83A1-F6EECF244321}">
                <p14:modId xmlns:p14="http://schemas.microsoft.com/office/powerpoint/2010/main" val="4178062097"/>
              </p:ext>
            </p:extLst>
          </p:nvPr>
        </p:nvGraphicFramePr>
        <p:xfrm>
          <a:off x="637016" y="957678"/>
          <a:ext cx="11357843" cy="4904355"/>
        </p:xfrm>
        <a:graphic>
          <a:graphicData uri="http://schemas.openxmlformats.org/drawingml/2006/table">
            <a:tbl>
              <a:tblPr firstRow="1" bandRow="1">
                <a:tableStyleId>{5C22544A-7EE6-4342-B048-85BDC9FD1C3A}</a:tableStyleId>
              </a:tblPr>
              <a:tblGrid>
                <a:gridCol w="4469822">
                  <a:extLst>
                    <a:ext uri="{9D8B030D-6E8A-4147-A177-3AD203B41FA5}">
                      <a16:colId xmlns:a16="http://schemas.microsoft.com/office/drawing/2014/main" val="1476612229"/>
                    </a:ext>
                  </a:extLst>
                </a:gridCol>
                <a:gridCol w="1155939">
                  <a:extLst>
                    <a:ext uri="{9D8B030D-6E8A-4147-A177-3AD203B41FA5}">
                      <a16:colId xmlns:a16="http://schemas.microsoft.com/office/drawing/2014/main" val="72194283"/>
                    </a:ext>
                  </a:extLst>
                </a:gridCol>
                <a:gridCol w="5732082">
                  <a:extLst>
                    <a:ext uri="{9D8B030D-6E8A-4147-A177-3AD203B41FA5}">
                      <a16:colId xmlns:a16="http://schemas.microsoft.com/office/drawing/2014/main" val="855148515"/>
                    </a:ext>
                  </a:extLst>
                </a:gridCol>
              </a:tblGrid>
              <a:tr h="556418">
                <a:tc>
                  <a:txBody>
                    <a:bodyPr/>
                    <a:lstStyle/>
                    <a:p>
                      <a:pPr algn="ctr"/>
                      <a:r>
                        <a:rPr lang="en-US" sz="1500" dirty="0" err="1">
                          <a:solidFill>
                            <a:schemeClr val="tx1"/>
                          </a:solidFill>
                          <a:latin typeface="+mj-lt"/>
                        </a:rPr>
                        <a:t>Dokument</a:t>
                      </a:r>
                      <a:endParaRPr lang="en-US" sz="1500" dirty="0">
                        <a:solidFill>
                          <a:schemeClr val="tx1"/>
                        </a:solidFill>
                        <a:latin typeface="+mj-lt"/>
                      </a:endParaRPr>
                    </a:p>
                  </a:txBody>
                  <a:tcPr anchor="ctr"/>
                </a:tc>
                <a:tc>
                  <a:txBody>
                    <a:bodyPr/>
                    <a:lstStyle/>
                    <a:p>
                      <a:pPr algn="ctr"/>
                      <a:r>
                        <a:rPr lang="en-US" sz="1500" dirty="0" err="1">
                          <a:solidFill>
                            <a:schemeClr val="tx1"/>
                          </a:solidFill>
                          <a:latin typeface="+mj-lt"/>
                        </a:rPr>
                        <a:t>Obvezno</a:t>
                      </a:r>
                      <a:r>
                        <a:rPr lang="en-US" sz="1500" baseline="0" dirty="0">
                          <a:solidFill>
                            <a:schemeClr val="tx1"/>
                          </a:solidFill>
                          <a:latin typeface="+mj-lt"/>
                        </a:rPr>
                        <a:t> (da </a:t>
                      </a:r>
                      <a:r>
                        <a:rPr lang="hr-HR" sz="1500" baseline="0" dirty="0" smtClean="0">
                          <a:solidFill>
                            <a:schemeClr val="tx1"/>
                          </a:solidFill>
                          <a:latin typeface="+mj-lt"/>
                        </a:rPr>
                        <a:t>/</a:t>
                      </a:r>
                      <a:r>
                        <a:rPr lang="en-US" sz="1500" baseline="0" dirty="0" smtClean="0">
                          <a:solidFill>
                            <a:schemeClr val="tx1"/>
                          </a:solidFill>
                          <a:latin typeface="+mj-lt"/>
                        </a:rPr>
                        <a:t> ne</a:t>
                      </a:r>
                      <a:r>
                        <a:rPr lang="hr-HR" sz="1500" baseline="0" dirty="0" smtClean="0">
                          <a:solidFill>
                            <a:schemeClr val="tx1"/>
                          </a:solidFill>
                          <a:latin typeface="+mj-lt"/>
                        </a:rPr>
                        <a:t> / ako je primjenjivo</a:t>
                      </a:r>
                      <a:r>
                        <a:rPr lang="en-US" sz="1500" baseline="0" dirty="0" smtClean="0">
                          <a:solidFill>
                            <a:schemeClr val="tx1"/>
                          </a:solidFill>
                          <a:latin typeface="+mj-lt"/>
                        </a:rPr>
                        <a:t>)</a:t>
                      </a:r>
                      <a:endParaRPr lang="en-US" sz="1500" dirty="0">
                        <a:solidFill>
                          <a:schemeClr val="tx1"/>
                        </a:solidFill>
                        <a:latin typeface="+mj-lt"/>
                      </a:endParaRPr>
                    </a:p>
                  </a:txBody>
                  <a:tcPr/>
                </a:tc>
                <a:tc>
                  <a:txBody>
                    <a:bodyPr/>
                    <a:lstStyle/>
                    <a:p>
                      <a:pPr algn="ctr"/>
                      <a:r>
                        <a:rPr lang="en-US" sz="1500" dirty="0" err="1">
                          <a:solidFill>
                            <a:schemeClr val="tx1"/>
                          </a:solidFill>
                          <a:latin typeface="+mj-lt"/>
                        </a:rPr>
                        <a:t>Referenca</a:t>
                      </a:r>
                      <a:endParaRPr lang="en-US" sz="1500" dirty="0">
                        <a:solidFill>
                          <a:schemeClr val="tx1"/>
                        </a:solidFill>
                        <a:latin typeface="+mj-lt"/>
                      </a:endParaRPr>
                    </a:p>
                  </a:txBody>
                  <a:tcPr anchor="ctr"/>
                </a:tc>
                <a:extLst>
                  <a:ext uri="{0D108BD9-81ED-4DB2-BD59-A6C34878D82A}">
                    <a16:rowId xmlns:a16="http://schemas.microsoft.com/office/drawing/2014/main" val="3401351572"/>
                  </a:ext>
                </a:extLst>
              </a:tr>
              <a:tr h="556418">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a:solidFill>
                            <a:schemeClr val="tx1"/>
                          </a:solidFill>
                          <a:latin typeface="+mj-lt"/>
                          <a:ea typeface="+mn-ea"/>
                          <a:cs typeface="+mn-cs"/>
                        </a:rPr>
                        <a:t>DODATNI DOKAZI UZ PRIJAVNI OBRAZAC KOJI SE DOSTAVLJAJU PUTEM SUSTAVA </a:t>
                      </a:r>
                      <a:r>
                        <a:rPr lang="en-US" sz="1500" b="1" i="0" u="none" strike="noStrike" kern="1200" baseline="0" dirty="0" err="1">
                          <a:solidFill>
                            <a:schemeClr val="tx1"/>
                          </a:solidFill>
                          <a:latin typeface="+mj-lt"/>
                          <a:ea typeface="+mn-ea"/>
                          <a:cs typeface="+mn-cs"/>
                        </a:rPr>
                        <a:t>eNPOO</a:t>
                      </a:r>
                      <a:r>
                        <a:rPr lang="en-US" sz="1500" b="1" i="0" u="none" strike="noStrike" kern="1200" baseline="0" dirty="0">
                          <a:solidFill>
                            <a:schemeClr val="tx1"/>
                          </a:solidFill>
                          <a:latin typeface="+mj-lt"/>
                          <a:ea typeface="+mn-ea"/>
                          <a:cs typeface="+mn-cs"/>
                        </a:rPr>
                        <a:t> 	</a:t>
                      </a:r>
                    </a:p>
                    <a:p>
                      <a:pPr algn="ctr"/>
                      <a:endParaRPr lang="en-US" sz="1500" b="0" dirty="0">
                        <a:solidFill>
                          <a:schemeClr val="tx1"/>
                        </a:solidFill>
                        <a:latin typeface="+mj-lt"/>
                      </a:endParaRPr>
                    </a:p>
                  </a:txBody>
                  <a:tcPr/>
                </a:tc>
                <a:tc hMerge="1">
                  <a:txBody>
                    <a:bodyPr/>
                    <a:lstStyle/>
                    <a:p>
                      <a:endParaRPr lang="hr-HR"/>
                    </a:p>
                  </a:txBody>
                  <a:tcPr/>
                </a:tc>
                <a:tc hMerge="1">
                  <a:txBody>
                    <a:bodyPr/>
                    <a:lstStyle/>
                    <a:p>
                      <a:endParaRPr lang="hr-HR"/>
                    </a:p>
                  </a:txBody>
                  <a:tcPr/>
                </a:tc>
                <a:extLst>
                  <a:ext uri="{0D108BD9-81ED-4DB2-BD59-A6C34878D82A}">
                    <a16:rowId xmlns:a16="http://schemas.microsoft.com/office/drawing/2014/main" val="826470585"/>
                  </a:ext>
                </a:extLst>
              </a:tr>
              <a:tr h="401349">
                <a:tc>
                  <a:txBody>
                    <a:bodyPr/>
                    <a:lstStyle/>
                    <a:p>
                      <a:r>
                        <a:rPr lang="pt-BR" sz="1500" b="0" dirty="0" smtClean="0">
                          <a:latin typeface="+mj-lt"/>
                        </a:rPr>
                        <a:t>Za projekte dogradnje, nadogradnje,</a:t>
                      </a:r>
                      <a:r>
                        <a:rPr lang="hr-HR" sz="1500" b="0" dirty="0" smtClean="0">
                          <a:latin typeface="+mj-lt"/>
                        </a:rPr>
                        <a:t> </a:t>
                      </a:r>
                      <a:r>
                        <a:rPr lang="pt-BR" sz="1500" b="0" dirty="0" smtClean="0">
                          <a:latin typeface="+mj-lt"/>
                        </a:rPr>
                        <a:t>rekonstrukcije ili adaptacije – dokaz o vlasništvu/pravo korištenja </a:t>
                      </a:r>
                    </a:p>
                    <a:p>
                      <a:r>
                        <a:rPr lang="pt-BR" sz="1500" b="0" dirty="0" smtClean="0">
                          <a:latin typeface="+mj-lt"/>
                        </a:rPr>
                        <a:t>nekretnine na kojoj se provodi Intervencija</a:t>
                      </a:r>
                      <a:endParaRPr lang="en-US" sz="1500" b="0" dirty="0">
                        <a:latin typeface="+mj-lt"/>
                      </a:endParaRPr>
                    </a:p>
                  </a:txBody>
                  <a:tcPr/>
                </a:tc>
                <a:tc>
                  <a:txBody>
                    <a:bodyPr/>
                    <a:lstStyle/>
                    <a:p>
                      <a:r>
                        <a:rPr lang="hr-HR" sz="1500" kern="1200" dirty="0" smtClean="0">
                          <a:solidFill>
                            <a:schemeClr val="dk1"/>
                          </a:solidFill>
                          <a:latin typeface="+mn-lt"/>
                          <a:ea typeface="+mn-ea"/>
                          <a:cs typeface="+mn-cs"/>
                        </a:rPr>
                        <a:t>ako</a:t>
                      </a:r>
                      <a:r>
                        <a:rPr lang="hr-HR" sz="1500" kern="1200" baseline="0" dirty="0" smtClean="0">
                          <a:solidFill>
                            <a:schemeClr val="dk1"/>
                          </a:solidFill>
                          <a:latin typeface="+mn-lt"/>
                          <a:ea typeface="+mn-ea"/>
                          <a:cs typeface="+mn-cs"/>
                        </a:rPr>
                        <a:t> je primjenjivo</a:t>
                      </a:r>
                      <a:endParaRPr lang="hr-HR" sz="1500" dirty="0"/>
                    </a:p>
                  </a:txBody>
                  <a:tcPr/>
                </a:tc>
                <a:tc>
                  <a:txBody>
                    <a:bodyPr/>
                    <a:lstStyle/>
                    <a:p>
                      <a:r>
                        <a:rPr lang="en-US" sz="1500" dirty="0" err="1" smtClean="0">
                          <a:latin typeface="+mj-lt"/>
                        </a:rPr>
                        <a:t>Izvadak</a:t>
                      </a:r>
                      <a:r>
                        <a:rPr lang="en-US" sz="1500" dirty="0" smtClean="0">
                          <a:latin typeface="+mj-lt"/>
                        </a:rPr>
                        <a:t> </a:t>
                      </a:r>
                      <a:r>
                        <a:rPr lang="en-US" sz="1500" dirty="0" err="1" smtClean="0">
                          <a:latin typeface="+mj-lt"/>
                        </a:rPr>
                        <a:t>iz</a:t>
                      </a:r>
                      <a:r>
                        <a:rPr lang="en-US" sz="1500" dirty="0" smtClean="0">
                          <a:latin typeface="+mj-lt"/>
                        </a:rPr>
                        <a:t> </a:t>
                      </a:r>
                      <a:r>
                        <a:rPr lang="en-US" sz="1500" dirty="0" err="1" smtClean="0">
                          <a:latin typeface="+mj-lt"/>
                        </a:rPr>
                        <a:t>zemljišne</a:t>
                      </a:r>
                      <a:r>
                        <a:rPr lang="en-US" sz="1500" dirty="0" smtClean="0">
                          <a:latin typeface="+mj-lt"/>
                        </a:rPr>
                        <a:t> </a:t>
                      </a:r>
                      <a:r>
                        <a:rPr lang="en-US" sz="1500" dirty="0" err="1" smtClean="0">
                          <a:latin typeface="+mj-lt"/>
                        </a:rPr>
                        <a:t>knjige</a:t>
                      </a:r>
                      <a:r>
                        <a:rPr lang="en-US" sz="1500" dirty="0" smtClean="0">
                          <a:latin typeface="+mj-lt"/>
                        </a:rPr>
                        <a:t> </a:t>
                      </a:r>
                      <a:r>
                        <a:rPr lang="en-US" sz="1500" dirty="0" err="1" smtClean="0">
                          <a:latin typeface="+mj-lt"/>
                        </a:rPr>
                        <a:t>iz</a:t>
                      </a:r>
                      <a:r>
                        <a:rPr lang="en-US" sz="1500" dirty="0" smtClean="0">
                          <a:latin typeface="+mj-lt"/>
                        </a:rPr>
                        <a:t> </a:t>
                      </a:r>
                      <a:r>
                        <a:rPr lang="en-US" sz="1500" dirty="0" err="1" smtClean="0">
                          <a:latin typeface="+mj-lt"/>
                        </a:rPr>
                        <a:t>kojeg</a:t>
                      </a:r>
                      <a:r>
                        <a:rPr lang="en-US" sz="1500" dirty="0" smtClean="0">
                          <a:latin typeface="+mj-lt"/>
                        </a:rPr>
                        <a:t> je </a:t>
                      </a:r>
                      <a:r>
                        <a:rPr lang="en-US" sz="1500" dirty="0" err="1" smtClean="0">
                          <a:latin typeface="+mj-lt"/>
                        </a:rPr>
                        <a:t>vidljivo</a:t>
                      </a:r>
                      <a:r>
                        <a:rPr lang="en-US" sz="1500" dirty="0" smtClean="0">
                          <a:latin typeface="+mj-lt"/>
                        </a:rPr>
                        <a:t> da je </a:t>
                      </a:r>
                      <a:r>
                        <a:rPr lang="en-US" sz="1500" dirty="0" err="1" smtClean="0">
                          <a:latin typeface="+mj-lt"/>
                        </a:rPr>
                        <a:t>prijavitelj</a:t>
                      </a:r>
                      <a:r>
                        <a:rPr lang="en-US" sz="1500" dirty="0" smtClean="0">
                          <a:latin typeface="+mj-lt"/>
                        </a:rPr>
                        <a:t>/partner </a:t>
                      </a:r>
                      <a:r>
                        <a:rPr lang="en-US" sz="1500" dirty="0" err="1" smtClean="0">
                          <a:latin typeface="+mj-lt"/>
                        </a:rPr>
                        <a:t>vlasnik</a:t>
                      </a:r>
                      <a:r>
                        <a:rPr lang="en-US" sz="1500" dirty="0" smtClean="0">
                          <a:latin typeface="+mj-lt"/>
                        </a:rPr>
                        <a:t> </a:t>
                      </a:r>
                      <a:r>
                        <a:rPr lang="en-US" sz="1500" dirty="0" err="1" smtClean="0">
                          <a:latin typeface="+mj-lt"/>
                        </a:rPr>
                        <a:t>nekretnine</a:t>
                      </a:r>
                      <a:r>
                        <a:rPr lang="hr-HR" sz="1500" dirty="0" smtClean="0">
                          <a:latin typeface="+mj-lt"/>
                        </a:rPr>
                        <a:t> </a:t>
                      </a:r>
                      <a:r>
                        <a:rPr lang="en-US" sz="1500" dirty="0" smtClean="0">
                          <a:latin typeface="+mj-lt"/>
                        </a:rPr>
                        <a:t>Ili</a:t>
                      </a:r>
                    </a:p>
                    <a:p>
                      <a:r>
                        <a:rPr lang="en-US" sz="1500" dirty="0" err="1" smtClean="0">
                          <a:latin typeface="+mj-lt"/>
                        </a:rPr>
                        <a:t>Ugovor</a:t>
                      </a:r>
                      <a:r>
                        <a:rPr lang="en-US" sz="1500" dirty="0" smtClean="0">
                          <a:latin typeface="+mj-lt"/>
                        </a:rPr>
                        <a:t> </a:t>
                      </a:r>
                      <a:r>
                        <a:rPr lang="en-US" sz="1500" dirty="0" err="1" smtClean="0">
                          <a:latin typeface="+mj-lt"/>
                        </a:rPr>
                        <a:t>na</a:t>
                      </a:r>
                      <a:r>
                        <a:rPr lang="en-US" sz="1500" dirty="0" smtClean="0">
                          <a:latin typeface="+mj-lt"/>
                        </a:rPr>
                        <a:t> </a:t>
                      </a:r>
                      <a:r>
                        <a:rPr lang="en-US" sz="1500" dirty="0" err="1" smtClean="0">
                          <a:latin typeface="+mj-lt"/>
                        </a:rPr>
                        <a:t>temelju</a:t>
                      </a:r>
                      <a:r>
                        <a:rPr lang="en-US" sz="1500" dirty="0" smtClean="0">
                          <a:latin typeface="+mj-lt"/>
                        </a:rPr>
                        <a:t> </a:t>
                      </a:r>
                      <a:r>
                        <a:rPr lang="en-US" sz="1500" dirty="0" err="1" smtClean="0">
                          <a:latin typeface="+mj-lt"/>
                        </a:rPr>
                        <a:t>kojeg</a:t>
                      </a:r>
                      <a:r>
                        <a:rPr lang="en-US" sz="1500" dirty="0" smtClean="0">
                          <a:latin typeface="+mj-lt"/>
                        </a:rPr>
                        <a:t> je </a:t>
                      </a:r>
                      <a:r>
                        <a:rPr lang="en-US" sz="1500" dirty="0" err="1" smtClean="0">
                          <a:latin typeface="+mj-lt"/>
                        </a:rPr>
                        <a:t>prijavitelj</a:t>
                      </a:r>
                      <a:r>
                        <a:rPr lang="en-US" sz="1500" dirty="0" smtClean="0">
                          <a:latin typeface="+mj-lt"/>
                        </a:rPr>
                        <a:t>/partner </a:t>
                      </a:r>
                      <a:r>
                        <a:rPr lang="en-US" sz="1500" dirty="0" err="1" smtClean="0">
                          <a:latin typeface="+mj-lt"/>
                        </a:rPr>
                        <a:t>stekao</a:t>
                      </a:r>
                      <a:r>
                        <a:rPr lang="en-US" sz="1500" dirty="0" smtClean="0">
                          <a:latin typeface="+mj-lt"/>
                        </a:rPr>
                        <a:t> </a:t>
                      </a:r>
                      <a:r>
                        <a:rPr lang="en-US" sz="1500" dirty="0" err="1" smtClean="0">
                          <a:latin typeface="+mj-lt"/>
                        </a:rPr>
                        <a:t>pravo</a:t>
                      </a:r>
                      <a:r>
                        <a:rPr lang="en-US" sz="1500" dirty="0" smtClean="0">
                          <a:latin typeface="+mj-lt"/>
                        </a:rPr>
                        <a:t> </a:t>
                      </a:r>
                      <a:r>
                        <a:rPr lang="en-US" sz="1500" dirty="0" err="1" smtClean="0">
                          <a:latin typeface="+mj-lt"/>
                        </a:rPr>
                        <a:t>vlasništva</a:t>
                      </a:r>
                      <a:r>
                        <a:rPr lang="en-US" sz="1500" dirty="0" smtClean="0">
                          <a:latin typeface="+mj-lt"/>
                        </a:rPr>
                        <a:t> </a:t>
                      </a:r>
                      <a:r>
                        <a:rPr lang="en-US" sz="1500" dirty="0" err="1" smtClean="0">
                          <a:latin typeface="+mj-lt"/>
                        </a:rPr>
                        <a:t>ili</a:t>
                      </a:r>
                      <a:r>
                        <a:rPr lang="en-US" sz="1500" dirty="0" smtClean="0">
                          <a:latin typeface="+mj-lt"/>
                        </a:rPr>
                        <a:t> </a:t>
                      </a:r>
                      <a:r>
                        <a:rPr lang="en-US" sz="1500" dirty="0" err="1" smtClean="0">
                          <a:latin typeface="+mj-lt"/>
                        </a:rPr>
                        <a:t>pravo</a:t>
                      </a:r>
                      <a:r>
                        <a:rPr lang="en-US" sz="1500" dirty="0" smtClean="0">
                          <a:latin typeface="+mj-lt"/>
                        </a:rPr>
                        <a:t> </a:t>
                      </a:r>
                      <a:r>
                        <a:rPr lang="en-US" sz="1500" dirty="0" err="1" smtClean="0">
                          <a:latin typeface="+mj-lt"/>
                        </a:rPr>
                        <a:t>građenja</a:t>
                      </a:r>
                      <a:r>
                        <a:rPr lang="hr-HR" sz="1500" dirty="0" smtClean="0">
                          <a:latin typeface="+mj-lt"/>
                        </a:rPr>
                        <a:t> </a:t>
                      </a:r>
                      <a:r>
                        <a:rPr lang="en-US" sz="1500" dirty="0" smtClean="0">
                          <a:latin typeface="+mj-lt"/>
                        </a:rPr>
                        <a:t>Ili</a:t>
                      </a:r>
                    </a:p>
                    <a:p>
                      <a:r>
                        <a:rPr lang="en-US" sz="1500" dirty="0" err="1" smtClean="0">
                          <a:latin typeface="+mj-lt"/>
                        </a:rPr>
                        <a:t>Odluka</a:t>
                      </a:r>
                      <a:r>
                        <a:rPr lang="en-US" sz="1500" dirty="0" smtClean="0">
                          <a:latin typeface="+mj-lt"/>
                        </a:rPr>
                        <a:t> </a:t>
                      </a:r>
                      <a:r>
                        <a:rPr lang="en-US" sz="1500" dirty="0" err="1" smtClean="0">
                          <a:latin typeface="+mj-lt"/>
                        </a:rPr>
                        <a:t>nadležne</a:t>
                      </a:r>
                      <a:r>
                        <a:rPr lang="en-US" sz="1500" dirty="0" smtClean="0">
                          <a:latin typeface="+mj-lt"/>
                        </a:rPr>
                        <a:t> </a:t>
                      </a:r>
                      <a:r>
                        <a:rPr lang="en-US" sz="1500" dirty="0" err="1" smtClean="0">
                          <a:latin typeface="+mj-lt"/>
                        </a:rPr>
                        <a:t>državne</a:t>
                      </a:r>
                      <a:r>
                        <a:rPr lang="en-US" sz="1500" dirty="0" smtClean="0">
                          <a:latin typeface="+mj-lt"/>
                        </a:rPr>
                        <a:t> </a:t>
                      </a:r>
                      <a:r>
                        <a:rPr lang="en-US" sz="1500" dirty="0" err="1" smtClean="0">
                          <a:latin typeface="+mj-lt"/>
                        </a:rPr>
                        <a:t>vlasti</a:t>
                      </a:r>
                      <a:r>
                        <a:rPr lang="en-US" sz="1500" dirty="0" smtClean="0">
                          <a:latin typeface="+mj-lt"/>
                        </a:rPr>
                        <a:t> </a:t>
                      </a:r>
                      <a:r>
                        <a:rPr lang="en-US" sz="1500" dirty="0" err="1" smtClean="0">
                          <a:latin typeface="+mj-lt"/>
                        </a:rPr>
                        <a:t>na</a:t>
                      </a:r>
                      <a:r>
                        <a:rPr lang="en-US" sz="1500" dirty="0" smtClean="0">
                          <a:latin typeface="+mj-lt"/>
                        </a:rPr>
                        <a:t> </a:t>
                      </a:r>
                      <a:r>
                        <a:rPr lang="en-US" sz="1500" dirty="0" err="1" smtClean="0">
                          <a:latin typeface="+mj-lt"/>
                        </a:rPr>
                        <a:t>temelju</a:t>
                      </a:r>
                      <a:r>
                        <a:rPr lang="en-US" sz="1500" dirty="0" smtClean="0">
                          <a:latin typeface="+mj-lt"/>
                        </a:rPr>
                        <a:t> </a:t>
                      </a:r>
                      <a:r>
                        <a:rPr lang="en-US" sz="1500" dirty="0" err="1" smtClean="0">
                          <a:latin typeface="+mj-lt"/>
                        </a:rPr>
                        <a:t>koje</a:t>
                      </a:r>
                      <a:r>
                        <a:rPr lang="en-US" sz="1500" dirty="0" smtClean="0">
                          <a:latin typeface="+mj-lt"/>
                        </a:rPr>
                        <a:t> je </a:t>
                      </a:r>
                      <a:r>
                        <a:rPr lang="en-US" sz="1500" dirty="0" err="1" smtClean="0">
                          <a:latin typeface="+mj-lt"/>
                        </a:rPr>
                        <a:t>prijavitelj</a:t>
                      </a:r>
                      <a:r>
                        <a:rPr lang="en-US" sz="1500" dirty="0" smtClean="0">
                          <a:latin typeface="+mj-lt"/>
                        </a:rPr>
                        <a:t>/partner </a:t>
                      </a:r>
                      <a:r>
                        <a:rPr lang="en-US" sz="1500" dirty="0" err="1" smtClean="0">
                          <a:latin typeface="+mj-lt"/>
                        </a:rPr>
                        <a:t>stekao</a:t>
                      </a:r>
                      <a:r>
                        <a:rPr lang="en-US" sz="1500" dirty="0" smtClean="0">
                          <a:latin typeface="+mj-lt"/>
                        </a:rPr>
                        <a:t> </a:t>
                      </a:r>
                      <a:r>
                        <a:rPr lang="en-US" sz="1500" dirty="0" err="1" smtClean="0">
                          <a:latin typeface="+mj-lt"/>
                        </a:rPr>
                        <a:t>pravo</a:t>
                      </a:r>
                      <a:r>
                        <a:rPr lang="en-US" sz="1500" dirty="0" smtClean="0">
                          <a:latin typeface="+mj-lt"/>
                        </a:rPr>
                        <a:t> </a:t>
                      </a:r>
                      <a:r>
                        <a:rPr lang="en-US" sz="1500" dirty="0" err="1" smtClean="0">
                          <a:latin typeface="+mj-lt"/>
                        </a:rPr>
                        <a:t>vlasništva</a:t>
                      </a:r>
                      <a:r>
                        <a:rPr lang="en-US" sz="1500" dirty="0" smtClean="0">
                          <a:latin typeface="+mj-lt"/>
                        </a:rPr>
                        <a:t>, </a:t>
                      </a:r>
                      <a:r>
                        <a:rPr lang="en-US" sz="1500" dirty="0" err="1" smtClean="0">
                          <a:latin typeface="+mj-lt"/>
                        </a:rPr>
                        <a:t>pravo</a:t>
                      </a:r>
                      <a:r>
                        <a:rPr lang="en-US" sz="1500" dirty="0" smtClean="0">
                          <a:latin typeface="+mj-lt"/>
                        </a:rPr>
                        <a:t> </a:t>
                      </a:r>
                      <a:r>
                        <a:rPr lang="en-US" sz="1500" dirty="0" err="1" smtClean="0">
                          <a:latin typeface="+mj-lt"/>
                        </a:rPr>
                        <a:t>građenja</a:t>
                      </a:r>
                      <a:r>
                        <a:rPr lang="en-US" sz="1500" dirty="0" smtClean="0">
                          <a:latin typeface="+mj-lt"/>
                        </a:rPr>
                        <a:t> </a:t>
                      </a:r>
                      <a:r>
                        <a:rPr lang="en-US" sz="1500" dirty="0" err="1" smtClean="0">
                          <a:latin typeface="+mj-lt"/>
                        </a:rPr>
                        <a:t>ili</a:t>
                      </a:r>
                      <a:r>
                        <a:rPr lang="en-US" sz="1500" dirty="0" smtClean="0">
                          <a:latin typeface="+mj-lt"/>
                        </a:rPr>
                        <a:t> </a:t>
                      </a:r>
                      <a:r>
                        <a:rPr lang="en-US" sz="1500" dirty="0" err="1" smtClean="0">
                          <a:latin typeface="+mj-lt"/>
                        </a:rPr>
                        <a:t>pravo</a:t>
                      </a:r>
                      <a:r>
                        <a:rPr lang="en-US" sz="1500" dirty="0" smtClean="0">
                          <a:latin typeface="+mj-lt"/>
                        </a:rPr>
                        <a:t> </a:t>
                      </a:r>
                      <a:r>
                        <a:rPr lang="en-US" sz="1500" dirty="0" err="1" smtClean="0">
                          <a:latin typeface="+mj-lt"/>
                        </a:rPr>
                        <a:t>služnosti</a:t>
                      </a:r>
                      <a:r>
                        <a:rPr lang="hr-HR" sz="1500" dirty="0" smtClean="0">
                          <a:latin typeface="+mj-lt"/>
                        </a:rPr>
                        <a:t> </a:t>
                      </a:r>
                      <a:r>
                        <a:rPr lang="en-US" sz="1500" dirty="0" err="1" smtClean="0">
                          <a:latin typeface="+mj-lt"/>
                        </a:rPr>
                        <a:t>i</a:t>
                      </a:r>
                      <a:r>
                        <a:rPr lang="en-US" sz="1500" dirty="0" smtClean="0">
                          <a:latin typeface="+mj-lt"/>
                        </a:rPr>
                        <a:t>/Ili</a:t>
                      </a:r>
                    </a:p>
                    <a:p>
                      <a:r>
                        <a:rPr lang="en-US" sz="1500" dirty="0" err="1" smtClean="0">
                          <a:latin typeface="+mj-lt"/>
                        </a:rPr>
                        <a:t>Pisana</a:t>
                      </a:r>
                      <a:r>
                        <a:rPr lang="en-US" sz="1500" dirty="0" smtClean="0">
                          <a:latin typeface="+mj-lt"/>
                        </a:rPr>
                        <a:t> </a:t>
                      </a:r>
                      <a:r>
                        <a:rPr lang="en-US" sz="1500" dirty="0" err="1" smtClean="0">
                          <a:latin typeface="+mj-lt"/>
                        </a:rPr>
                        <a:t>suglasnost</a:t>
                      </a:r>
                      <a:r>
                        <a:rPr lang="en-US" sz="1500" dirty="0" smtClean="0">
                          <a:latin typeface="+mj-lt"/>
                        </a:rPr>
                        <a:t> </a:t>
                      </a:r>
                      <a:r>
                        <a:rPr lang="en-US" sz="1500" dirty="0" err="1" smtClean="0">
                          <a:latin typeface="+mj-lt"/>
                        </a:rPr>
                        <a:t>vlasnika</a:t>
                      </a:r>
                      <a:r>
                        <a:rPr lang="en-US" sz="1500" dirty="0" smtClean="0">
                          <a:latin typeface="+mj-lt"/>
                        </a:rPr>
                        <a:t> </a:t>
                      </a:r>
                      <a:r>
                        <a:rPr lang="en-US" sz="1500" dirty="0" err="1" smtClean="0">
                          <a:latin typeface="+mj-lt"/>
                        </a:rPr>
                        <a:t>nekretnine</a:t>
                      </a:r>
                      <a:r>
                        <a:rPr lang="en-US" sz="1500" dirty="0" smtClean="0">
                          <a:latin typeface="+mj-lt"/>
                        </a:rPr>
                        <a:t> (u </a:t>
                      </a:r>
                      <a:r>
                        <a:rPr lang="en-US" sz="1500" dirty="0" err="1" smtClean="0">
                          <a:latin typeface="+mj-lt"/>
                        </a:rPr>
                        <a:t>slučaju</a:t>
                      </a:r>
                      <a:r>
                        <a:rPr lang="en-US" sz="1500" dirty="0" smtClean="0">
                          <a:latin typeface="+mj-lt"/>
                        </a:rPr>
                        <a:t> </a:t>
                      </a:r>
                      <a:r>
                        <a:rPr lang="en-US" sz="1500" dirty="0" err="1" smtClean="0">
                          <a:latin typeface="+mj-lt"/>
                        </a:rPr>
                        <a:t>kad</a:t>
                      </a:r>
                      <a:r>
                        <a:rPr lang="en-US" sz="1500" dirty="0" smtClean="0">
                          <a:latin typeface="+mj-lt"/>
                        </a:rPr>
                        <a:t> </a:t>
                      </a:r>
                      <a:r>
                        <a:rPr lang="en-US" sz="1500" dirty="0" err="1" smtClean="0">
                          <a:latin typeface="+mj-lt"/>
                        </a:rPr>
                        <a:t>prijavitelj</a:t>
                      </a:r>
                      <a:r>
                        <a:rPr lang="en-US" sz="1500" dirty="0" smtClean="0">
                          <a:latin typeface="+mj-lt"/>
                        </a:rPr>
                        <a:t>/partner </a:t>
                      </a:r>
                      <a:r>
                        <a:rPr lang="en-US" sz="1500" dirty="0" err="1" smtClean="0">
                          <a:latin typeface="+mj-lt"/>
                        </a:rPr>
                        <a:t>nije</a:t>
                      </a:r>
                      <a:r>
                        <a:rPr lang="en-US" sz="1500" dirty="0" smtClean="0">
                          <a:latin typeface="+mj-lt"/>
                        </a:rPr>
                        <a:t> </a:t>
                      </a:r>
                      <a:r>
                        <a:rPr lang="en-US" sz="1500" dirty="0" err="1" smtClean="0">
                          <a:latin typeface="+mj-lt"/>
                        </a:rPr>
                        <a:t>vlasnik</a:t>
                      </a:r>
                      <a:r>
                        <a:rPr lang="en-US" sz="1500" dirty="0" smtClean="0">
                          <a:latin typeface="+mj-lt"/>
                        </a:rPr>
                        <a:t>) </a:t>
                      </a:r>
                      <a:r>
                        <a:rPr lang="en-US" sz="1500" dirty="0" err="1" smtClean="0">
                          <a:latin typeface="+mj-lt"/>
                        </a:rPr>
                        <a:t>na</a:t>
                      </a:r>
                      <a:r>
                        <a:rPr lang="en-US" sz="1500" dirty="0" smtClean="0">
                          <a:latin typeface="+mj-lt"/>
                        </a:rPr>
                        <a:t> </a:t>
                      </a:r>
                      <a:r>
                        <a:rPr lang="en-US" sz="1500" dirty="0" err="1" smtClean="0">
                          <a:latin typeface="+mj-lt"/>
                        </a:rPr>
                        <a:t>sve</a:t>
                      </a:r>
                      <a:r>
                        <a:rPr lang="en-US" sz="1500" dirty="0" smtClean="0">
                          <a:latin typeface="+mj-lt"/>
                        </a:rPr>
                        <a:t> </a:t>
                      </a:r>
                      <a:r>
                        <a:rPr lang="en-US" sz="1500" dirty="0" err="1" smtClean="0">
                          <a:latin typeface="+mj-lt"/>
                        </a:rPr>
                        <a:t>zahtjeve</a:t>
                      </a:r>
                      <a:r>
                        <a:rPr lang="en-US" sz="1500" dirty="0" smtClean="0">
                          <a:latin typeface="+mj-lt"/>
                        </a:rPr>
                        <a:t> </a:t>
                      </a:r>
                      <a:r>
                        <a:rPr lang="en-US" sz="1500" dirty="0" err="1" smtClean="0">
                          <a:latin typeface="+mj-lt"/>
                        </a:rPr>
                        <a:t>koji</a:t>
                      </a:r>
                      <a:r>
                        <a:rPr lang="en-US" sz="1500" dirty="0" smtClean="0">
                          <a:latin typeface="+mj-lt"/>
                        </a:rPr>
                        <a:t> </a:t>
                      </a:r>
                      <a:r>
                        <a:rPr lang="en-US" sz="1500" dirty="0" err="1" smtClean="0">
                          <a:latin typeface="+mj-lt"/>
                        </a:rPr>
                        <a:t>će</a:t>
                      </a:r>
                      <a:r>
                        <a:rPr lang="en-US" sz="1500" dirty="0" smtClean="0">
                          <a:latin typeface="+mj-lt"/>
                        </a:rPr>
                        <a:t> </a:t>
                      </a:r>
                      <a:r>
                        <a:rPr lang="en-US" sz="1500" dirty="0" err="1" smtClean="0">
                          <a:latin typeface="+mj-lt"/>
                        </a:rPr>
                        <a:t>biti</a:t>
                      </a:r>
                      <a:r>
                        <a:rPr lang="en-US" sz="1500" dirty="0" smtClean="0">
                          <a:latin typeface="+mj-lt"/>
                        </a:rPr>
                        <a:t> </a:t>
                      </a:r>
                      <a:r>
                        <a:rPr lang="en-US" sz="1500" dirty="0" err="1" smtClean="0">
                          <a:latin typeface="+mj-lt"/>
                        </a:rPr>
                        <a:t>predviđeni</a:t>
                      </a:r>
                      <a:r>
                        <a:rPr lang="en-US" sz="1500" dirty="0" smtClean="0">
                          <a:latin typeface="+mj-lt"/>
                        </a:rPr>
                        <a:t> </a:t>
                      </a:r>
                      <a:r>
                        <a:rPr lang="en-US" sz="1500" dirty="0" err="1" smtClean="0">
                          <a:latin typeface="+mj-lt"/>
                        </a:rPr>
                        <a:t>projektom</a:t>
                      </a:r>
                      <a:endParaRPr lang="en-US" sz="1500" dirty="0">
                        <a:latin typeface="+mj-lt"/>
                      </a:endParaRPr>
                    </a:p>
                  </a:txBody>
                  <a:tcPr/>
                </a:tc>
                <a:extLst>
                  <a:ext uri="{0D108BD9-81ED-4DB2-BD59-A6C34878D82A}">
                    <a16:rowId xmlns:a16="http://schemas.microsoft.com/office/drawing/2014/main" val="3838514712"/>
                  </a:ext>
                </a:extLst>
              </a:tr>
              <a:tr h="324577">
                <a:tc>
                  <a:txBody>
                    <a:bodyPr/>
                    <a:lstStyle/>
                    <a:p>
                      <a:r>
                        <a:rPr lang="en-US" sz="1500" b="0" dirty="0" err="1" smtClean="0">
                          <a:latin typeface="+mj-lt"/>
                        </a:rPr>
                        <a:t>Izjava</a:t>
                      </a:r>
                      <a:r>
                        <a:rPr lang="en-US" sz="1500" b="0" dirty="0" smtClean="0">
                          <a:latin typeface="+mj-lt"/>
                        </a:rPr>
                        <a:t> o </a:t>
                      </a:r>
                      <a:r>
                        <a:rPr lang="en-US" sz="1500" b="0" dirty="0" err="1" smtClean="0">
                          <a:latin typeface="+mj-lt"/>
                        </a:rPr>
                        <a:t>postojećim</a:t>
                      </a:r>
                      <a:r>
                        <a:rPr lang="en-US" sz="1500" b="0" dirty="0" smtClean="0">
                          <a:latin typeface="+mj-lt"/>
                        </a:rPr>
                        <a:t> </a:t>
                      </a:r>
                      <a:r>
                        <a:rPr lang="en-US" sz="1500" b="0" dirty="0" err="1" smtClean="0">
                          <a:latin typeface="+mj-lt"/>
                        </a:rPr>
                        <a:t>kapacitetima</a:t>
                      </a:r>
                      <a:r>
                        <a:rPr lang="en-US" sz="1500" b="0" dirty="0" smtClean="0">
                          <a:latin typeface="+mj-lt"/>
                        </a:rPr>
                        <a:t> </a:t>
                      </a:r>
                      <a:r>
                        <a:rPr lang="en-US" sz="1500" b="0" dirty="0" err="1" smtClean="0">
                          <a:latin typeface="+mj-lt"/>
                        </a:rPr>
                        <a:t>predškolskih</a:t>
                      </a:r>
                      <a:r>
                        <a:rPr lang="en-US" sz="1500" b="0" dirty="0" smtClean="0">
                          <a:latin typeface="+mj-lt"/>
                        </a:rPr>
                        <a:t> </a:t>
                      </a:r>
                      <a:r>
                        <a:rPr lang="en-US" sz="1500" b="0" dirty="0" err="1" smtClean="0">
                          <a:latin typeface="+mj-lt"/>
                        </a:rPr>
                        <a:t>ustanova</a:t>
                      </a:r>
                      <a:endParaRPr lang="en-US" sz="1500" b="0" dirty="0">
                        <a:latin typeface="+mj-lt"/>
                      </a:endParaRPr>
                    </a:p>
                  </a:txBody>
                  <a:tcPr/>
                </a:tc>
                <a:tc>
                  <a:txBody>
                    <a:bodyPr/>
                    <a:lstStyle/>
                    <a:p>
                      <a:r>
                        <a:rPr lang="en-US" sz="1500">
                          <a:latin typeface="+mj-lt"/>
                        </a:rPr>
                        <a:t>da</a:t>
                      </a:r>
                      <a:endParaRPr lang="hr-HR" sz="1500"/>
                    </a:p>
                  </a:txBody>
                  <a:tcPr/>
                </a:tc>
                <a:tc>
                  <a:txBody>
                    <a:bodyPr/>
                    <a:lstStyle/>
                    <a:p>
                      <a:r>
                        <a:rPr lang="pl-PL" sz="1500" dirty="0" smtClean="0">
                          <a:latin typeface="+mj-lt"/>
                        </a:rPr>
                        <a:t>Dokument koji se nalazi na poveznici odgovarajuće županije</a:t>
                      </a:r>
                      <a:endParaRPr lang="en-US" sz="1500" dirty="0">
                        <a:latin typeface="+mj-lt"/>
                      </a:endParaRPr>
                    </a:p>
                  </a:txBody>
                  <a:tcPr/>
                </a:tc>
                <a:extLst>
                  <a:ext uri="{0D108BD9-81ED-4DB2-BD59-A6C34878D82A}">
                    <a16:rowId xmlns:a16="http://schemas.microsoft.com/office/drawing/2014/main" val="1596354848"/>
                  </a:ext>
                </a:extLst>
              </a:tr>
              <a:tr h="556418">
                <a:tc>
                  <a:txBody>
                    <a:bodyPr/>
                    <a:lstStyle/>
                    <a:p>
                      <a:r>
                        <a:rPr lang="hr-HR" sz="1500" b="0" dirty="0" smtClean="0">
                          <a:latin typeface="+mj-lt"/>
                        </a:rPr>
                        <a:t>Punomoć za zastupanje</a:t>
                      </a:r>
                      <a:endParaRPr lang="en-US" sz="1500" b="0" dirty="0">
                        <a:latin typeface="+mj-lt"/>
                      </a:endParaRPr>
                    </a:p>
                  </a:txBody>
                  <a:tcPr/>
                </a:tc>
                <a:tc>
                  <a:txBody>
                    <a:bodyPr/>
                    <a:lstStyle/>
                    <a:p>
                      <a:r>
                        <a:rPr lang="en-US" sz="1500" dirty="0" err="1" smtClean="0">
                          <a:latin typeface="+mj-lt"/>
                        </a:rPr>
                        <a:t>ako</a:t>
                      </a:r>
                      <a:r>
                        <a:rPr lang="en-US" sz="1500" dirty="0" smtClean="0">
                          <a:latin typeface="+mj-lt"/>
                        </a:rPr>
                        <a:t> je </a:t>
                      </a:r>
                      <a:r>
                        <a:rPr lang="en-US" sz="1500" dirty="0" err="1" smtClean="0">
                          <a:latin typeface="+mj-lt"/>
                        </a:rPr>
                        <a:t>primjenjivo</a:t>
                      </a:r>
                      <a:endParaRPr lang="en-US" sz="1500" dirty="0" smtClean="0">
                        <a:latin typeface="+mj-lt"/>
                      </a:endParaRPr>
                    </a:p>
                  </a:txBody>
                  <a:tcPr/>
                </a:tc>
                <a:tc>
                  <a:txBody>
                    <a:bodyPr/>
                    <a:lstStyle/>
                    <a:p>
                      <a:r>
                        <a:rPr lang="hr-HR" sz="1500" dirty="0" smtClean="0">
                          <a:latin typeface="+mj-lt"/>
                        </a:rPr>
                        <a:t>Ukoliko prijavitelja u postupku podnošenja projektnog prijedloga ne zastupa osoba po zakonu ovlaštena za zastupanje već opunomoćena osoba</a:t>
                      </a:r>
                    </a:p>
                  </a:txBody>
                  <a:tcPr/>
                </a:tc>
                <a:extLst>
                  <a:ext uri="{0D108BD9-81ED-4DB2-BD59-A6C34878D82A}">
                    <a16:rowId xmlns:a16="http://schemas.microsoft.com/office/drawing/2014/main" val="1724575177"/>
                  </a:ext>
                </a:extLst>
              </a:tr>
              <a:tr h="3579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smtClean="0">
                          <a:solidFill>
                            <a:schemeClr val="dk1"/>
                          </a:solidFill>
                          <a:latin typeface="+mj-lt"/>
                          <a:ea typeface="+mn-ea"/>
                          <a:cs typeface="+mn-cs"/>
                        </a:rPr>
                        <a:t>Sporazum</a:t>
                      </a:r>
                      <a:r>
                        <a:rPr lang="en-US" sz="1500" b="0" i="0" u="none" strike="noStrike" kern="1200" baseline="0" dirty="0" smtClean="0">
                          <a:solidFill>
                            <a:schemeClr val="dk1"/>
                          </a:solidFill>
                          <a:latin typeface="+mj-lt"/>
                          <a:ea typeface="+mn-ea"/>
                          <a:cs typeface="+mn-cs"/>
                        </a:rPr>
                        <a:t> o </a:t>
                      </a:r>
                      <a:r>
                        <a:rPr lang="en-US" sz="1500" b="0" i="0" u="none" strike="noStrike" kern="1200" baseline="0" dirty="0" err="1" smtClean="0">
                          <a:solidFill>
                            <a:schemeClr val="dk1"/>
                          </a:solidFill>
                          <a:latin typeface="+mj-lt"/>
                          <a:ea typeface="+mn-ea"/>
                          <a:cs typeface="+mn-cs"/>
                        </a:rPr>
                        <a:t>partnerstvu</a:t>
                      </a:r>
                      <a:endParaRPr lang="en-US" sz="1500" b="0" dirty="0">
                        <a:latin typeface="+mj-lt"/>
                      </a:endParaRPr>
                    </a:p>
                  </a:txBody>
                  <a:tcPr/>
                </a:tc>
                <a:tc>
                  <a:txBody>
                    <a:bodyPr/>
                    <a:lstStyle/>
                    <a:p>
                      <a:r>
                        <a:rPr lang="en-US" sz="1500" dirty="0" err="1" smtClean="0">
                          <a:latin typeface="+mj-lt"/>
                        </a:rPr>
                        <a:t>ako</a:t>
                      </a:r>
                      <a:r>
                        <a:rPr lang="en-US" sz="1500" dirty="0" smtClean="0">
                          <a:latin typeface="+mj-lt"/>
                        </a:rPr>
                        <a:t> je </a:t>
                      </a:r>
                      <a:r>
                        <a:rPr lang="en-US" sz="1500" dirty="0" err="1" smtClean="0">
                          <a:latin typeface="+mj-lt"/>
                        </a:rPr>
                        <a:t>primjenjivo</a:t>
                      </a:r>
                      <a:endParaRPr lang="en-US" sz="1500" dirty="0" smtClean="0">
                        <a:latin typeface="+mj-lt"/>
                      </a:endParaRPr>
                    </a:p>
                  </a:txBody>
                  <a:tcPr/>
                </a:tc>
                <a:tc>
                  <a:txBody>
                    <a:bodyPr/>
                    <a:lstStyle/>
                    <a:p>
                      <a:r>
                        <a:rPr lang="hr-HR" sz="1500" dirty="0" smtClean="0">
                          <a:latin typeface="+mj-lt"/>
                        </a:rPr>
                        <a:t>Prilog 3</a:t>
                      </a:r>
                      <a:endParaRPr lang="en-US" sz="1500" dirty="0">
                        <a:latin typeface="+mj-lt"/>
                      </a:endParaRPr>
                    </a:p>
                  </a:txBody>
                  <a:tcPr/>
                </a:tc>
                <a:extLst>
                  <a:ext uri="{0D108BD9-81ED-4DB2-BD59-A6C34878D82A}">
                    <a16:rowId xmlns:a16="http://schemas.microsoft.com/office/drawing/2014/main" val="1533866134"/>
                  </a:ext>
                </a:extLst>
              </a:tr>
            </a:tbl>
          </a:graphicData>
        </a:graphic>
      </p:graphicFrame>
    </p:spTree>
    <p:extLst>
      <p:ext uri="{BB962C8B-B14F-4D97-AF65-F5344CB8AC3E}">
        <p14:creationId xmlns:p14="http://schemas.microsoft.com/office/powerpoint/2010/main" val="3106423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4. Postupak </a:t>
            </a:r>
            <a:r>
              <a:rPr lang="hr-HR" sz="2800" b="1" dirty="0"/>
              <a:t>dodjele bespovratnih sredstava</a:t>
            </a:r>
            <a:endParaRPr lang="hr-HR" sz="2700" b="1" dirty="0"/>
          </a:p>
        </p:txBody>
      </p:sp>
      <p:sp>
        <p:nvSpPr>
          <p:cNvPr id="7" name="Rectangle 6"/>
          <p:cNvSpPr/>
          <p:nvPr/>
        </p:nvSpPr>
        <p:spPr>
          <a:xfrm>
            <a:off x="757744" y="2320652"/>
            <a:ext cx="11116391" cy="1877437"/>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pPr algn="just"/>
            <a:r>
              <a:rPr lang="pl-PL" sz="2000" b="1" dirty="0"/>
              <a:t>Faza 1</a:t>
            </a:r>
            <a:r>
              <a:rPr lang="pl-PL" sz="2000" dirty="0"/>
              <a:t>. </a:t>
            </a:r>
            <a:r>
              <a:rPr lang="pl-PL" sz="2000" b="1" dirty="0"/>
              <a:t>Procjena projektnih prijedloga u odnosu na kriterije definirane </a:t>
            </a:r>
            <a:r>
              <a:rPr lang="pl-PL" sz="2000" b="1" dirty="0" smtClean="0"/>
              <a:t>Pozivom</a:t>
            </a:r>
            <a:endParaRPr lang="pl-PL" sz="2000" dirty="0"/>
          </a:p>
          <a:p>
            <a:pPr algn="just"/>
            <a:endParaRPr lang="en-US" sz="2000" dirty="0">
              <a:latin typeface="Calibri Light" panose="020F0302020204030204" pitchFamily="34" charset="0"/>
              <a:cs typeface="Calibri Light" panose="020F0302020204030204" pitchFamily="34" charset="0"/>
            </a:endParaRPr>
          </a:p>
          <a:p>
            <a:pPr algn="just"/>
            <a:r>
              <a:rPr lang="en-US" sz="2000" dirty="0" err="1">
                <a:latin typeface="Calibri Light" panose="020F0302020204030204" pitchFamily="34" charset="0"/>
                <a:cs typeface="Calibri Light" panose="020F0302020204030204" pitchFamily="34" charset="0"/>
              </a:rPr>
              <a:t>Projektni</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prijedlog</a:t>
            </a:r>
            <a:r>
              <a:rPr lang="en-US" sz="2000" dirty="0">
                <a:latin typeface="Calibri Light" panose="020F0302020204030204" pitchFamily="34" charset="0"/>
                <a:cs typeface="Calibri Light" panose="020F0302020204030204" pitchFamily="34" charset="0"/>
              </a:rPr>
              <a:t> mora </a:t>
            </a:r>
            <a:r>
              <a:rPr lang="en-US" sz="2000" dirty="0" err="1">
                <a:latin typeface="Calibri Light" panose="020F0302020204030204" pitchFamily="34" charset="0"/>
                <a:cs typeface="Calibri Light" panose="020F0302020204030204" pitchFamily="34" charset="0"/>
              </a:rPr>
              <a:t>udovoljiti</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administrativnim</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kriterijima</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i</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kriterijima</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prihvatljivosti</a:t>
            </a:r>
            <a:r>
              <a:rPr lang="en-US" sz="2000" dirty="0">
                <a:latin typeface="Calibri Light" panose="020F0302020204030204" pitchFamily="34" charset="0"/>
                <a:cs typeface="Calibri Light" panose="020F0302020204030204" pitchFamily="34" charset="0"/>
              </a:rPr>
              <a:t> </a:t>
            </a:r>
            <a:r>
              <a:rPr lang="en-US" sz="2000" dirty="0" err="1" smtClean="0">
                <a:latin typeface="Calibri Light" panose="020F0302020204030204" pitchFamily="34" charset="0"/>
                <a:cs typeface="Calibri Light" panose="020F0302020204030204" pitchFamily="34" charset="0"/>
              </a:rPr>
              <a:t>prijavitelja</a:t>
            </a:r>
            <a:r>
              <a:rPr lang="hr-HR" sz="2000" dirty="0" smtClean="0">
                <a:latin typeface="Calibri Light" panose="020F0302020204030204" pitchFamily="34" charset="0"/>
                <a:cs typeface="Calibri Light" panose="020F0302020204030204" pitchFamily="34" charset="0"/>
              </a:rPr>
              <a:t>/partnera</a:t>
            </a:r>
            <a:r>
              <a:rPr lang="en-US" sz="2000" dirty="0" smtClean="0">
                <a:latin typeface="Calibri Light" panose="020F0302020204030204" pitchFamily="34" charset="0"/>
                <a:cs typeface="Calibri Light" panose="020F0302020204030204" pitchFamily="34" charset="0"/>
              </a:rPr>
              <a:t>, </a:t>
            </a:r>
            <a:r>
              <a:rPr lang="en-US" sz="2000" dirty="0" err="1" smtClean="0">
                <a:latin typeface="Calibri Light" panose="020F0302020204030204" pitchFamily="34" charset="0"/>
                <a:cs typeface="Calibri Light" panose="020F0302020204030204" pitchFamily="34" charset="0"/>
              </a:rPr>
              <a:t>projekta</a:t>
            </a:r>
            <a:r>
              <a:rPr lang="hr-HR" sz="2000" dirty="0" smtClean="0">
                <a:latin typeface="Calibri Light" panose="020F0302020204030204" pitchFamily="34" charset="0"/>
                <a:cs typeface="Calibri Light" panose="020F0302020204030204" pitchFamily="34" charset="0"/>
              </a:rPr>
              <a:t>,</a:t>
            </a:r>
            <a:r>
              <a:rPr lang="en-US" sz="2000" dirty="0" smtClean="0">
                <a:latin typeface="Calibri Light" panose="020F0302020204030204" pitchFamily="34" charset="0"/>
                <a:cs typeface="Calibri Light" panose="020F0302020204030204" pitchFamily="34" charset="0"/>
              </a:rPr>
              <a:t> </a:t>
            </a:r>
            <a:r>
              <a:rPr lang="en-US" sz="2000" dirty="0" err="1" smtClean="0">
                <a:latin typeface="Calibri Light" panose="020F0302020204030204" pitchFamily="34" charset="0"/>
                <a:cs typeface="Calibri Light" panose="020F0302020204030204" pitchFamily="34" charset="0"/>
              </a:rPr>
              <a:t>aktivnosti</a:t>
            </a:r>
            <a:r>
              <a:rPr lang="hr-HR" sz="2000" dirty="0" smtClean="0">
                <a:latin typeface="Calibri Light" panose="020F0302020204030204" pitchFamily="34" charset="0"/>
                <a:cs typeface="Calibri Light" panose="020F0302020204030204" pitchFamily="34" charset="0"/>
              </a:rPr>
              <a:t> i izdataka</a:t>
            </a:r>
            <a:r>
              <a:rPr lang="en-US" sz="2000" dirty="0" smtClean="0">
                <a:latin typeface="Calibri Light" panose="020F0302020204030204" pitchFamily="34" charset="0"/>
                <a:cs typeface="Calibri Light" panose="020F0302020204030204" pitchFamily="34" charset="0"/>
              </a:rPr>
              <a:t>, </a:t>
            </a:r>
            <a:r>
              <a:rPr lang="en-US" sz="2000" dirty="0">
                <a:latin typeface="Calibri Light" panose="020F0302020204030204" pitchFamily="34" charset="0"/>
                <a:cs typeface="Calibri Light" panose="020F0302020204030204" pitchFamily="34" charset="0"/>
              </a:rPr>
              <a:t>a </a:t>
            </a:r>
            <a:r>
              <a:rPr lang="en-US" sz="2000" dirty="0" err="1">
                <a:latin typeface="Calibri Light" panose="020F0302020204030204" pitchFamily="34" charset="0"/>
                <a:cs typeface="Calibri Light" panose="020F0302020204030204" pitchFamily="34" charset="0"/>
              </a:rPr>
              <a:t>kako</a:t>
            </a:r>
            <a:r>
              <a:rPr lang="en-US" sz="2000" dirty="0">
                <a:latin typeface="Calibri Light" panose="020F0302020204030204" pitchFamily="34" charset="0"/>
                <a:cs typeface="Calibri Light" panose="020F0302020204030204" pitchFamily="34" charset="0"/>
              </a:rPr>
              <a:t> bi se </a:t>
            </a:r>
            <a:r>
              <a:rPr lang="en-US" sz="2000" dirty="0" err="1">
                <a:latin typeface="Calibri Light" panose="020F0302020204030204" pitchFamily="34" charset="0"/>
                <a:cs typeface="Calibri Light" panose="020F0302020204030204" pitchFamily="34" charset="0"/>
              </a:rPr>
              <a:t>moglo</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pristupiti</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ocjeni</a:t>
            </a:r>
            <a:r>
              <a:rPr lang="en-US" sz="2000" dirty="0">
                <a:latin typeface="Calibri Light" panose="020F0302020204030204" pitchFamily="34" charset="0"/>
                <a:cs typeface="Calibri Light" panose="020F0302020204030204" pitchFamily="34" charset="0"/>
              </a:rPr>
              <a:t> </a:t>
            </a:r>
            <a:r>
              <a:rPr lang="en-US" sz="2000" dirty="0" err="1">
                <a:latin typeface="Calibri Light" panose="020F0302020204030204" pitchFamily="34" charset="0"/>
                <a:cs typeface="Calibri Light" panose="020F0302020204030204" pitchFamily="34" charset="0"/>
              </a:rPr>
              <a:t>kvalitete</a:t>
            </a:r>
            <a:r>
              <a:rPr lang="en-US" sz="2000" dirty="0">
                <a:latin typeface="Calibri Light" panose="020F0302020204030204" pitchFamily="34" charset="0"/>
                <a:cs typeface="Calibri Light" panose="020F0302020204030204" pitchFamily="34" charset="0"/>
              </a:rPr>
              <a:t>. </a:t>
            </a:r>
          </a:p>
          <a:p>
            <a:endParaRPr lang="en-US" dirty="0">
              <a:latin typeface="+mj-lt"/>
            </a:endParaRPr>
          </a:p>
        </p:txBody>
      </p:sp>
    </p:spTree>
    <p:extLst>
      <p:ext uri="{BB962C8B-B14F-4D97-AF65-F5344CB8AC3E}">
        <p14:creationId xmlns:p14="http://schemas.microsoft.com/office/powerpoint/2010/main" val="38290640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Kriterij 1.1.  - </a:t>
            </a:r>
            <a:r>
              <a:rPr lang="hr-HR" sz="2800" dirty="0" smtClean="0"/>
              <a:t>Postotak </a:t>
            </a:r>
            <a:r>
              <a:rPr lang="hr-HR" sz="2800" dirty="0"/>
              <a:t>upisane djece u dječje vrtiće na području grada/općine u odnosu na broj živorođene djece u dobi za vrtić na istom području</a:t>
            </a:r>
            <a:endParaRPr lang="hr-HR" sz="2700" b="1" dirty="0"/>
          </a:p>
        </p:txBody>
      </p:sp>
      <p:graphicFrame>
        <p:nvGraphicFramePr>
          <p:cNvPr id="2" name="Table 1"/>
          <p:cNvGraphicFramePr>
            <a:graphicFrameLocks noGrp="1"/>
          </p:cNvGraphicFramePr>
          <p:nvPr/>
        </p:nvGraphicFramePr>
        <p:xfrm>
          <a:off x="3176430" y="1606831"/>
          <a:ext cx="5504992" cy="4993640"/>
        </p:xfrm>
        <a:graphic>
          <a:graphicData uri="http://schemas.openxmlformats.org/drawingml/2006/table">
            <a:tbl>
              <a:tblPr firstRow="1" bandRow="1">
                <a:tableStyleId>{5C22544A-7EE6-4342-B048-85BDC9FD1C3A}</a:tableStyleId>
              </a:tblPr>
              <a:tblGrid>
                <a:gridCol w="2132824">
                  <a:extLst>
                    <a:ext uri="{9D8B030D-6E8A-4147-A177-3AD203B41FA5}">
                      <a16:colId xmlns:a16="http://schemas.microsoft.com/office/drawing/2014/main" val="1670991400"/>
                    </a:ext>
                  </a:extLst>
                </a:gridCol>
                <a:gridCol w="3372168">
                  <a:extLst>
                    <a:ext uri="{9D8B030D-6E8A-4147-A177-3AD203B41FA5}">
                      <a16:colId xmlns:a16="http://schemas.microsoft.com/office/drawing/2014/main" val="665264410"/>
                    </a:ext>
                  </a:extLst>
                </a:gridCol>
              </a:tblGrid>
              <a:tr h="370840">
                <a:tc>
                  <a:txBody>
                    <a:bodyPr/>
                    <a:lstStyle/>
                    <a:p>
                      <a:r>
                        <a:rPr lang="hr-HR" dirty="0" smtClean="0"/>
                        <a:t>pokrivenost postojećim kapacitetima</a:t>
                      </a:r>
                      <a:endParaRPr lang="hr-HR" dirty="0"/>
                    </a:p>
                  </a:txBody>
                  <a:tcPr/>
                </a:tc>
                <a:tc>
                  <a:txBody>
                    <a:bodyPr/>
                    <a:lstStyle/>
                    <a:p>
                      <a:pPr algn="ctr"/>
                      <a:r>
                        <a:rPr lang="hr-HR" dirty="0" smtClean="0"/>
                        <a:t>bodovi</a:t>
                      </a:r>
                      <a:endParaRPr lang="hr-HR" dirty="0"/>
                    </a:p>
                  </a:txBody>
                  <a:tcPr/>
                </a:tc>
                <a:extLst>
                  <a:ext uri="{0D108BD9-81ED-4DB2-BD59-A6C34878D82A}">
                    <a16:rowId xmlns:a16="http://schemas.microsoft.com/office/drawing/2014/main" val="483209056"/>
                  </a:ext>
                </a:extLst>
              </a:tr>
              <a:tr h="370840">
                <a:tc>
                  <a:txBody>
                    <a:bodyPr/>
                    <a:lstStyle/>
                    <a:p>
                      <a:r>
                        <a:rPr lang="hr-HR" dirty="0" smtClean="0"/>
                        <a:t>0 – 10%</a:t>
                      </a:r>
                      <a:endParaRPr lang="hr-HR" dirty="0"/>
                    </a:p>
                  </a:txBody>
                  <a:tcPr/>
                </a:tc>
                <a:tc>
                  <a:txBody>
                    <a:bodyPr/>
                    <a:lstStyle/>
                    <a:p>
                      <a:pPr algn="ctr"/>
                      <a:r>
                        <a:rPr lang="hr-HR" dirty="0" smtClean="0"/>
                        <a:t>100 bodova</a:t>
                      </a:r>
                      <a:endParaRPr lang="hr-HR" dirty="0"/>
                    </a:p>
                  </a:txBody>
                  <a:tcPr/>
                </a:tc>
                <a:extLst>
                  <a:ext uri="{0D108BD9-81ED-4DB2-BD59-A6C34878D82A}">
                    <a16:rowId xmlns:a16="http://schemas.microsoft.com/office/drawing/2014/main" val="2839263219"/>
                  </a:ext>
                </a:extLst>
              </a:tr>
              <a:tr h="370840">
                <a:tc>
                  <a:txBody>
                    <a:bodyPr/>
                    <a:lstStyle/>
                    <a:p>
                      <a:r>
                        <a:rPr lang="hr-HR" dirty="0" smtClean="0"/>
                        <a:t>10,01-20%</a:t>
                      </a:r>
                      <a:endParaRPr lang="hr-HR" dirty="0"/>
                    </a:p>
                  </a:txBody>
                  <a:tcPr/>
                </a:tc>
                <a:tc>
                  <a:txBody>
                    <a:bodyPr/>
                    <a:lstStyle/>
                    <a:p>
                      <a:pPr algn="ctr"/>
                      <a:r>
                        <a:rPr lang="hr-HR" dirty="0" smtClean="0"/>
                        <a:t>90 bodova</a:t>
                      </a:r>
                      <a:endParaRPr lang="hr-HR" dirty="0"/>
                    </a:p>
                  </a:txBody>
                  <a:tcPr/>
                </a:tc>
                <a:extLst>
                  <a:ext uri="{0D108BD9-81ED-4DB2-BD59-A6C34878D82A}">
                    <a16:rowId xmlns:a16="http://schemas.microsoft.com/office/drawing/2014/main" val="228918704"/>
                  </a:ext>
                </a:extLst>
              </a:tr>
              <a:tr h="370840">
                <a:tc>
                  <a:txBody>
                    <a:bodyPr/>
                    <a:lstStyle/>
                    <a:p>
                      <a:r>
                        <a:rPr lang="hr-HR" dirty="0" smtClean="0"/>
                        <a:t>20,01-30%</a:t>
                      </a:r>
                      <a:endParaRPr lang="hr-HR" dirty="0"/>
                    </a:p>
                  </a:txBody>
                  <a:tcPr/>
                </a:tc>
                <a:tc>
                  <a:txBody>
                    <a:bodyPr/>
                    <a:lstStyle/>
                    <a:p>
                      <a:pPr algn="ctr"/>
                      <a:r>
                        <a:rPr lang="hr-HR" dirty="0" smtClean="0"/>
                        <a:t>80 bodova</a:t>
                      </a:r>
                      <a:r>
                        <a:rPr lang="hr-HR" b="1" dirty="0" smtClean="0"/>
                        <a:t> </a:t>
                      </a:r>
                      <a:endParaRPr lang="hr-HR" dirty="0"/>
                    </a:p>
                  </a:txBody>
                  <a:tcPr/>
                </a:tc>
                <a:extLst>
                  <a:ext uri="{0D108BD9-81ED-4DB2-BD59-A6C34878D82A}">
                    <a16:rowId xmlns:a16="http://schemas.microsoft.com/office/drawing/2014/main" val="873152905"/>
                  </a:ext>
                </a:extLst>
              </a:tr>
              <a:tr h="370840">
                <a:tc>
                  <a:txBody>
                    <a:bodyPr/>
                    <a:lstStyle/>
                    <a:p>
                      <a:r>
                        <a:rPr lang="hr-HR" dirty="0" smtClean="0"/>
                        <a:t>30,01-40%</a:t>
                      </a:r>
                      <a:endParaRPr lang="hr-HR" dirty="0"/>
                    </a:p>
                  </a:txBody>
                  <a:tcPr/>
                </a:tc>
                <a:tc>
                  <a:txBody>
                    <a:bodyPr/>
                    <a:lstStyle/>
                    <a:p>
                      <a:pPr algn="ctr"/>
                      <a:r>
                        <a:rPr lang="hr-HR" dirty="0" smtClean="0"/>
                        <a:t>70 bodova</a:t>
                      </a:r>
                      <a:endParaRPr lang="hr-HR" dirty="0"/>
                    </a:p>
                  </a:txBody>
                  <a:tcPr/>
                </a:tc>
                <a:extLst>
                  <a:ext uri="{0D108BD9-81ED-4DB2-BD59-A6C34878D82A}">
                    <a16:rowId xmlns:a16="http://schemas.microsoft.com/office/drawing/2014/main" val="1233164184"/>
                  </a:ext>
                </a:extLst>
              </a:tr>
              <a:tr h="370840">
                <a:tc>
                  <a:txBody>
                    <a:bodyPr/>
                    <a:lstStyle/>
                    <a:p>
                      <a:r>
                        <a:rPr lang="hr-HR" dirty="0" smtClean="0"/>
                        <a:t>40,01-50%</a:t>
                      </a:r>
                      <a:endParaRPr lang="hr-HR" dirty="0"/>
                    </a:p>
                  </a:txBody>
                  <a:tcPr/>
                </a:tc>
                <a:tc>
                  <a:txBody>
                    <a:bodyPr/>
                    <a:lstStyle/>
                    <a:p>
                      <a:pPr algn="ctr"/>
                      <a:r>
                        <a:rPr lang="hr-HR" dirty="0" smtClean="0"/>
                        <a:t>60 bodova</a:t>
                      </a:r>
                      <a:endParaRPr lang="hr-HR" dirty="0"/>
                    </a:p>
                  </a:txBody>
                  <a:tcPr/>
                </a:tc>
                <a:extLst>
                  <a:ext uri="{0D108BD9-81ED-4DB2-BD59-A6C34878D82A}">
                    <a16:rowId xmlns:a16="http://schemas.microsoft.com/office/drawing/2014/main" val="1152391988"/>
                  </a:ext>
                </a:extLst>
              </a:tr>
              <a:tr h="370840">
                <a:tc>
                  <a:txBody>
                    <a:bodyPr/>
                    <a:lstStyle/>
                    <a:p>
                      <a:r>
                        <a:rPr lang="hr-HR" dirty="0" smtClean="0"/>
                        <a:t>50,01-60%</a:t>
                      </a:r>
                      <a:endParaRPr lang="hr-HR" dirty="0"/>
                    </a:p>
                  </a:txBody>
                  <a:tcPr/>
                </a:tc>
                <a:tc>
                  <a:txBody>
                    <a:bodyPr/>
                    <a:lstStyle/>
                    <a:p>
                      <a:pPr algn="ctr"/>
                      <a:r>
                        <a:rPr lang="hr-HR" dirty="0" smtClean="0"/>
                        <a:t>50 bodova</a:t>
                      </a:r>
                      <a:endParaRPr lang="hr-HR" dirty="0"/>
                    </a:p>
                  </a:txBody>
                  <a:tcPr/>
                </a:tc>
                <a:extLst>
                  <a:ext uri="{0D108BD9-81ED-4DB2-BD59-A6C34878D82A}">
                    <a16:rowId xmlns:a16="http://schemas.microsoft.com/office/drawing/2014/main" val="2827335624"/>
                  </a:ext>
                </a:extLst>
              </a:tr>
              <a:tr h="370840">
                <a:tc>
                  <a:txBody>
                    <a:bodyPr/>
                    <a:lstStyle/>
                    <a:p>
                      <a:r>
                        <a:rPr lang="hr-HR" dirty="0" smtClean="0"/>
                        <a:t>60,01-70%</a:t>
                      </a:r>
                      <a:endParaRPr lang="hr-HR" dirty="0"/>
                    </a:p>
                  </a:txBody>
                  <a:tcPr/>
                </a:tc>
                <a:tc>
                  <a:txBody>
                    <a:bodyPr/>
                    <a:lstStyle/>
                    <a:p>
                      <a:pPr algn="ctr"/>
                      <a:r>
                        <a:rPr lang="hr-HR" dirty="0" smtClean="0"/>
                        <a:t>40 bodova</a:t>
                      </a:r>
                      <a:endParaRPr lang="hr-HR" dirty="0"/>
                    </a:p>
                  </a:txBody>
                  <a:tcPr/>
                </a:tc>
                <a:extLst>
                  <a:ext uri="{0D108BD9-81ED-4DB2-BD59-A6C34878D82A}">
                    <a16:rowId xmlns:a16="http://schemas.microsoft.com/office/drawing/2014/main" val="1412558692"/>
                  </a:ext>
                </a:extLst>
              </a:tr>
              <a:tr h="370840">
                <a:tc>
                  <a:txBody>
                    <a:bodyPr/>
                    <a:lstStyle/>
                    <a:p>
                      <a:r>
                        <a:rPr lang="hr-HR" dirty="0" smtClean="0"/>
                        <a:t>70,01-80%</a:t>
                      </a:r>
                      <a:endParaRPr lang="hr-HR" dirty="0"/>
                    </a:p>
                  </a:txBody>
                  <a:tcPr/>
                </a:tc>
                <a:tc>
                  <a:txBody>
                    <a:bodyPr/>
                    <a:lstStyle/>
                    <a:p>
                      <a:pPr algn="ctr"/>
                      <a:r>
                        <a:rPr lang="hr-HR" dirty="0" smtClean="0"/>
                        <a:t>30 bodova</a:t>
                      </a:r>
                      <a:endParaRPr lang="hr-HR" dirty="0"/>
                    </a:p>
                  </a:txBody>
                  <a:tcPr/>
                </a:tc>
                <a:extLst>
                  <a:ext uri="{0D108BD9-81ED-4DB2-BD59-A6C34878D82A}">
                    <a16:rowId xmlns:a16="http://schemas.microsoft.com/office/drawing/2014/main" val="3687188171"/>
                  </a:ext>
                </a:extLst>
              </a:tr>
              <a:tr h="370840">
                <a:tc>
                  <a:txBody>
                    <a:bodyPr/>
                    <a:lstStyle/>
                    <a:p>
                      <a:r>
                        <a:rPr lang="hr-HR" dirty="0" smtClean="0"/>
                        <a:t>80,01-90%</a:t>
                      </a:r>
                      <a:endParaRPr lang="hr-HR" dirty="0"/>
                    </a:p>
                  </a:txBody>
                  <a:tcPr/>
                </a:tc>
                <a:tc>
                  <a:txBody>
                    <a:bodyPr/>
                    <a:lstStyle/>
                    <a:p>
                      <a:pPr algn="ctr"/>
                      <a:r>
                        <a:rPr lang="hr-HR" dirty="0" smtClean="0"/>
                        <a:t>20 bodova</a:t>
                      </a:r>
                      <a:endParaRPr lang="hr-HR" dirty="0"/>
                    </a:p>
                  </a:txBody>
                  <a:tcPr/>
                </a:tc>
                <a:extLst>
                  <a:ext uri="{0D108BD9-81ED-4DB2-BD59-A6C34878D82A}">
                    <a16:rowId xmlns:a16="http://schemas.microsoft.com/office/drawing/2014/main" val="1548467377"/>
                  </a:ext>
                </a:extLst>
              </a:tr>
              <a:tr h="370840">
                <a:tc>
                  <a:txBody>
                    <a:bodyPr/>
                    <a:lstStyle/>
                    <a:p>
                      <a:r>
                        <a:rPr lang="hr-HR" dirty="0" smtClean="0"/>
                        <a:t>90,01-100% </a:t>
                      </a:r>
                      <a:endParaRPr lang="hr-HR" dirty="0"/>
                    </a:p>
                  </a:txBody>
                  <a:tcPr/>
                </a:tc>
                <a:tc>
                  <a:txBody>
                    <a:bodyPr/>
                    <a:lstStyle/>
                    <a:p>
                      <a:pPr algn="ctr"/>
                      <a:r>
                        <a:rPr lang="hr-HR" dirty="0" smtClean="0"/>
                        <a:t>10 bodova</a:t>
                      </a:r>
                      <a:endParaRPr lang="hr-HR" dirty="0"/>
                    </a:p>
                  </a:txBody>
                  <a:tcPr/>
                </a:tc>
                <a:extLst>
                  <a:ext uri="{0D108BD9-81ED-4DB2-BD59-A6C34878D82A}">
                    <a16:rowId xmlns:a16="http://schemas.microsoft.com/office/drawing/2014/main" val="150009094"/>
                  </a:ext>
                </a:extLst>
              </a:tr>
              <a:tr h="370840">
                <a:tc>
                  <a:txBody>
                    <a:bodyPr/>
                    <a:lstStyle/>
                    <a:p>
                      <a:r>
                        <a:rPr lang="pl-PL" dirty="0" smtClean="0"/>
                        <a:t>Više od 100% </a:t>
                      </a:r>
                      <a:endParaRPr lang="hr-HR" dirty="0"/>
                    </a:p>
                  </a:txBody>
                  <a:tcPr/>
                </a:tc>
                <a:tc>
                  <a:txBody>
                    <a:bodyPr/>
                    <a:lstStyle/>
                    <a:p>
                      <a:pPr algn="ctr"/>
                      <a:r>
                        <a:rPr lang="hr-HR" dirty="0" smtClean="0"/>
                        <a:t>0 bodova</a:t>
                      </a:r>
                      <a:endParaRPr lang="hr-HR" dirty="0"/>
                    </a:p>
                  </a:txBody>
                  <a:tcPr/>
                </a:tc>
                <a:extLst>
                  <a:ext uri="{0D108BD9-81ED-4DB2-BD59-A6C34878D82A}">
                    <a16:rowId xmlns:a16="http://schemas.microsoft.com/office/drawing/2014/main" val="1610205921"/>
                  </a:ext>
                </a:extLst>
              </a:tr>
            </a:tbl>
          </a:graphicData>
        </a:graphic>
      </p:graphicFrame>
    </p:spTree>
    <p:extLst>
      <p:ext uri="{BB962C8B-B14F-4D97-AF65-F5344CB8AC3E}">
        <p14:creationId xmlns:p14="http://schemas.microsoft.com/office/powerpoint/2010/main" val="706214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4" name="Title 3"/>
          <p:cNvSpPr>
            <a:spLocks noGrp="1"/>
          </p:cNvSpPr>
          <p:nvPr>
            <p:ph type="title"/>
          </p:nvPr>
        </p:nvSpPr>
        <p:spPr>
          <a:xfrm>
            <a:off x="904702" y="591844"/>
            <a:ext cx="10515600" cy="740468"/>
          </a:xfrm>
          <a:solidFill>
            <a:schemeClr val="accent1">
              <a:lumMod val="60000"/>
              <a:lumOff val="40000"/>
            </a:schemeClr>
          </a:solidFill>
        </p:spPr>
        <p:txBody>
          <a:bodyPr>
            <a:normAutofit/>
          </a:bodyPr>
          <a:lstStyle/>
          <a:p>
            <a:r>
              <a:rPr lang="hr-HR" sz="3000" b="1" dirty="0" smtClean="0"/>
              <a:t>Program rada</a:t>
            </a:r>
            <a:endParaRPr lang="hr-HR" sz="3000" b="1" dirty="0"/>
          </a:p>
        </p:txBody>
      </p:sp>
      <p:graphicFrame>
        <p:nvGraphicFramePr>
          <p:cNvPr id="8" name="Table 7"/>
          <p:cNvGraphicFramePr>
            <a:graphicFrameLocks noGrp="1"/>
          </p:cNvGraphicFramePr>
          <p:nvPr>
            <p:extLst/>
          </p:nvPr>
        </p:nvGraphicFramePr>
        <p:xfrm>
          <a:off x="1725283" y="1991999"/>
          <a:ext cx="9523561" cy="3390884"/>
        </p:xfrm>
        <a:graphic>
          <a:graphicData uri="http://schemas.openxmlformats.org/drawingml/2006/table">
            <a:tbl>
              <a:tblPr firstRow="1" bandRow="1">
                <a:tableStyleId>{5C22544A-7EE6-4342-B048-85BDC9FD1C3A}</a:tableStyleId>
              </a:tblPr>
              <a:tblGrid>
                <a:gridCol w="2122098">
                  <a:extLst>
                    <a:ext uri="{9D8B030D-6E8A-4147-A177-3AD203B41FA5}">
                      <a16:colId xmlns:a16="http://schemas.microsoft.com/office/drawing/2014/main" val="4125956174"/>
                    </a:ext>
                  </a:extLst>
                </a:gridCol>
                <a:gridCol w="3726611">
                  <a:extLst>
                    <a:ext uri="{9D8B030D-6E8A-4147-A177-3AD203B41FA5}">
                      <a16:colId xmlns:a16="http://schemas.microsoft.com/office/drawing/2014/main" val="1670991400"/>
                    </a:ext>
                  </a:extLst>
                </a:gridCol>
                <a:gridCol w="3674852">
                  <a:extLst>
                    <a:ext uri="{9D8B030D-6E8A-4147-A177-3AD203B41FA5}">
                      <a16:colId xmlns:a16="http://schemas.microsoft.com/office/drawing/2014/main" val="665264410"/>
                    </a:ext>
                  </a:extLst>
                </a:gridCol>
              </a:tblGrid>
              <a:tr h="413272">
                <a:tc>
                  <a:txBody>
                    <a:bodyPr/>
                    <a:lstStyle/>
                    <a:p>
                      <a:pPr algn="l"/>
                      <a:r>
                        <a:rPr lang="hr-HR" sz="2000" b="1" dirty="0" smtClean="0"/>
                        <a:t>Vrijeme</a:t>
                      </a:r>
                      <a:endParaRPr lang="hr-HR" sz="2000" b="1" dirty="0"/>
                    </a:p>
                  </a:txBody>
                  <a:tcPr/>
                </a:tc>
                <a:tc>
                  <a:txBody>
                    <a:bodyPr/>
                    <a:lstStyle/>
                    <a:p>
                      <a:pPr algn="l"/>
                      <a:r>
                        <a:rPr lang="hr-HR" sz="2000" dirty="0" smtClean="0"/>
                        <a:t>Tema</a:t>
                      </a:r>
                      <a:endParaRPr lang="hr-HR" sz="2000" b="1" dirty="0"/>
                    </a:p>
                  </a:txBody>
                  <a:tcPr/>
                </a:tc>
                <a:tc>
                  <a:txBody>
                    <a:bodyPr/>
                    <a:lstStyle/>
                    <a:p>
                      <a:pPr algn="ctr"/>
                      <a:r>
                        <a:rPr lang="hr-HR" sz="2000" dirty="0" smtClean="0"/>
                        <a:t>Govornici</a:t>
                      </a:r>
                      <a:endParaRPr lang="hr-HR" sz="2000" dirty="0"/>
                    </a:p>
                  </a:txBody>
                  <a:tcPr/>
                </a:tc>
                <a:extLst>
                  <a:ext uri="{0D108BD9-81ED-4DB2-BD59-A6C34878D82A}">
                    <a16:rowId xmlns:a16="http://schemas.microsoft.com/office/drawing/2014/main" val="483209056"/>
                  </a:ext>
                </a:extLst>
              </a:tr>
              <a:tr h="731174">
                <a:tc>
                  <a:txBody>
                    <a:bodyPr/>
                    <a:lstStyle/>
                    <a:p>
                      <a:r>
                        <a:rPr lang="hr-HR" sz="2000" kern="1200" dirty="0" smtClean="0">
                          <a:solidFill>
                            <a:schemeClr val="dk1"/>
                          </a:solidFill>
                          <a:effectLst/>
                          <a:latin typeface="+mn-lt"/>
                          <a:ea typeface="+mn-ea"/>
                          <a:cs typeface="+mn-cs"/>
                        </a:rPr>
                        <a:t>10:30 - 10:45</a:t>
                      </a:r>
                      <a:endParaRPr lang="hr-HR" sz="2000" dirty="0"/>
                    </a:p>
                  </a:txBody>
                  <a:tcPr anchor="ctr"/>
                </a:tc>
                <a:tc>
                  <a:txBody>
                    <a:bodyPr/>
                    <a:lstStyle/>
                    <a:p>
                      <a:r>
                        <a:rPr lang="hr-HR" sz="2000" kern="1200" dirty="0" smtClean="0">
                          <a:solidFill>
                            <a:schemeClr val="dk1"/>
                          </a:solidFill>
                          <a:effectLst/>
                          <a:latin typeface="+mn-lt"/>
                          <a:ea typeface="+mn-ea"/>
                          <a:cs typeface="+mn-cs"/>
                        </a:rPr>
                        <a:t>Uvodna riječ i općenito o pozivu</a:t>
                      </a:r>
                      <a:endParaRPr lang="hr-HR" sz="2000" dirty="0"/>
                    </a:p>
                  </a:txBody>
                  <a:tcPr anchor="ctr"/>
                </a:tc>
                <a:tc>
                  <a:txBody>
                    <a:bodyPr/>
                    <a:lstStyle/>
                    <a:p>
                      <a:pPr algn="ctr"/>
                      <a:r>
                        <a:rPr lang="hr-HR" sz="2000" kern="1200" dirty="0" smtClean="0">
                          <a:solidFill>
                            <a:schemeClr val="dk1"/>
                          </a:solidFill>
                          <a:effectLst/>
                          <a:latin typeface="+mn-lt"/>
                          <a:ea typeface="+mn-ea"/>
                          <a:cs typeface="+mn-cs"/>
                        </a:rPr>
                        <a:t>Državni tajnik ministarstva znanosti i obrazovanja</a:t>
                      </a:r>
                      <a:endParaRPr lang="hr-HR" sz="2000" dirty="0"/>
                    </a:p>
                  </a:txBody>
                  <a:tcPr anchor="ctr"/>
                </a:tc>
                <a:extLst>
                  <a:ext uri="{0D108BD9-81ED-4DB2-BD59-A6C34878D82A}">
                    <a16:rowId xmlns:a16="http://schemas.microsoft.com/office/drawing/2014/main" val="2839263219"/>
                  </a:ext>
                </a:extLst>
              </a:tr>
              <a:tr h="1419894">
                <a:tc>
                  <a:txBody>
                    <a:bodyPr/>
                    <a:lstStyle/>
                    <a:p>
                      <a:pPr algn="just">
                        <a:lnSpc>
                          <a:spcPct val="115000"/>
                        </a:lnSpc>
                        <a:spcAft>
                          <a:spcPts val="200"/>
                        </a:spcAft>
                      </a:pPr>
                      <a:r>
                        <a:rPr lang="hr-HR" sz="2000" dirty="0">
                          <a:effectLst/>
                          <a:latin typeface="Calibri" panose="020F0502020204030204" pitchFamily="34" charset="0"/>
                          <a:ea typeface="Times New Roman" panose="02020603050405020304" pitchFamily="18" charset="0"/>
                          <a:cs typeface="Times New Roman" panose="02020603050405020304" pitchFamily="18" charset="0"/>
                        </a:rPr>
                        <a:t>10:45 - 11:30</a:t>
                      </a:r>
                      <a:endParaRPr lang="hr-H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ctr"/>
                </a:tc>
                <a:tc>
                  <a:txBody>
                    <a:bodyPr/>
                    <a:lstStyle/>
                    <a:p>
                      <a:r>
                        <a:rPr lang="hr-HR" sz="2000" kern="1200" dirty="0" smtClean="0">
                          <a:solidFill>
                            <a:schemeClr val="dk1"/>
                          </a:solidFill>
                          <a:effectLst/>
                          <a:latin typeface="+mn-lt"/>
                          <a:ea typeface="+mn-ea"/>
                          <a:cs typeface="+mn-cs"/>
                        </a:rPr>
                        <a:t>Uvjeti prihvatljivosti poziva </a:t>
                      </a:r>
                      <a:endParaRPr lang="hr-HR" sz="2000" dirty="0"/>
                    </a:p>
                  </a:txBody>
                  <a:tcPr anchor="ctr"/>
                </a:tc>
                <a:tc>
                  <a:txBody>
                    <a:bodyPr/>
                    <a:lstStyle/>
                    <a:p>
                      <a:pPr algn="ctr"/>
                      <a:r>
                        <a:rPr lang="hr-HR" sz="2000" kern="1200" dirty="0" smtClean="0">
                          <a:solidFill>
                            <a:schemeClr val="dk1"/>
                          </a:solidFill>
                          <a:effectLst/>
                          <a:latin typeface="+mn-lt"/>
                          <a:ea typeface="+mn-ea"/>
                          <a:cs typeface="+mn-cs"/>
                        </a:rPr>
                        <a:t>Predstavnik</a:t>
                      </a:r>
                      <a:r>
                        <a:rPr lang="en-GB" sz="2000" kern="1200" dirty="0" smtClean="0">
                          <a:solidFill>
                            <a:schemeClr val="dk1"/>
                          </a:solidFill>
                          <a:effectLst/>
                          <a:latin typeface="+mn-lt"/>
                          <a:ea typeface="+mn-ea"/>
                          <a:cs typeface="+mn-cs"/>
                        </a:rPr>
                        <a:t>/ca </a:t>
                      </a:r>
                      <a:r>
                        <a:rPr lang="hr-HR" sz="2000" kern="1200" dirty="0" smtClean="0">
                          <a:solidFill>
                            <a:schemeClr val="dk1"/>
                          </a:solidFill>
                          <a:effectLst/>
                          <a:latin typeface="+mn-lt"/>
                          <a:ea typeface="+mn-ea"/>
                          <a:cs typeface="+mn-cs"/>
                        </a:rPr>
                        <a:t>Ministarstva znanosti i obrazovanja</a:t>
                      </a:r>
                      <a:endParaRPr lang="hr-HR" sz="2000" dirty="0"/>
                    </a:p>
                  </a:txBody>
                  <a:tcPr anchor="ctr"/>
                </a:tc>
                <a:extLst>
                  <a:ext uri="{0D108BD9-81ED-4DB2-BD59-A6C34878D82A}">
                    <a16:rowId xmlns:a16="http://schemas.microsoft.com/office/drawing/2014/main" val="228918704"/>
                  </a:ext>
                </a:extLst>
              </a:tr>
              <a:tr h="413272">
                <a:tc>
                  <a:txBody>
                    <a:bodyPr/>
                    <a:lstStyle/>
                    <a:p>
                      <a:pPr algn="just">
                        <a:lnSpc>
                          <a:spcPct val="115000"/>
                        </a:lnSpc>
                        <a:spcAft>
                          <a:spcPts val="200"/>
                        </a:spcAft>
                      </a:pPr>
                      <a:r>
                        <a:rPr lang="hr-HR" sz="2000" dirty="0">
                          <a:effectLst/>
                          <a:latin typeface="Calibri" panose="020F0502020204030204" pitchFamily="34" charset="0"/>
                          <a:ea typeface="Times New Roman" panose="02020603050405020304" pitchFamily="18" charset="0"/>
                          <a:cs typeface="Times New Roman" panose="02020603050405020304" pitchFamily="18" charset="0"/>
                        </a:rPr>
                        <a:t>11:30 – 12:00</a:t>
                      </a:r>
                      <a:endParaRPr lang="hr-H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ctr"/>
                </a:tc>
                <a:tc>
                  <a:txBody>
                    <a:bodyPr/>
                    <a:lstStyle/>
                    <a:p>
                      <a:r>
                        <a:rPr lang="hr-HR" sz="2000" kern="1200" dirty="0" smtClean="0">
                          <a:solidFill>
                            <a:schemeClr val="dk1"/>
                          </a:solidFill>
                          <a:effectLst/>
                          <a:latin typeface="+mn-lt"/>
                          <a:ea typeface="+mn-ea"/>
                          <a:cs typeface="+mn-cs"/>
                        </a:rPr>
                        <a:t>Prijavni obrazac</a:t>
                      </a:r>
                      <a:endParaRPr lang="hr-HR" sz="2000" dirty="0"/>
                    </a:p>
                  </a:txBody>
                  <a:tcPr anchor="ctr"/>
                </a:tc>
                <a:tc>
                  <a:txBody>
                    <a:bodyPr/>
                    <a:lstStyle/>
                    <a:p>
                      <a:pPr algn="ctr">
                        <a:lnSpc>
                          <a:spcPct val="115000"/>
                        </a:lnSpc>
                        <a:spcAft>
                          <a:spcPts val="200"/>
                        </a:spcAft>
                      </a:pPr>
                      <a:r>
                        <a:rPr lang="hr-HR" sz="2000" dirty="0">
                          <a:effectLst/>
                          <a:latin typeface="Calibri" panose="020F0502020204030204" pitchFamily="34" charset="0"/>
                          <a:ea typeface="Times New Roman" panose="02020603050405020304" pitchFamily="18" charset="0"/>
                          <a:cs typeface="Times New Roman" panose="02020603050405020304" pitchFamily="18" charset="0"/>
                        </a:rPr>
                        <a:t>Predstavnik</a:t>
                      </a:r>
                      <a:r>
                        <a:rPr lang="en-GB" sz="2000" dirty="0">
                          <a:effectLst/>
                          <a:latin typeface="Calibri" panose="020F0502020204030204" pitchFamily="34" charset="0"/>
                          <a:ea typeface="Times New Roman" panose="02020603050405020304" pitchFamily="18" charset="0"/>
                          <a:cs typeface="Times New Roman" panose="02020603050405020304" pitchFamily="18" charset="0"/>
                        </a:rPr>
                        <a:t>/ca</a:t>
                      </a:r>
                      <a:r>
                        <a:rPr lang="hr-HR" sz="2000" dirty="0">
                          <a:effectLst/>
                          <a:latin typeface="Calibri" panose="020F0502020204030204" pitchFamily="34" charset="0"/>
                          <a:ea typeface="Times New Roman" panose="02020603050405020304" pitchFamily="18" charset="0"/>
                          <a:cs typeface="Times New Roman" panose="02020603050405020304" pitchFamily="18" charset="0"/>
                        </a:rPr>
                        <a:t> FINA-e</a:t>
                      </a:r>
                      <a:endParaRPr lang="hr-HR"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3025" marR="73025" marT="0" marB="0" anchor="ctr"/>
                </a:tc>
                <a:extLst>
                  <a:ext uri="{0D108BD9-81ED-4DB2-BD59-A6C34878D82A}">
                    <a16:rowId xmlns:a16="http://schemas.microsoft.com/office/drawing/2014/main" val="873152905"/>
                  </a:ext>
                </a:extLst>
              </a:tr>
              <a:tr h="413272">
                <a:tc>
                  <a:txBody>
                    <a:bodyPr/>
                    <a:lstStyle/>
                    <a:p>
                      <a:r>
                        <a:rPr lang="hr-HR" sz="2000" kern="1200" dirty="0" smtClean="0">
                          <a:solidFill>
                            <a:schemeClr val="dk1"/>
                          </a:solidFill>
                          <a:effectLst/>
                          <a:latin typeface="+mn-lt"/>
                          <a:ea typeface="+mn-ea"/>
                          <a:cs typeface="+mn-cs"/>
                        </a:rPr>
                        <a:t>12:00 - 13:00</a:t>
                      </a:r>
                      <a:endParaRPr lang="hr-HR" sz="2000" dirty="0"/>
                    </a:p>
                  </a:txBody>
                  <a:tcPr anchor="ctr"/>
                </a:tc>
                <a:tc>
                  <a:txBody>
                    <a:bodyPr/>
                    <a:lstStyle/>
                    <a:p>
                      <a:r>
                        <a:rPr lang="hr-HR" sz="2000" kern="1200" dirty="0" smtClean="0">
                          <a:solidFill>
                            <a:schemeClr val="dk1"/>
                          </a:solidFill>
                          <a:effectLst/>
                          <a:latin typeface="+mn-lt"/>
                          <a:ea typeface="+mn-ea"/>
                          <a:cs typeface="+mn-cs"/>
                        </a:rPr>
                        <a:t>Pitanja i odgovori</a:t>
                      </a:r>
                      <a:endParaRPr lang="hr-HR" sz="2000" dirty="0"/>
                    </a:p>
                  </a:txBody>
                  <a:tcPr anchor="ctr"/>
                </a:tc>
                <a:tc>
                  <a:txBody>
                    <a:bodyPr/>
                    <a:lstStyle/>
                    <a:p>
                      <a:pPr algn="ctr"/>
                      <a:endParaRPr lang="hr-HR" sz="2000" dirty="0"/>
                    </a:p>
                  </a:txBody>
                  <a:tcPr/>
                </a:tc>
                <a:extLst>
                  <a:ext uri="{0D108BD9-81ED-4DB2-BD59-A6C34878D82A}">
                    <a16:rowId xmlns:a16="http://schemas.microsoft.com/office/drawing/2014/main" val="1233164184"/>
                  </a:ext>
                </a:extLst>
              </a:tr>
            </a:tbl>
          </a:graphicData>
        </a:graphic>
      </p:graphicFrame>
    </p:spTree>
    <p:extLst>
      <p:ext uri="{BB962C8B-B14F-4D97-AF65-F5344CB8AC3E}">
        <p14:creationId xmlns:p14="http://schemas.microsoft.com/office/powerpoint/2010/main" val="9863313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Kriterij 1.2. - </a:t>
            </a:r>
            <a:r>
              <a:rPr lang="hr-HR" sz="2800" dirty="0"/>
              <a:t>D</a:t>
            </a:r>
            <a:r>
              <a:rPr lang="hr-HR" sz="2800" dirty="0" smtClean="0"/>
              <a:t>emografski </a:t>
            </a:r>
            <a:r>
              <a:rPr lang="hr-HR" sz="2800" dirty="0"/>
              <a:t>trend</a:t>
            </a:r>
            <a:endParaRPr lang="hr-HR" sz="2700" b="1" dirty="0"/>
          </a:p>
        </p:txBody>
      </p:sp>
      <p:graphicFrame>
        <p:nvGraphicFramePr>
          <p:cNvPr id="2" name="Table 1"/>
          <p:cNvGraphicFramePr>
            <a:graphicFrameLocks noGrp="1"/>
          </p:cNvGraphicFramePr>
          <p:nvPr>
            <p:extLst>
              <p:ext uri="{D42A27DB-BD31-4B8C-83A1-F6EECF244321}">
                <p14:modId xmlns:p14="http://schemas.microsoft.com/office/powerpoint/2010/main" val="135266236"/>
              </p:ext>
            </p:extLst>
          </p:nvPr>
        </p:nvGraphicFramePr>
        <p:xfrm>
          <a:off x="1984075" y="2279691"/>
          <a:ext cx="6783611" cy="2987040"/>
        </p:xfrm>
        <a:graphic>
          <a:graphicData uri="http://schemas.openxmlformats.org/drawingml/2006/table">
            <a:tbl>
              <a:tblPr firstRow="1" bandRow="1">
                <a:tableStyleId>{5C22544A-7EE6-4342-B048-85BDC9FD1C3A}</a:tableStyleId>
              </a:tblPr>
              <a:tblGrid>
                <a:gridCol w="4175185">
                  <a:extLst>
                    <a:ext uri="{9D8B030D-6E8A-4147-A177-3AD203B41FA5}">
                      <a16:colId xmlns:a16="http://schemas.microsoft.com/office/drawing/2014/main" val="1670991400"/>
                    </a:ext>
                  </a:extLst>
                </a:gridCol>
                <a:gridCol w="2608426">
                  <a:extLst>
                    <a:ext uri="{9D8B030D-6E8A-4147-A177-3AD203B41FA5}">
                      <a16:colId xmlns:a16="http://schemas.microsoft.com/office/drawing/2014/main" val="665264410"/>
                    </a:ext>
                  </a:extLst>
                </a:gridCol>
              </a:tblGrid>
              <a:tr h="370840">
                <a:tc>
                  <a:txBody>
                    <a:bodyPr/>
                    <a:lstStyle/>
                    <a:p>
                      <a:pPr algn="l"/>
                      <a:r>
                        <a:rPr lang="hr-HR" sz="2200" dirty="0" smtClean="0"/>
                        <a:t>Demografski trend</a:t>
                      </a:r>
                      <a:endParaRPr lang="hr-HR" sz="2200" b="1" dirty="0"/>
                    </a:p>
                  </a:txBody>
                  <a:tcPr/>
                </a:tc>
                <a:tc>
                  <a:txBody>
                    <a:bodyPr/>
                    <a:lstStyle/>
                    <a:p>
                      <a:pPr algn="ctr"/>
                      <a:r>
                        <a:rPr lang="hr-HR" sz="2200" dirty="0" smtClean="0"/>
                        <a:t>bodovi</a:t>
                      </a:r>
                      <a:endParaRPr lang="hr-HR" sz="2200" dirty="0"/>
                    </a:p>
                  </a:txBody>
                  <a:tcPr/>
                </a:tc>
                <a:extLst>
                  <a:ext uri="{0D108BD9-81ED-4DB2-BD59-A6C34878D82A}">
                    <a16:rowId xmlns:a16="http://schemas.microsoft.com/office/drawing/2014/main" val="483209056"/>
                  </a:ext>
                </a:extLst>
              </a:tr>
              <a:tr h="370840">
                <a:tc>
                  <a:txBody>
                    <a:bodyPr/>
                    <a:lstStyle/>
                    <a:p>
                      <a:r>
                        <a:rPr lang="hr-HR" sz="2200" dirty="0" smtClean="0"/>
                        <a:t>od -100% do -60%</a:t>
                      </a:r>
                      <a:endParaRPr lang="hr-HR" sz="2200" dirty="0"/>
                    </a:p>
                  </a:txBody>
                  <a:tcPr/>
                </a:tc>
                <a:tc>
                  <a:txBody>
                    <a:bodyPr/>
                    <a:lstStyle/>
                    <a:p>
                      <a:pPr algn="ctr"/>
                      <a:r>
                        <a:rPr lang="hr-HR" sz="2200" dirty="0" smtClean="0"/>
                        <a:t>0</a:t>
                      </a:r>
                      <a:endParaRPr lang="hr-HR" sz="2200" dirty="0"/>
                    </a:p>
                  </a:txBody>
                  <a:tcPr/>
                </a:tc>
                <a:extLst>
                  <a:ext uri="{0D108BD9-81ED-4DB2-BD59-A6C34878D82A}">
                    <a16:rowId xmlns:a16="http://schemas.microsoft.com/office/drawing/2014/main" val="2839263219"/>
                  </a:ext>
                </a:extLst>
              </a:tr>
              <a:tr h="370840">
                <a:tc>
                  <a:txBody>
                    <a:bodyPr/>
                    <a:lstStyle/>
                    <a:p>
                      <a:r>
                        <a:rPr lang="hr-HR" sz="2200" dirty="0" smtClean="0"/>
                        <a:t>od -59,99% do -20% </a:t>
                      </a:r>
                      <a:endParaRPr lang="hr-HR" sz="2200" dirty="0"/>
                    </a:p>
                  </a:txBody>
                  <a:tcPr/>
                </a:tc>
                <a:tc>
                  <a:txBody>
                    <a:bodyPr/>
                    <a:lstStyle/>
                    <a:p>
                      <a:pPr algn="ctr"/>
                      <a:r>
                        <a:rPr lang="hr-HR" sz="2200" dirty="0" smtClean="0"/>
                        <a:t>1</a:t>
                      </a:r>
                      <a:endParaRPr lang="hr-HR" sz="2200" dirty="0"/>
                    </a:p>
                  </a:txBody>
                  <a:tcPr/>
                </a:tc>
                <a:extLst>
                  <a:ext uri="{0D108BD9-81ED-4DB2-BD59-A6C34878D82A}">
                    <a16:rowId xmlns:a16="http://schemas.microsoft.com/office/drawing/2014/main" val="228918704"/>
                  </a:ext>
                </a:extLst>
              </a:tr>
              <a:tr h="370840">
                <a:tc>
                  <a:txBody>
                    <a:bodyPr/>
                    <a:lstStyle/>
                    <a:p>
                      <a:r>
                        <a:rPr lang="hr-HR" sz="2200" dirty="0" smtClean="0"/>
                        <a:t>od -19,99 do 20% </a:t>
                      </a:r>
                      <a:endParaRPr lang="hr-HR" sz="2200" dirty="0"/>
                    </a:p>
                  </a:txBody>
                  <a:tcPr/>
                </a:tc>
                <a:tc>
                  <a:txBody>
                    <a:bodyPr/>
                    <a:lstStyle/>
                    <a:p>
                      <a:pPr algn="ctr"/>
                      <a:r>
                        <a:rPr lang="hr-HR" sz="2200" dirty="0" smtClean="0"/>
                        <a:t>2</a:t>
                      </a:r>
                      <a:endParaRPr lang="hr-HR" sz="2200" dirty="0"/>
                    </a:p>
                  </a:txBody>
                  <a:tcPr/>
                </a:tc>
                <a:extLst>
                  <a:ext uri="{0D108BD9-81ED-4DB2-BD59-A6C34878D82A}">
                    <a16:rowId xmlns:a16="http://schemas.microsoft.com/office/drawing/2014/main" val="873152905"/>
                  </a:ext>
                </a:extLst>
              </a:tr>
              <a:tr h="370840">
                <a:tc>
                  <a:txBody>
                    <a:bodyPr/>
                    <a:lstStyle/>
                    <a:p>
                      <a:r>
                        <a:rPr lang="hr-HR" sz="2200" dirty="0" smtClean="0"/>
                        <a:t>od 20,01 do 60%</a:t>
                      </a:r>
                      <a:endParaRPr lang="hr-HR" sz="2200" dirty="0"/>
                    </a:p>
                  </a:txBody>
                  <a:tcPr/>
                </a:tc>
                <a:tc>
                  <a:txBody>
                    <a:bodyPr/>
                    <a:lstStyle/>
                    <a:p>
                      <a:pPr algn="ctr"/>
                      <a:r>
                        <a:rPr lang="hr-HR" sz="2200" dirty="0" smtClean="0"/>
                        <a:t>3</a:t>
                      </a:r>
                      <a:endParaRPr lang="hr-HR" sz="2200" dirty="0"/>
                    </a:p>
                  </a:txBody>
                  <a:tcPr/>
                </a:tc>
                <a:extLst>
                  <a:ext uri="{0D108BD9-81ED-4DB2-BD59-A6C34878D82A}">
                    <a16:rowId xmlns:a16="http://schemas.microsoft.com/office/drawing/2014/main" val="1233164184"/>
                  </a:ext>
                </a:extLst>
              </a:tr>
              <a:tr h="370840">
                <a:tc>
                  <a:txBody>
                    <a:bodyPr/>
                    <a:lstStyle/>
                    <a:p>
                      <a:r>
                        <a:rPr lang="hr-HR" sz="2200" dirty="0" smtClean="0"/>
                        <a:t>od 60,01 do 100%</a:t>
                      </a:r>
                      <a:endParaRPr lang="hr-HR" sz="2200" dirty="0"/>
                    </a:p>
                  </a:txBody>
                  <a:tcPr/>
                </a:tc>
                <a:tc>
                  <a:txBody>
                    <a:bodyPr/>
                    <a:lstStyle/>
                    <a:p>
                      <a:pPr algn="ctr"/>
                      <a:r>
                        <a:rPr lang="hr-HR" sz="2200" dirty="0" smtClean="0"/>
                        <a:t>4</a:t>
                      </a:r>
                      <a:endParaRPr lang="hr-HR" sz="2200" dirty="0"/>
                    </a:p>
                  </a:txBody>
                  <a:tcPr/>
                </a:tc>
                <a:extLst>
                  <a:ext uri="{0D108BD9-81ED-4DB2-BD59-A6C34878D82A}">
                    <a16:rowId xmlns:a16="http://schemas.microsoft.com/office/drawing/2014/main" val="1152391988"/>
                  </a:ext>
                </a:extLst>
              </a:tr>
              <a:tr h="370840">
                <a:tc>
                  <a:txBody>
                    <a:bodyPr/>
                    <a:lstStyle/>
                    <a:p>
                      <a:r>
                        <a:rPr lang="hr-HR" sz="2200" dirty="0" smtClean="0"/>
                        <a:t>Više od 100%</a:t>
                      </a:r>
                      <a:endParaRPr lang="hr-HR" sz="2200" dirty="0"/>
                    </a:p>
                  </a:txBody>
                  <a:tcPr/>
                </a:tc>
                <a:tc>
                  <a:txBody>
                    <a:bodyPr/>
                    <a:lstStyle/>
                    <a:p>
                      <a:pPr algn="ctr"/>
                      <a:r>
                        <a:rPr lang="hr-HR" sz="2200" dirty="0" smtClean="0"/>
                        <a:t>5</a:t>
                      </a:r>
                      <a:endParaRPr lang="hr-HR" sz="2200" dirty="0"/>
                    </a:p>
                  </a:txBody>
                  <a:tcPr/>
                </a:tc>
                <a:extLst>
                  <a:ext uri="{0D108BD9-81ED-4DB2-BD59-A6C34878D82A}">
                    <a16:rowId xmlns:a16="http://schemas.microsoft.com/office/drawing/2014/main" val="2827335624"/>
                  </a:ext>
                </a:extLst>
              </a:tr>
            </a:tbl>
          </a:graphicData>
        </a:graphic>
      </p:graphicFrame>
    </p:spTree>
    <p:extLst>
      <p:ext uri="{BB962C8B-B14F-4D97-AF65-F5344CB8AC3E}">
        <p14:creationId xmlns:p14="http://schemas.microsoft.com/office/powerpoint/2010/main" val="12371751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Kriterij 2.1. - </a:t>
            </a:r>
            <a:r>
              <a:rPr lang="hr-HR" sz="2800" dirty="0"/>
              <a:t>Trošak prema kategoriji ulaganja</a:t>
            </a:r>
            <a:endParaRPr lang="hr-HR" sz="2700" b="1" dirty="0"/>
          </a:p>
        </p:txBody>
      </p:sp>
      <p:graphicFrame>
        <p:nvGraphicFramePr>
          <p:cNvPr id="2" name="Table 1"/>
          <p:cNvGraphicFramePr>
            <a:graphicFrameLocks noGrp="1"/>
          </p:cNvGraphicFramePr>
          <p:nvPr>
            <p:extLst>
              <p:ext uri="{D42A27DB-BD31-4B8C-83A1-F6EECF244321}">
                <p14:modId xmlns:p14="http://schemas.microsoft.com/office/powerpoint/2010/main" val="3183671598"/>
              </p:ext>
            </p:extLst>
          </p:nvPr>
        </p:nvGraphicFramePr>
        <p:xfrm>
          <a:off x="1656272" y="1991999"/>
          <a:ext cx="8094826" cy="3322320"/>
        </p:xfrm>
        <a:graphic>
          <a:graphicData uri="http://schemas.openxmlformats.org/drawingml/2006/table">
            <a:tbl>
              <a:tblPr firstRow="1" bandRow="1">
                <a:tableStyleId>{5C22544A-7EE6-4342-B048-85BDC9FD1C3A}</a:tableStyleId>
              </a:tblPr>
              <a:tblGrid>
                <a:gridCol w="5765972">
                  <a:extLst>
                    <a:ext uri="{9D8B030D-6E8A-4147-A177-3AD203B41FA5}">
                      <a16:colId xmlns:a16="http://schemas.microsoft.com/office/drawing/2014/main" val="1670991400"/>
                    </a:ext>
                  </a:extLst>
                </a:gridCol>
                <a:gridCol w="2328854">
                  <a:extLst>
                    <a:ext uri="{9D8B030D-6E8A-4147-A177-3AD203B41FA5}">
                      <a16:colId xmlns:a16="http://schemas.microsoft.com/office/drawing/2014/main" val="665264410"/>
                    </a:ext>
                  </a:extLst>
                </a:gridCol>
              </a:tblGrid>
              <a:tr h="370840">
                <a:tc>
                  <a:txBody>
                    <a:bodyPr/>
                    <a:lstStyle/>
                    <a:p>
                      <a:pPr algn="l"/>
                      <a:r>
                        <a:rPr lang="hr-HR" sz="2200" dirty="0" smtClean="0"/>
                        <a:t>Kategorije ulaganja</a:t>
                      </a:r>
                      <a:endParaRPr lang="hr-HR" sz="2200" b="1" dirty="0"/>
                    </a:p>
                  </a:txBody>
                  <a:tcPr/>
                </a:tc>
                <a:tc>
                  <a:txBody>
                    <a:bodyPr/>
                    <a:lstStyle/>
                    <a:p>
                      <a:pPr algn="ctr"/>
                      <a:r>
                        <a:rPr lang="hr-HR" sz="2200" dirty="0" smtClean="0"/>
                        <a:t>bodovi</a:t>
                      </a:r>
                      <a:endParaRPr lang="hr-HR" sz="2200" dirty="0"/>
                    </a:p>
                  </a:txBody>
                  <a:tcPr/>
                </a:tc>
                <a:extLst>
                  <a:ext uri="{0D108BD9-81ED-4DB2-BD59-A6C34878D82A}">
                    <a16:rowId xmlns:a16="http://schemas.microsoft.com/office/drawing/2014/main" val="483209056"/>
                  </a:ext>
                </a:extLst>
              </a:tr>
              <a:tr h="370840">
                <a:tc>
                  <a:txBody>
                    <a:bodyPr/>
                    <a:lstStyle/>
                    <a:p>
                      <a:r>
                        <a:rPr lang="hr-HR" sz="2200" dirty="0" smtClean="0"/>
                        <a:t>Izgradnja matičnog dječjeg vrtića</a:t>
                      </a:r>
                      <a:endParaRPr lang="hr-HR" sz="2200" dirty="0"/>
                    </a:p>
                  </a:txBody>
                  <a:tcPr/>
                </a:tc>
                <a:tc>
                  <a:txBody>
                    <a:bodyPr/>
                    <a:lstStyle/>
                    <a:p>
                      <a:pPr algn="ctr"/>
                      <a:r>
                        <a:rPr lang="hr-HR" sz="2200" dirty="0" smtClean="0"/>
                        <a:t>1</a:t>
                      </a:r>
                      <a:endParaRPr lang="hr-HR" sz="2200" dirty="0"/>
                    </a:p>
                  </a:txBody>
                  <a:tcPr/>
                </a:tc>
                <a:extLst>
                  <a:ext uri="{0D108BD9-81ED-4DB2-BD59-A6C34878D82A}">
                    <a16:rowId xmlns:a16="http://schemas.microsoft.com/office/drawing/2014/main" val="2839263219"/>
                  </a:ext>
                </a:extLst>
              </a:tr>
              <a:tr h="370840">
                <a:tc>
                  <a:txBody>
                    <a:bodyPr/>
                    <a:lstStyle/>
                    <a:p>
                      <a:r>
                        <a:rPr lang="hr-HR" sz="2200" dirty="0" smtClean="0"/>
                        <a:t>Izgradnja područnog dječjeg vrtića sa kuhinjom</a:t>
                      </a:r>
                      <a:endParaRPr lang="hr-HR" sz="2200" dirty="0"/>
                    </a:p>
                  </a:txBody>
                  <a:tcPr/>
                </a:tc>
                <a:tc>
                  <a:txBody>
                    <a:bodyPr/>
                    <a:lstStyle/>
                    <a:p>
                      <a:pPr algn="ctr"/>
                      <a:r>
                        <a:rPr lang="hr-HR" sz="2200" dirty="0" smtClean="0"/>
                        <a:t>2</a:t>
                      </a:r>
                      <a:endParaRPr lang="hr-HR" sz="2200" dirty="0"/>
                    </a:p>
                  </a:txBody>
                  <a:tcPr/>
                </a:tc>
                <a:extLst>
                  <a:ext uri="{0D108BD9-81ED-4DB2-BD59-A6C34878D82A}">
                    <a16:rowId xmlns:a16="http://schemas.microsoft.com/office/drawing/2014/main" val="228918704"/>
                  </a:ext>
                </a:extLst>
              </a:tr>
              <a:tr h="370840">
                <a:tc>
                  <a:txBody>
                    <a:bodyPr/>
                    <a:lstStyle/>
                    <a:p>
                      <a:r>
                        <a:rPr lang="hr-HR" sz="2200" dirty="0" smtClean="0"/>
                        <a:t>Izgradnja područnog dječjeg vrtića bez kuhinje</a:t>
                      </a:r>
                      <a:endParaRPr lang="hr-HR" sz="2200" dirty="0"/>
                    </a:p>
                  </a:txBody>
                  <a:tcPr/>
                </a:tc>
                <a:tc>
                  <a:txBody>
                    <a:bodyPr/>
                    <a:lstStyle/>
                    <a:p>
                      <a:pPr algn="ctr"/>
                      <a:r>
                        <a:rPr lang="hr-HR" sz="2200" dirty="0" smtClean="0"/>
                        <a:t>3</a:t>
                      </a:r>
                      <a:endParaRPr lang="hr-HR" sz="2200" dirty="0"/>
                    </a:p>
                  </a:txBody>
                  <a:tcPr/>
                </a:tc>
                <a:extLst>
                  <a:ext uri="{0D108BD9-81ED-4DB2-BD59-A6C34878D82A}">
                    <a16:rowId xmlns:a16="http://schemas.microsoft.com/office/drawing/2014/main" val="873152905"/>
                  </a:ext>
                </a:extLst>
              </a:tr>
              <a:tr h="370840">
                <a:tc>
                  <a:txBody>
                    <a:bodyPr/>
                    <a:lstStyle/>
                    <a:p>
                      <a:r>
                        <a:rPr lang="hr-HR" sz="2200" dirty="0" smtClean="0"/>
                        <a:t>Dogradnja ili nadogradnja postojećeg dječjeg vrtića</a:t>
                      </a:r>
                      <a:endParaRPr lang="hr-HR" sz="2200" dirty="0"/>
                    </a:p>
                  </a:txBody>
                  <a:tcPr/>
                </a:tc>
                <a:tc>
                  <a:txBody>
                    <a:bodyPr/>
                    <a:lstStyle/>
                    <a:p>
                      <a:pPr algn="ctr"/>
                      <a:r>
                        <a:rPr lang="hr-HR" sz="2200" dirty="0" smtClean="0"/>
                        <a:t>5</a:t>
                      </a:r>
                      <a:endParaRPr lang="hr-HR" sz="2200" dirty="0"/>
                    </a:p>
                  </a:txBody>
                  <a:tcPr/>
                </a:tc>
                <a:extLst>
                  <a:ext uri="{0D108BD9-81ED-4DB2-BD59-A6C34878D82A}">
                    <a16:rowId xmlns:a16="http://schemas.microsoft.com/office/drawing/2014/main" val="1233164184"/>
                  </a:ext>
                </a:extLst>
              </a:tr>
              <a:tr h="370840">
                <a:tc>
                  <a:txBody>
                    <a:bodyPr/>
                    <a:lstStyle/>
                    <a:p>
                      <a:r>
                        <a:rPr lang="hr-HR" sz="2200" dirty="0" smtClean="0"/>
                        <a:t>Rekonstrukcija objekta druge namjene </a:t>
                      </a:r>
                      <a:endParaRPr lang="hr-HR" sz="2200" dirty="0"/>
                    </a:p>
                  </a:txBody>
                  <a:tcPr/>
                </a:tc>
                <a:tc>
                  <a:txBody>
                    <a:bodyPr/>
                    <a:lstStyle/>
                    <a:p>
                      <a:pPr algn="ctr"/>
                      <a:r>
                        <a:rPr lang="hr-HR" sz="2200" dirty="0" smtClean="0"/>
                        <a:t>5</a:t>
                      </a:r>
                      <a:endParaRPr lang="hr-HR" sz="2200" dirty="0"/>
                    </a:p>
                  </a:txBody>
                  <a:tcPr/>
                </a:tc>
                <a:extLst>
                  <a:ext uri="{0D108BD9-81ED-4DB2-BD59-A6C34878D82A}">
                    <a16:rowId xmlns:a16="http://schemas.microsoft.com/office/drawing/2014/main" val="1152391988"/>
                  </a:ext>
                </a:extLst>
              </a:tr>
              <a:tr h="370840">
                <a:tc>
                  <a:txBody>
                    <a:bodyPr/>
                    <a:lstStyle/>
                    <a:p>
                      <a:r>
                        <a:rPr lang="hr-HR" sz="2200" dirty="0" smtClean="0"/>
                        <a:t>Adaptacija</a:t>
                      </a:r>
                      <a:endParaRPr lang="hr-HR" sz="2200" dirty="0"/>
                    </a:p>
                  </a:txBody>
                  <a:tcPr/>
                </a:tc>
                <a:tc>
                  <a:txBody>
                    <a:bodyPr/>
                    <a:lstStyle/>
                    <a:p>
                      <a:pPr algn="ctr"/>
                      <a:r>
                        <a:rPr lang="hr-HR" sz="2200" dirty="0" smtClean="0"/>
                        <a:t>5</a:t>
                      </a:r>
                      <a:endParaRPr lang="hr-HR" sz="2200" dirty="0"/>
                    </a:p>
                  </a:txBody>
                  <a:tcPr/>
                </a:tc>
                <a:extLst>
                  <a:ext uri="{0D108BD9-81ED-4DB2-BD59-A6C34878D82A}">
                    <a16:rowId xmlns:a16="http://schemas.microsoft.com/office/drawing/2014/main" val="2827335624"/>
                  </a:ext>
                </a:extLst>
              </a:tr>
            </a:tbl>
          </a:graphicData>
        </a:graphic>
      </p:graphicFrame>
    </p:spTree>
    <p:extLst>
      <p:ext uri="{BB962C8B-B14F-4D97-AF65-F5344CB8AC3E}">
        <p14:creationId xmlns:p14="http://schemas.microsoft.com/office/powerpoint/2010/main" val="25172403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Kriterij 2.2 - </a:t>
            </a:r>
            <a:r>
              <a:rPr lang="hr-HR" sz="2800" dirty="0"/>
              <a:t>Učinkovitost dodatnih kapaciteta</a:t>
            </a:r>
            <a:endParaRPr lang="hr-HR" sz="2700" b="1" dirty="0"/>
          </a:p>
        </p:txBody>
      </p:sp>
      <p:graphicFrame>
        <p:nvGraphicFramePr>
          <p:cNvPr id="2" name="Table 1"/>
          <p:cNvGraphicFramePr>
            <a:graphicFrameLocks noGrp="1"/>
          </p:cNvGraphicFramePr>
          <p:nvPr>
            <p:extLst>
              <p:ext uri="{D42A27DB-BD31-4B8C-83A1-F6EECF244321}">
                <p14:modId xmlns:p14="http://schemas.microsoft.com/office/powerpoint/2010/main" val="1260588463"/>
              </p:ext>
            </p:extLst>
          </p:nvPr>
        </p:nvGraphicFramePr>
        <p:xfrm>
          <a:off x="1670958" y="1957494"/>
          <a:ext cx="9092240" cy="3048000"/>
        </p:xfrm>
        <a:graphic>
          <a:graphicData uri="http://schemas.openxmlformats.org/drawingml/2006/table">
            <a:tbl>
              <a:tblPr firstRow="1" bandRow="1">
                <a:tableStyleId>{5C22544A-7EE6-4342-B048-85BDC9FD1C3A}</a:tableStyleId>
              </a:tblPr>
              <a:tblGrid>
                <a:gridCol w="6825835">
                  <a:extLst>
                    <a:ext uri="{9D8B030D-6E8A-4147-A177-3AD203B41FA5}">
                      <a16:colId xmlns:a16="http://schemas.microsoft.com/office/drawing/2014/main" val="1670991400"/>
                    </a:ext>
                  </a:extLst>
                </a:gridCol>
                <a:gridCol w="2266405">
                  <a:extLst>
                    <a:ext uri="{9D8B030D-6E8A-4147-A177-3AD203B41FA5}">
                      <a16:colId xmlns:a16="http://schemas.microsoft.com/office/drawing/2014/main" val="665264410"/>
                    </a:ext>
                  </a:extLst>
                </a:gridCol>
              </a:tblGrid>
              <a:tr h="370840">
                <a:tc>
                  <a:txBody>
                    <a:bodyPr/>
                    <a:lstStyle/>
                    <a:p>
                      <a:pPr algn="l"/>
                      <a:r>
                        <a:rPr lang="hr-HR" sz="2200" b="1" dirty="0" smtClean="0"/>
                        <a:t>Oblik</a:t>
                      </a:r>
                      <a:r>
                        <a:rPr lang="hr-HR" sz="2200" b="1" baseline="0" dirty="0" smtClean="0"/>
                        <a:t> intervencije</a:t>
                      </a:r>
                      <a:endParaRPr lang="hr-HR" sz="2200" b="1" dirty="0"/>
                    </a:p>
                  </a:txBody>
                  <a:tcPr/>
                </a:tc>
                <a:tc>
                  <a:txBody>
                    <a:bodyPr/>
                    <a:lstStyle/>
                    <a:p>
                      <a:pPr algn="ctr"/>
                      <a:r>
                        <a:rPr lang="hr-HR" sz="2200" dirty="0" smtClean="0"/>
                        <a:t>bodovi</a:t>
                      </a:r>
                      <a:endParaRPr lang="hr-HR" sz="2200" dirty="0"/>
                    </a:p>
                  </a:txBody>
                  <a:tcPr/>
                </a:tc>
                <a:extLst>
                  <a:ext uri="{0D108BD9-81ED-4DB2-BD59-A6C34878D82A}">
                    <a16:rowId xmlns:a16="http://schemas.microsoft.com/office/drawing/2014/main" val="483209056"/>
                  </a:ext>
                </a:extLst>
              </a:tr>
              <a:tr h="370840">
                <a:tc>
                  <a:txBody>
                    <a:bodyPr/>
                    <a:lstStyle/>
                    <a:p>
                      <a:pPr marL="0" indent="0" algn="just">
                        <a:buFont typeface="+mj-lt"/>
                        <a:buNone/>
                      </a:pPr>
                      <a:r>
                        <a:rPr lang="hr-HR" sz="2200" b="0" dirty="0" smtClean="0"/>
                        <a:t>Prijavitelj prijavljuje projekt u partnerstvu s više općina i/ili gradova i/ili županija te će novim kapacitetima biti obuhvaćena djeca iz više općina i/ili gradova </a:t>
                      </a:r>
                    </a:p>
                  </a:txBody>
                  <a:tcPr/>
                </a:tc>
                <a:tc rowSpan="3">
                  <a:txBody>
                    <a:bodyPr/>
                    <a:lstStyle/>
                    <a:p>
                      <a:pPr algn="ctr"/>
                      <a:r>
                        <a:rPr lang="hr-HR" sz="2200" dirty="0" smtClean="0"/>
                        <a:t>10</a:t>
                      </a:r>
                    </a:p>
                    <a:p>
                      <a:pPr algn="ctr"/>
                      <a:endParaRPr lang="hr-HR" sz="2200" dirty="0"/>
                    </a:p>
                  </a:txBody>
                  <a:tcPr anchor="ctr"/>
                </a:tc>
                <a:extLst>
                  <a:ext uri="{0D108BD9-81ED-4DB2-BD59-A6C34878D82A}">
                    <a16:rowId xmlns:a16="http://schemas.microsoft.com/office/drawing/2014/main" val="2839263219"/>
                  </a:ext>
                </a:extLst>
              </a:tr>
              <a:tr h="370840">
                <a:tc>
                  <a:txBody>
                    <a:bodyPr/>
                    <a:lstStyle/>
                    <a:p>
                      <a:pPr marL="0" indent="0" algn="just">
                        <a:buFont typeface="+mj-lt"/>
                        <a:buNone/>
                      </a:pPr>
                      <a:r>
                        <a:rPr lang="hr-HR" sz="2200" b="0" dirty="0" smtClean="0"/>
                        <a:t>Prijavitelj prijavljuje projekt područnog vrtića kojem je osnivač drugi grad ili općina ili županija </a:t>
                      </a:r>
                    </a:p>
                  </a:txBody>
                  <a:tcPr/>
                </a:tc>
                <a:tc vMerge="1">
                  <a:txBody>
                    <a:bodyPr/>
                    <a:lstStyle/>
                    <a:p>
                      <a:pPr algn="ctr"/>
                      <a:endParaRPr lang="hr-HR" sz="2200" dirty="0"/>
                    </a:p>
                  </a:txBody>
                  <a:tcPr/>
                </a:tc>
                <a:extLst>
                  <a:ext uri="{0D108BD9-81ED-4DB2-BD59-A6C34878D82A}">
                    <a16:rowId xmlns:a16="http://schemas.microsoft.com/office/drawing/2014/main" val="228918704"/>
                  </a:ext>
                </a:extLst>
              </a:tr>
              <a:tr h="370840">
                <a:tc>
                  <a:txBody>
                    <a:bodyPr/>
                    <a:lstStyle/>
                    <a:p>
                      <a:pPr marL="0" indent="0" algn="just">
                        <a:buFont typeface="+mj-lt"/>
                        <a:buNone/>
                      </a:pPr>
                      <a:r>
                        <a:rPr lang="hr-HR" sz="2200" b="0" dirty="0" smtClean="0"/>
                        <a:t>Prijavitelj koristi postojeće resurse kao što je škola kojoj je osnivač drugi grad ili općina ili županija</a:t>
                      </a:r>
                      <a:endParaRPr lang="hr-HR" sz="2200" b="0" dirty="0"/>
                    </a:p>
                  </a:txBody>
                  <a:tcPr/>
                </a:tc>
                <a:tc vMerge="1">
                  <a:txBody>
                    <a:bodyPr/>
                    <a:lstStyle/>
                    <a:p>
                      <a:pPr algn="ctr"/>
                      <a:endParaRPr lang="hr-HR" sz="2200" dirty="0"/>
                    </a:p>
                  </a:txBody>
                  <a:tcPr/>
                </a:tc>
                <a:extLst>
                  <a:ext uri="{0D108BD9-81ED-4DB2-BD59-A6C34878D82A}">
                    <a16:rowId xmlns:a16="http://schemas.microsoft.com/office/drawing/2014/main" val="873152905"/>
                  </a:ext>
                </a:extLst>
              </a:tr>
            </a:tbl>
          </a:graphicData>
        </a:graphic>
      </p:graphicFrame>
    </p:spTree>
    <p:extLst>
      <p:ext uri="{BB962C8B-B14F-4D97-AF65-F5344CB8AC3E}">
        <p14:creationId xmlns:p14="http://schemas.microsoft.com/office/powerpoint/2010/main" val="7196653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Postupak dodjele</a:t>
            </a:r>
            <a:endParaRPr lang="hr-HR" sz="2700" b="1" dirty="0"/>
          </a:p>
        </p:txBody>
      </p:sp>
      <p:sp>
        <p:nvSpPr>
          <p:cNvPr id="7" name="Rectangle 6"/>
          <p:cNvSpPr/>
          <p:nvPr/>
        </p:nvSpPr>
        <p:spPr>
          <a:xfrm>
            <a:off x="757744" y="1849255"/>
            <a:ext cx="10716865" cy="3323987"/>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lnSpc>
                <a:spcPct val="150000"/>
              </a:lnSpc>
            </a:pPr>
            <a:r>
              <a:rPr lang="hr-HR" sz="2000" dirty="0" smtClean="0"/>
              <a:t>Jedan </a:t>
            </a:r>
            <a:r>
              <a:rPr lang="hr-HR" sz="2000" dirty="0"/>
              <a:t>projektni prijedlog može ostvariti najviše 120 bodova. </a:t>
            </a:r>
            <a:endParaRPr lang="hr-HR" sz="2000" dirty="0" smtClean="0"/>
          </a:p>
          <a:p>
            <a:pPr algn="just"/>
            <a:endParaRPr lang="hr-HR" sz="2000" dirty="0" smtClean="0"/>
          </a:p>
          <a:p>
            <a:pPr algn="just"/>
            <a:r>
              <a:rPr lang="hr-HR" sz="2000" dirty="0" smtClean="0"/>
              <a:t>Ako </a:t>
            </a:r>
            <a:r>
              <a:rPr lang="hr-HR" sz="2000" dirty="0"/>
              <a:t>se projektnim prijedlogom planira obuhvat djece iz više općina i gradova, a što se dokazuje sporazumom o partnerstvu, tada se bodovi za točku 1.1 i 1.2. računaju za Prijavitelja i Partnere </a:t>
            </a:r>
            <a:r>
              <a:rPr lang="hr-HR" sz="2000" b="1" dirty="0"/>
              <a:t>posebno i uzima se njihov prosjek</a:t>
            </a:r>
            <a:r>
              <a:rPr lang="hr-HR" sz="2000" dirty="0"/>
              <a:t>. </a:t>
            </a:r>
            <a:endParaRPr lang="hr-HR" sz="2000" dirty="0" smtClean="0"/>
          </a:p>
          <a:p>
            <a:pPr algn="just"/>
            <a:endParaRPr lang="hr-HR" sz="2000" dirty="0" smtClean="0"/>
          </a:p>
          <a:p>
            <a:pPr algn="just"/>
            <a:r>
              <a:rPr lang="hr-HR" sz="2000" dirty="0" smtClean="0"/>
              <a:t>Ako </a:t>
            </a:r>
            <a:r>
              <a:rPr lang="hr-HR" sz="2000" dirty="0"/>
              <a:t>jedinica regionalne (područne) samouprave prijavljuje projekt tada se bodovi za točku 1.1. i 1.2. računaju za općinu ili grad </a:t>
            </a:r>
            <a:r>
              <a:rPr lang="hr-HR" sz="2000" b="1" dirty="0"/>
              <a:t>na kojem se planiraju dodatni kapaciteti</a:t>
            </a:r>
            <a:r>
              <a:rPr lang="hr-HR" sz="2000" dirty="0" smtClean="0"/>
              <a:t>.</a:t>
            </a:r>
          </a:p>
          <a:p>
            <a:pPr algn="just"/>
            <a:endParaRPr lang="hr-HR" sz="2000" dirty="0"/>
          </a:p>
          <a:p>
            <a:pPr algn="just"/>
            <a:r>
              <a:rPr lang="hr-HR" sz="2000" dirty="0"/>
              <a:t>Prema zbroju broja bodova se radi rang-lista prijavljenih projekata.</a:t>
            </a:r>
          </a:p>
        </p:txBody>
      </p:sp>
    </p:spTree>
    <p:extLst>
      <p:ext uri="{BB962C8B-B14F-4D97-AF65-F5344CB8AC3E}">
        <p14:creationId xmlns:p14="http://schemas.microsoft.com/office/powerpoint/2010/main" val="7414789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Postupak dodjele</a:t>
            </a:r>
            <a:endParaRPr lang="hr-HR" sz="2700" b="1" dirty="0"/>
          </a:p>
        </p:txBody>
      </p:sp>
      <p:sp>
        <p:nvSpPr>
          <p:cNvPr id="8" name="Rectangle 7"/>
          <p:cNvSpPr/>
          <p:nvPr/>
        </p:nvSpPr>
        <p:spPr>
          <a:xfrm>
            <a:off x="757745" y="1887727"/>
            <a:ext cx="11116390" cy="3139321"/>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r>
              <a:rPr lang="pl-PL" sz="2000" b="1" dirty="0"/>
              <a:t>Faza </a:t>
            </a:r>
            <a:r>
              <a:rPr lang="en-US" sz="2000" b="1" dirty="0"/>
              <a:t>2</a:t>
            </a:r>
            <a:r>
              <a:rPr lang="pl-PL" sz="2000" dirty="0"/>
              <a:t>. </a:t>
            </a:r>
            <a:r>
              <a:rPr lang="en-US" sz="2000" b="1" dirty="0" err="1"/>
              <a:t>Donošenje</a:t>
            </a:r>
            <a:r>
              <a:rPr lang="en-US" sz="2000" b="1" dirty="0"/>
              <a:t> </a:t>
            </a:r>
            <a:r>
              <a:rPr lang="en-US" sz="2000" b="1" dirty="0" err="1"/>
              <a:t>Odluke</a:t>
            </a:r>
            <a:r>
              <a:rPr lang="en-US" sz="2000" b="1" dirty="0"/>
              <a:t> o </a:t>
            </a:r>
            <a:r>
              <a:rPr lang="en-US" sz="2000" b="1" dirty="0" err="1"/>
              <a:t>financiranju</a:t>
            </a:r>
            <a:r>
              <a:rPr lang="en-US" sz="2000" b="1" dirty="0"/>
              <a:t> </a:t>
            </a:r>
            <a:endParaRPr lang="hr-HR" sz="2000" b="1" dirty="0" smtClean="0"/>
          </a:p>
          <a:p>
            <a:endParaRPr lang="en-US" sz="2000" dirty="0"/>
          </a:p>
          <a:p>
            <a:pPr algn="just">
              <a:spcAft>
                <a:spcPts val="600"/>
              </a:spcAft>
            </a:pPr>
            <a:r>
              <a:rPr lang="hr-HR" sz="2000" dirty="0" smtClean="0"/>
              <a:t>P</a:t>
            </a:r>
            <a:r>
              <a:rPr lang="en-US" sz="2000" dirty="0" err="1" smtClean="0"/>
              <a:t>rije</a:t>
            </a:r>
            <a:r>
              <a:rPr lang="en-US" sz="2000" dirty="0" smtClean="0"/>
              <a:t> </a:t>
            </a:r>
            <a:r>
              <a:rPr lang="en-US" sz="2000" dirty="0" err="1"/>
              <a:t>donošenje</a:t>
            </a:r>
            <a:r>
              <a:rPr lang="en-US" sz="2000" dirty="0"/>
              <a:t> </a:t>
            </a:r>
            <a:r>
              <a:rPr lang="en-US" sz="2000" dirty="0" err="1"/>
              <a:t>Odluke</a:t>
            </a:r>
            <a:r>
              <a:rPr lang="en-US" sz="2000" dirty="0"/>
              <a:t> o </a:t>
            </a:r>
            <a:r>
              <a:rPr lang="en-US" sz="2000" dirty="0" err="1" smtClean="0"/>
              <a:t>financiranju</a:t>
            </a:r>
            <a:r>
              <a:rPr lang="hr-HR" sz="2000" dirty="0" smtClean="0"/>
              <a:t> – </a:t>
            </a:r>
            <a:r>
              <a:rPr lang="en-US" sz="2000" b="1" dirty="0" err="1" smtClean="0"/>
              <a:t>provjerava</a:t>
            </a:r>
            <a:r>
              <a:rPr lang="en-US" sz="2000" b="1" dirty="0" smtClean="0"/>
              <a:t> </a:t>
            </a:r>
            <a:r>
              <a:rPr lang="en-US" sz="2000" b="1" dirty="0" err="1" smtClean="0"/>
              <a:t>potencijalno</a:t>
            </a:r>
            <a:r>
              <a:rPr lang="en-US" sz="2000" b="1" dirty="0" smtClean="0"/>
              <a:t> </a:t>
            </a:r>
            <a:r>
              <a:rPr lang="en-US" sz="2000" b="1" dirty="0" err="1" smtClean="0"/>
              <a:t>dvostruko</a:t>
            </a:r>
            <a:r>
              <a:rPr lang="hr-HR" sz="2000" b="1" dirty="0" smtClean="0"/>
              <a:t>g</a:t>
            </a:r>
            <a:r>
              <a:rPr lang="en-US" sz="2000" b="1" dirty="0" smtClean="0"/>
              <a:t> </a:t>
            </a:r>
            <a:r>
              <a:rPr lang="en-US" sz="2000" b="1" dirty="0" err="1" smtClean="0"/>
              <a:t>financiranj</a:t>
            </a:r>
            <a:r>
              <a:rPr lang="hr-HR" sz="2000" b="1" dirty="0" smtClean="0"/>
              <a:t>a</a:t>
            </a:r>
            <a:r>
              <a:rPr lang="en-US" sz="2000" dirty="0" smtClean="0"/>
              <a:t> </a:t>
            </a:r>
            <a:r>
              <a:rPr lang="en-US" sz="2000" dirty="0"/>
              <a:t>(</a:t>
            </a:r>
            <a:r>
              <a:rPr lang="en-US" sz="2000" dirty="0" err="1"/>
              <a:t>Prilog</a:t>
            </a:r>
            <a:r>
              <a:rPr lang="en-US" sz="2000" dirty="0"/>
              <a:t> </a:t>
            </a:r>
            <a:r>
              <a:rPr lang="en-US" sz="2000" dirty="0" smtClean="0"/>
              <a:t>11</a:t>
            </a:r>
            <a:r>
              <a:rPr lang="hr-HR" sz="2000" dirty="0" smtClean="0"/>
              <a:t>)</a:t>
            </a:r>
          </a:p>
          <a:p>
            <a:pPr algn="just">
              <a:spcAft>
                <a:spcPts val="600"/>
              </a:spcAft>
            </a:pPr>
            <a:endParaRPr lang="hr-HR" sz="2000" dirty="0" smtClean="0"/>
          </a:p>
          <a:p>
            <a:pPr algn="just">
              <a:spcAft>
                <a:spcPts val="600"/>
              </a:spcAft>
            </a:pPr>
            <a:r>
              <a:rPr lang="hr-HR" sz="2000" dirty="0" smtClean="0"/>
              <a:t>Odluka </a:t>
            </a:r>
            <a:r>
              <a:rPr lang="hr-HR" sz="2000" dirty="0"/>
              <a:t>o financiranju se ne može donijeti prije isteka roka mirovanja ili dostavljene Izjave o odricanju od prava na prigovor potpisane od strane Prijavitelja – Obrazac 6</a:t>
            </a:r>
            <a:endParaRPr lang="hr-HR" sz="2000" dirty="0" smtClean="0"/>
          </a:p>
          <a:p>
            <a:pPr marL="285750" indent="-285750" algn="just">
              <a:spcAft>
                <a:spcPts val="600"/>
              </a:spcAft>
              <a:buFont typeface="Arial" panose="020B0604020202020204" pitchFamily="34" charset="0"/>
              <a:buChar char="•"/>
            </a:pPr>
            <a:endParaRPr lang="hr-HR" sz="2000" dirty="0" smtClean="0"/>
          </a:p>
          <a:p>
            <a:pPr marL="285750" indent="-285750" algn="just">
              <a:spcAft>
                <a:spcPts val="600"/>
              </a:spcAft>
              <a:buFont typeface="Arial" panose="020B0604020202020204" pitchFamily="34" charset="0"/>
              <a:buChar char="•"/>
            </a:pPr>
            <a:r>
              <a:rPr lang="en-US" sz="2000" dirty="0" smtClean="0"/>
              <a:t>Po </a:t>
            </a:r>
            <a:r>
              <a:rPr lang="en-US" sz="2000" dirty="0" err="1"/>
              <a:t>donošenju</a:t>
            </a:r>
            <a:r>
              <a:rPr lang="en-US" sz="2000" dirty="0"/>
              <a:t> </a:t>
            </a:r>
            <a:r>
              <a:rPr lang="en-US" sz="2000" dirty="0" err="1"/>
              <a:t>Odluke</a:t>
            </a:r>
            <a:r>
              <a:rPr lang="en-US" sz="2000" dirty="0"/>
              <a:t> o </a:t>
            </a:r>
            <a:r>
              <a:rPr lang="en-US" sz="2000" dirty="0" err="1"/>
              <a:t>financiranju</a:t>
            </a:r>
            <a:r>
              <a:rPr lang="en-US" sz="2000" dirty="0"/>
              <a:t>, </a:t>
            </a:r>
            <a:r>
              <a:rPr lang="hr-HR" sz="2000" dirty="0" smtClean="0"/>
              <a:t>nadležno tijelo </a:t>
            </a:r>
            <a:r>
              <a:rPr lang="en-US" sz="2000" dirty="0" err="1" smtClean="0"/>
              <a:t>priprema</a:t>
            </a:r>
            <a:r>
              <a:rPr lang="en-US" sz="2000" dirty="0" smtClean="0"/>
              <a:t> </a:t>
            </a:r>
            <a:r>
              <a:rPr lang="en-US" sz="2000" dirty="0" err="1"/>
              <a:t>Ugovor</a:t>
            </a:r>
            <a:r>
              <a:rPr lang="en-US" sz="2000" dirty="0"/>
              <a:t> o </a:t>
            </a:r>
            <a:r>
              <a:rPr lang="en-US" sz="2000" dirty="0" err="1"/>
              <a:t>dodjeli</a:t>
            </a:r>
            <a:r>
              <a:rPr lang="en-US" sz="2000" dirty="0"/>
              <a:t> </a:t>
            </a:r>
            <a:r>
              <a:rPr lang="en-US" sz="2000" dirty="0" err="1"/>
              <a:t>bespovratnih</a:t>
            </a:r>
            <a:r>
              <a:rPr lang="en-US" sz="2000" dirty="0"/>
              <a:t> </a:t>
            </a:r>
            <a:r>
              <a:rPr lang="en-US" sz="2000" dirty="0" err="1" smtClean="0"/>
              <a:t>sredstava</a:t>
            </a:r>
            <a:endParaRPr lang="en-US" sz="2000" dirty="0"/>
          </a:p>
        </p:txBody>
      </p:sp>
    </p:spTree>
    <p:extLst>
      <p:ext uri="{BB962C8B-B14F-4D97-AF65-F5344CB8AC3E}">
        <p14:creationId xmlns:p14="http://schemas.microsoft.com/office/powerpoint/2010/main" val="28619284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Postupak dodjele</a:t>
            </a:r>
            <a:endParaRPr lang="hr-HR" sz="2700" b="1" dirty="0"/>
          </a:p>
        </p:txBody>
      </p:sp>
      <p:sp>
        <p:nvSpPr>
          <p:cNvPr id="8" name="Rectangle 7"/>
          <p:cNvSpPr/>
          <p:nvPr/>
        </p:nvSpPr>
        <p:spPr>
          <a:xfrm>
            <a:off x="757744" y="1931482"/>
            <a:ext cx="11116390" cy="3447098"/>
          </a:xfrm>
          <a:prstGeom prst="rect">
            <a:avLst/>
          </a:prstGeom>
        </p:spPr>
        <p:style>
          <a:lnRef idx="0">
            <a:scrgbClr r="0" g="0" b="0"/>
          </a:lnRef>
          <a:fillRef idx="1003">
            <a:schemeClr val="lt1"/>
          </a:fillRef>
          <a:effectRef idx="0">
            <a:scrgbClr r="0" g="0" b="0"/>
          </a:effectRef>
          <a:fontRef idx="major"/>
        </p:style>
        <p:txBody>
          <a:bodyPr wrap="square">
            <a:spAutoFit/>
          </a:bodyPr>
          <a:lstStyle/>
          <a:p>
            <a:endParaRPr lang="en-US" dirty="0">
              <a:latin typeface="+mj-lt"/>
            </a:endParaRPr>
          </a:p>
          <a:p>
            <a:r>
              <a:rPr lang="hr-HR" sz="2000" b="1" dirty="0" smtClean="0"/>
              <a:t>Rok mirovanja</a:t>
            </a:r>
          </a:p>
          <a:p>
            <a:endParaRPr lang="hr-HR" sz="2000" b="1" dirty="0" smtClean="0"/>
          </a:p>
          <a:p>
            <a:pPr marL="342900" indent="-342900">
              <a:buFont typeface="Arial" panose="020B0604020202020204" pitchFamily="34" charset="0"/>
              <a:buChar char="•"/>
            </a:pPr>
            <a:r>
              <a:rPr lang="hr-HR" sz="2000" dirty="0"/>
              <a:t>Rok mirovanja obuhvaća razdoblje unutar kojega se prijavitelju dostavlja pisana obavijest o statusu njegova projektnog prijedloga nakon faze provjere prihvatljivosti izdataka te rok unutar kojeg prijavitelj može izjaviti prigovor čelniku NT i ne može biti duži od 20 radnih dana. </a:t>
            </a:r>
            <a:endParaRPr lang="hr-HR" sz="2000" dirty="0" smtClean="0"/>
          </a:p>
          <a:p>
            <a:pPr marL="342900" indent="-342900">
              <a:buFont typeface="Arial" panose="020B0604020202020204" pitchFamily="34" charset="0"/>
              <a:buChar char="•"/>
            </a:pPr>
            <a:endParaRPr lang="hr-HR" sz="2000" dirty="0" smtClean="0"/>
          </a:p>
          <a:p>
            <a:pPr marL="342900" indent="-342900">
              <a:buFont typeface="Arial" panose="020B0604020202020204" pitchFamily="34" charset="0"/>
              <a:buChar char="•"/>
            </a:pPr>
            <a:r>
              <a:rPr lang="hr-HR" sz="2000" dirty="0"/>
              <a:t>Ako je prigovor podnesen, rok mirovanja obuhvaća i razdoblje unutar kojega je Komisija dužna predložiti odluku čelniku NT, a ne može biti duži od 30 radnih </a:t>
            </a:r>
            <a:r>
              <a:rPr lang="hr-HR" sz="2000" dirty="0" smtClean="0"/>
              <a:t>dana.</a:t>
            </a:r>
          </a:p>
          <a:p>
            <a:pPr marL="342900" indent="-342900">
              <a:buFont typeface="Arial" panose="020B0604020202020204" pitchFamily="34" charset="0"/>
              <a:buChar char="•"/>
            </a:pPr>
            <a:endParaRPr lang="hr-HR" sz="2000" dirty="0"/>
          </a:p>
          <a:p>
            <a:pPr marL="342900" indent="-342900">
              <a:buFont typeface="Arial" panose="020B0604020202020204" pitchFamily="34" charset="0"/>
              <a:buChar char="•"/>
            </a:pPr>
            <a:r>
              <a:rPr lang="hr-HR" sz="2000" dirty="0"/>
              <a:t>Rok mirovanja u svakom slučaju </a:t>
            </a:r>
            <a:r>
              <a:rPr lang="hr-HR" sz="2000" b="1" dirty="0"/>
              <a:t>ne može biti duži od 50 radnih </a:t>
            </a:r>
            <a:r>
              <a:rPr lang="hr-HR" sz="2000" b="1" dirty="0" smtClean="0"/>
              <a:t>dana.</a:t>
            </a:r>
            <a:endParaRPr lang="hr-HR" sz="2000" b="1" dirty="0"/>
          </a:p>
        </p:txBody>
      </p:sp>
    </p:spTree>
    <p:extLst>
      <p:ext uri="{BB962C8B-B14F-4D97-AF65-F5344CB8AC3E}">
        <p14:creationId xmlns:p14="http://schemas.microsoft.com/office/powerpoint/2010/main" val="14533055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Postupak dodjele</a:t>
            </a:r>
            <a:endParaRPr lang="hr-HR" sz="2700" b="1" dirty="0"/>
          </a:p>
        </p:txBody>
      </p:sp>
      <p:sp>
        <p:nvSpPr>
          <p:cNvPr id="8" name="Rectangle 7"/>
          <p:cNvSpPr/>
          <p:nvPr/>
        </p:nvSpPr>
        <p:spPr>
          <a:xfrm>
            <a:off x="757745" y="1887727"/>
            <a:ext cx="11116390" cy="3754874"/>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r>
              <a:rPr lang="hr-HR" sz="2000" b="1" dirty="0"/>
              <a:t>Prigovor u postupku dodjele </a:t>
            </a:r>
            <a:endParaRPr lang="hr-HR" sz="2000" b="1" dirty="0" smtClean="0"/>
          </a:p>
          <a:p>
            <a:endParaRPr lang="en-US" sz="2000" dirty="0"/>
          </a:p>
          <a:p>
            <a:pPr marL="285750" indent="-285750" algn="just">
              <a:spcAft>
                <a:spcPts val="600"/>
              </a:spcAft>
              <a:buFont typeface="Arial" panose="020B0604020202020204" pitchFamily="34" charset="0"/>
              <a:buChar char="•"/>
            </a:pPr>
            <a:r>
              <a:rPr lang="hr-HR" sz="2000" dirty="0" smtClean="0"/>
              <a:t>Prijavitelji </a:t>
            </a:r>
            <a:r>
              <a:rPr lang="hr-HR" sz="2000" dirty="0"/>
              <a:t>imaju pravo podnijeti </a:t>
            </a:r>
            <a:r>
              <a:rPr lang="hr-HR" sz="2000" dirty="0" smtClean="0"/>
              <a:t>prigovor </a:t>
            </a:r>
            <a:r>
              <a:rPr lang="pl-PL" sz="2000" dirty="0"/>
              <a:t>u roku 8 radnih dana od dana dostave obavijesti</a:t>
            </a:r>
            <a:r>
              <a:rPr lang="hr-HR" sz="2000" dirty="0" smtClean="0"/>
              <a:t> zbog </a:t>
            </a:r>
            <a:r>
              <a:rPr lang="hr-HR" sz="2000" dirty="0"/>
              <a:t>sljedećih razloga: </a:t>
            </a:r>
            <a:endParaRPr lang="hr-HR" sz="2000" dirty="0" smtClean="0"/>
          </a:p>
          <a:p>
            <a:pPr marL="800100" lvl="1" indent="-342900" algn="just">
              <a:spcAft>
                <a:spcPts val="600"/>
              </a:spcAft>
              <a:buFont typeface="Wingdings" panose="05000000000000000000" pitchFamily="2" charset="2"/>
              <a:buChar char="ü"/>
            </a:pPr>
            <a:r>
              <a:rPr lang="hr-HR" sz="2000" dirty="0" smtClean="0"/>
              <a:t>povrede </a:t>
            </a:r>
            <a:r>
              <a:rPr lang="hr-HR" sz="2000" dirty="0"/>
              <a:t>postupka opisanog u ovim Uputama i dokumentaciji predmetnog Poziva, </a:t>
            </a:r>
            <a:endParaRPr lang="hr-HR" sz="2000" dirty="0" smtClean="0"/>
          </a:p>
          <a:p>
            <a:pPr marL="800100" lvl="1" indent="-342900" algn="just">
              <a:spcAft>
                <a:spcPts val="600"/>
              </a:spcAft>
              <a:buFont typeface="Wingdings" panose="05000000000000000000" pitchFamily="2" charset="2"/>
              <a:buChar char="ü"/>
            </a:pPr>
            <a:r>
              <a:rPr lang="hr-HR" sz="2000" dirty="0" smtClean="0"/>
              <a:t>povrede </a:t>
            </a:r>
            <a:r>
              <a:rPr lang="hr-HR" sz="2000" dirty="0"/>
              <a:t>načela jednakog postupanja, načela zabrane diskriminacije, načela transparentnosti, načela razmjernosti, načela sprječavanja sukoba interesa, načela tajnosti postupka dodjele bespovratnih sredstava</a:t>
            </a:r>
            <a:r>
              <a:rPr lang="hr-HR" sz="2000" dirty="0" smtClean="0"/>
              <a:t>.</a:t>
            </a:r>
          </a:p>
          <a:p>
            <a:pPr marL="342900" indent="-342900" algn="just">
              <a:spcAft>
                <a:spcPts val="600"/>
              </a:spcAft>
              <a:buFont typeface="Arial" panose="020B0604020202020204" pitchFamily="34" charset="0"/>
              <a:buChar char="•"/>
            </a:pPr>
            <a:r>
              <a:rPr lang="hr-HR" sz="2000" b="1" dirty="0" smtClean="0"/>
              <a:t>NT rješava prigovor u </a:t>
            </a:r>
            <a:r>
              <a:rPr lang="hr-HR" sz="2000" b="1" dirty="0"/>
              <a:t>roku 30 radnih dana </a:t>
            </a:r>
            <a:r>
              <a:rPr lang="hr-HR" sz="2000" dirty="0"/>
              <a:t>od dana zaprimanja</a:t>
            </a:r>
          </a:p>
          <a:p>
            <a:pPr marL="342900" indent="-342900" algn="just">
              <a:spcAft>
                <a:spcPts val="600"/>
              </a:spcAft>
              <a:buFont typeface="Arial" panose="020B0604020202020204" pitchFamily="34" charset="0"/>
              <a:buChar char="•"/>
            </a:pPr>
            <a:endParaRPr lang="hr-HR" sz="2000" dirty="0"/>
          </a:p>
        </p:txBody>
      </p:sp>
    </p:spTree>
    <p:extLst>
      <p:ext uri="{BB962C8B-B14F-4D97-AF65-F5344CB8AC3E}">
        <p14:creationId xmlns:p14="http://schemas.microsoft.com/office/powerpoint/2010/main" val="20612686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Ugovaranje</a:t>
            </a:r>
            <a:endParaRPr lang="hr-HR" sz="2700" b="1" dirty="0"/>
          </a:p>
        </p:txBody>
      </p:sp>
      <p:sp>
        <p:nvSpPr>
          <p:cNvPr id="8" name="Rectangle 7"/>
          <p:cNvSpPr/>
          <p:nvPr/>
        </p:nvSpPr>
        <p:spPr>
          <a:xfrm>
            <a:off x="757745" y="1887727"/>
            <a:ext cx="11116390" cy="3754874"/>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r>
              <a:rPr lang="hr-HR" sz="2000" dirty="0"/>
              <a:t>Po donošenju Odluke o financiranju, nadležno tijelo priprema Ugovor o dodjeli bespovratnih sredstava s uspješnim prijaviteljem primjenom obrasca iz Priloga 2. Posebni uvjeti Ugovora o dodjeli bespovratnih sredstava. </a:t>
            </a:r>
            <a:endParaRPr lang="hr-HR" sz="2000" dirty="0" smtClean="0"/>
          </a:p>
          <a:p>
            <a:endParaRPr lang="hr-HR" sz="2000" dirty="0"/>
          </a:p>
          <a:p>
            <a:r>
              <a:rPr lang="hr-HR" sz="2000" dirty="0"/>
              <a:t>Rok za pripremu i potpisivanje Ugovora, ne može biti duži do 30 kalendarskih dana od dana donošenja Odluke o </a:t>
            </a:r>
            <a:r>
              <a:rPr lang="hr-HR" sz="2000" dirty="0" smtClean="0"/>
              <a:t>financiranju</a:t>
            </a:r>
          </a:p>
          <a:p>
            <a:endParaRPr lang="hr-HR" sz="2000" dirty="0"/>
          </a:p>
          <a:p>
            <a:r>
              <a:rPr lang="hr-HR" sz="2000" dirty="0"/>
              <a:t>Prije potpisivanja Ugovora, prijavitelj/korisnik mora dostaviti Obrazac 5.-Izjavu o nepromijenjenim </a:t>
            </a:r>
            <a:r>
              <a:rPr lang="hr-HR" sz="2000" dirty="0" smtClean="0"/>
              <a:t>okolnostima</a:t>
            </a:r>
          </a:p>
          <a:p>
            <a:endParaRPr lang="hr-HR" sz="2000" dirty="0"/>
          </a:p>
          <a:p>
            <a:r>
              <a:rPr lang="hr-HR" sz="2000" dirty="0" smtClean="0"/>
              <a:t>Trajanje </a:t>
            </a:r>
            <a:r>
              <a:rPr lang="hr-HR" sz="2000" b="1" dirty="0" smtClean="0"/>
              <a:t>postupka dodjele maksimalno 120 dana.</a:t>
            </a:r>
            <a:endParaRPr lang="hr-HR" sz="2000" b="1" dirty="0"/>
          </a:p>
        </p:txBody>
      </p:sp>
    </p:spTree>
    <p:extLst>
      <p:ext uri="{BB962C8B-B14F-4D97-AF65-F5344CB8AC3E}">
        <p14:creationId xmlns:p14="http://schemas.microsoft.com/office/powerpoint/2010/main" val="40125628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itle 3"/>
          <p:cNvSpPr txBox="1">
            <a:spLocks/>
          </p:cNvSpPr>
          <p:nvPr/>
        </p:nvSpPr>
        <p:spPr>
          <a:xfrm>
            <a:off x="757744" y="786554"/>
            <a:ext cx="11116391" cy="740468"/>
          </a:xfrm>
          <a:prstGeom prst="rect">
            <a:avLst/>
          </a:prstGeom>
          <a:solidFill>
            <a:schemeClr val="accent1">
              <a:lumMod val="60000"/>
              <a:lumOff val="40000"/>
            </a:schemeClr>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r-HR" sz="2800" b="1" dirty="0" smtClean="0"/>
              <a:t>5. </a:t>
            </a:r>
            <a:r>
              <a:rPr lang="pl-PL" sz="2800" b="1" dirty="0"/>
              <a:t>Odredbe koje se odnose na provedbu projekta</a:t>
            </a:r>
            <a:endParaRPr lang="hr-HR" sz="2700" b="1" dirty="0"/>
          </a:p>
        </p:txBody>
      </p:sp>
      <p:sp>
        <p:nvSpPr>
          <p:cNvPr id="7" name="Content Placeholder 2"/>
          <p:cNvSpPr txBox="1">
            <a:spLocks/>
          </p:cNvSpPr>
          <p:nvPr/>
        </p:nvSpPr>
        <p:spPr>
          <a:xfrm>
            <a:off x="757744" y="1751309"/>
            <a:ext cx="11156085" cy="3942125"/>
          </a:xfrm>
          <a:prstGeom prst="rect">
            <a:avLst/>
          </a:prstGeom>
        </p:spPr>
        <p:style>
          <a:lnRef idx="0">
            <a:scrgbClr r="0" g="0" b="0"/>
          </a:lnRef>
          <a:fillRef idx="1003">
            <a:schemeClr val="lt1"/>
          </a:fillRef>
          <a:effectRef idx="0">
            <a:scrgbClr r="0" g="0" b="0"/>
          </a:effectRef>
          <a:fontRef idx="major"/>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j-lt"/>
                <a:ea typeface="+mj-ea"/>
                <a:cs typeface="+mj-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j-lt"/>
                <a:ea typeface="+mj-ea"/>
                <a:cs typeface="+mj-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j-lt"/>
                <a:ea typeface="+mj-ea"/>
                <a:cs typeface="+mj-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j-ea"/>
                <a:cs typeface="+mj-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j-ea"/>
                <a:cs typeface="+mj-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j-ea"/>
                <a:cs typeface="+mj-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j-ea"/>
                <a:cs typeface="+mj-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j-ea"/>
                <a:cs typeface="+mj-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j-lt"/>
                <a:ea typeface="+mj-ea"/>
                <a:cs typeface="+mj-cs"/>
              </a:defRPr>
            </a:lvl9pPr>
          </a:lstStyle>
          <a:p>
            <a:pPr algn="just">
              <a:lnSpc>
                <a:spcPct val="100000"/>
              </a:lnSpc>
              <a:spcBef>
                <a:spcPts val="575"/>
              </a:spcBef>
              <a:buClr>
                <a:schemeClr val="accent1"/>
              </a:buClr>
              <a:defRPr/>
            </a:pPr>
            <a:endParaRPr lang="en-US" altLang="sr-Latn-RS" sz="1800" b="1" dirty="0" smtClean="0">
              <a:cs typeface="VladaRHSans Reg" charset="0"/>
            </a:endParaRPr>
          </a:p>
          <a:p>
            <a:pPr algn="just">
              <a:lnSpc>
                <a:spcPct val="100000"/>
              </a:lnSpc>
              <a:spcBef>
                <a:spcPts val="800"/>
              </a:spcBef>
              <a:spcAft>
                <a:spcPts val="800"/>
              </a:spcAft>
              <a:buClr>
                <a:schemeClr val="accent1"/>
              </a:buClr>
              <a:defRPr/>
            </a:pPr>
            <a:r>
              <a:rPr lang="hr-HR" altLang="sr-Latn-RS" sz="1800" b="1" dirty="0" smtClean="0">
                <a:cs typeface="VladaRHSans Reg" charset="0"/>
              </a:rPr>
              <a:t>Razdoblje provedbe</a:t>
            </a:r>
            <a:r>
              <a:rPr lang="hr-HR" altLang="sr-Latn-RS" sz="1800" dirty="0" smtClean="0">
                <a:cs typeface="VladaRHSans Reg" charset="0"/>
              </a:rPr>
              <a:t> - </a:t>
            </a:r>
            <a:r>
              <a:rPr lang="hr-HR" sz="1800" dirty="0"/>
              <a:t>Provedba projekta </a:t>
            </a:r>
            <a:r>
              <a:rPr lang="hr-HR" sz="1800" b="1" dirty="0"/>
              <a:t>ne smije započeti prije potpisivanja </a:t>
            </a:r>
            <a:r>
              <a:rPr lang="hr-HR" sz="1800" b="1" dirty="0" smtClean="0"/>
              <a:t>ugovora </a:t>
            </a:r>
            <a:r>
              <a:rPr lang="hr-HR" sz="1800" dirty="0"/>
              <a:t>tj. razdoblje provedbe projekta započinje nakon što zadnja strana potpiše ugovor, a mora se dovršiti najkasnije </a:t>
            </a:r>
            <a:r>
              <a:rPr lang="hr-HR" sz="1800" b="1" dirty="0"/>
              <a:t>do 30. lipnja 2026.</a:t>
            </a:r>
            <a:endParaRPr lang="en-US" altLang="sr-Latn-RS" sz="1800" b="1" dirty="0" smtClean="0">
              <a:cs typeface="VladaRHSans Reg" charset="0"/>
            </a:endParaRPr>
          </a:p>
          <a:p>
            <a:pPr algn="just">
              <a:lnSpc>
                <a:spcPct val="100000"/>
              </a:lnSpc>
              <a:spcBef>
                <a:spcPts val="800"/>
              </a:spcBef>
              <a:spcAft>
                <a:spcPts val="800"/>
              </a:spcAft>
              <a:buClr>
                <a:schemeClr val="accent1"/>
              </a:buClr>
              <a:defRPr/>
            </a:pPr>
            <a:r>
              <a:rPr lang="hr-HR" sz="1800" dirty="0" smtClean="0"/>
              <a:t>Nakon </a:t>
            </a:r>
            <a:r>
              <a:rPr lang="hr-HR" sz="1800" dirty="0"/>
              <a:t>potpisivanja Ugovora, </a:t>
            </a:r>
            <a:r>
              <a:rPr lang="hr-HR" sz="1800" b="1" dirty="0"/>
              <a:t>NT prati postiže li projekt utvrđene ciljeve i rezultate</a:t>
            </a:r>
            <a:r>
              <a:rPr lang="hr-HR" sz="1800" dirty="0"/>
              <a:t>, dok je </a:t>
            </a:r>
            <a:r>
              <a:rPr lang="hr-HR" sz="1800" b="1" dirty="0"/>
              <a:t>PT odgovoran provjeravati provodi li se projekt u skladu s </a:t>
            </a:r>
            <a:r>
              <a:rPr lang="hr-HR" sz="1800" b="1" dirty="0" smtClean="0"/>
              <a:t>Ugovorom.</a:t>
            </a:r>
          </a:p>
          <a:p>
            <a:pPr algn="just">
              <a:lnSpc>
                <a:spcPct val="100000"/>
              </a:lnSpc>
              <a:spcBef>
                <a:spcPts val="800"/>
              </a:spcBef>
              <a:spcAft>
                <a:spcPts val="800"/>
              </a:spcAft>
              <a:buClr>
                <a:schemeClr val="accent1"/>
              </a:buClr>
              <a:defRPr/>
            </a:pPr>
            <a:r>
              <a:rPr lang="hr-HR" sz="1800" dirty="0" smtClean="0"/>
              <a:t>Korisnik </a:t>
            </a:r>
            <a:r>
              <a:rPr lang="hr-HR" sz="1800" dirty="0"/>
              <a:t>i Partner je dužan uvažavati podrijetlo i </a:t>
            </a:r>
            <a:r>
              <a:rPr lang="hr-HR" sz="1800" b="1" dirty="0"/>
              <a:t>osigurati vidljivost sredstava Unije u okviru </a:t>
            </a:r>
            <a:r>
              <a:rPr lang="hr-HR" sz="1800" b="1" dirty="0" smtClean="0"/>
              <a:t>NPOO-a</a:t>
            </a:r>
            <a:r>
              <a:rPr lang="hr-HR" sz="1800" dirty="0"/>
              <a:t>. </a:t>
            </a:r>
            <a:endParaRPr lang="hr-HR" sz="1800" dirty="0" smtClean="0"/>
          </a:p>
          <a:p>
            <a:pPr algn="just">
              <a:lnSpc>
                <a:spcPct val="100000"/>
              </a:lnSpc>
              <a:spcBef>
                <a:spcPts val="800"/>
              </a:spcBef>
              <a:spcAft>
                <a:spcPts val="800"/>
              </a:spcAft>
              <a:buClr>
                <a:schemeClr val="accent1"/>
              </a:buClr>
              <a:defRPr/>
            </a:pPr>
            <a:r>
              <a:rPr lang="hr-HR" sz="1800" dirty="0"/>
              <a:t>Korisnik ima pravo podnijeti zahtjev </a:t>
            </a:r>
            <a:r>
              <a:rPr lang="hr-HR" sz="1800" b="1" dirty="0"/>
              <a:t>za predujam i to najviše 50% od odobrenih </a:t>
            </a:r>
            <a:r>
              <a:rPr lang="hr-HR" sz="1800" dirty="0"/>
              <a:t>bespovratnih sredstava u projektu.</a:t>
            </a:r>
            <a:endParaRPr lang="en-US" sz="1800" b="1" dirty="0"/>
          </a:p>
        </p:txBody>
      </p:sp>
    </p:spTree>
    <p:extLst>
      <p:ext uri="{BB962C8B-B14F-4D97-AF65-F5344CB8AC3E}">
        <p14:creationId xmlns:p14="http://schemas.microsoft.com/office/powerpoint/2010/main" val="246505636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CustomShape 1"/>
          <p:cNvSpPr/>
          <p:nvPr/>
        </p:nvSpPr>
        <p:spPr>
          <a:xfrm>
            <a:off x="3223039" y="2241608"/>
            <a:ext cx="6199200" cy="1603680"/>
          </a:xfrm>
          <a:prstGeom prst="roundRect">
            <a:avLst>
              <a:gd name="adj" fmla="val 16667"/>
            </a:avLst>
          </a:prstGeom>
          <a:ln/>
        </p:spPr>
        <p:style>
          <a:lnRef idx="1">
            <a:schemeClr val="accent1"/>
          </a:lnRef>
          <a:fillRef idx="1003">
            <a:schemeClr val="lt2"/>
          </a:fillRef>
          <a:effectRef idx="1">
            <a:schemeClr val="accent1"/>
          </a:effectRef>
          <a:fontRef idx="minor">
            <a:schemeClr val="dk1"/>
          </a:fontRef>
        </p:style>
        <p:txBody>
          <a:bodyPr lIns="120000" tIns="60000" rIns="120000" bIns="60000" anchor="ctr"/>
          <a:lstStyle/>
          <a:p>
            <a:pPr algn="ctr" defTabSz="1219170">
              <a:defRPr/>
            </a:pPr>
            <a:r>
              <a:rPr lang="hr-HR" sz="3200" b="1" spc="-1">
                <a:solidFill>
                  <a:schemeClr val="tx1"/>
                </a:solidFill>
                <a:latin typeface="+mj-lt"/>
                <a:ea typeface="MS PGothic"/>
              </a:rPr>
              <a:t>HVALA NA POZORNOSTI!</a:t>
            </a:r>
            <a:endParaRPr lang="hr-HR" sz="3200" b="1" spc="-1">
              <a:solidFill>
                <a:schemeClr val="tx1"/>
              </a:solidFill>
              <a:latin typeface="+mj-lt"/>
            </a:endParaRPr>
          </a:p>
        </p:txBody>
      </p:sp>
    </p:spTree>
    <p:extLst>
      <p:ext uri="{BB962C8B-B14F-4D97-AF65-F5344CB8AC3E}">
        <p14:creationId xmlns:p14="http://schemas.microsoft.com/office/powerpoint/2010/main" val="4184018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4" name="Title 3"/>
          <p:cNvSpPr>
            <a:spLocks noGrp="1"/>
          </p:cNvSpPr>
          <p:nvPr>
            <p:ph type="title"/>
          </p:nvPr>
        </p:nvSpPr>
        <p:spPr>
          <a:xfrm>
            <a:off x="904702" y="1178440"/>
            <a:ext cx="10515600" cy="740468"/>
          </a:xfrm>
          <a:solidFill>
            <a:schemeClr val="accent1">
              <a:lumMod val="60000"/>
              <a:lumOff val="40000"/>
            </a:schemeClr>
          </a:solidFill>
        </p:spPr>
        <p:txBody>
          <a:bodyPr>
            <a:normAutofit/>
          </a:bodyPr>
          <a:lstStyle/>
          <a:p>
            <a:r>
              <a:rPr lang="hr-HR" sz="3000" b="1" dirty="0"/>
              <a:t>Strateški i zakonodavni okvir</a:t>
            </a:r>
          </a:p>
        </p:txBody>
      </p:sp>
      <p:sp>
        <p:nvSpPr>
          <p:cNvPr id="9" name="Content Placeholder 8"/>
          <p:cNvSpPr>
            <a:spLocks noGrp="1"/>
          </p:cNvSpPr>
          <p:nvPr>
            <p:ph idx="1"/>
          </p:nvPr>
        </p:nvSpPr>
        <p:spPr>
          <a:xfrm>
            <a:off x="904702" y="2552691"/>
            <a:ext cx="10515600" cy="2443851"/>
          </a:xfrm>
          <a:gradFill>
            <a:gsLst>
              <a:gs pos="64612">
                <a:schemeClr val="bg1">
                  <a:lumMod val="85000"/>
                </a:schemeClr>
              </a:gs>
              <a:gs pos="40708">
                <a:schemeClr val="bg1">
                  <a:lumMod val="95000"/>
                </a:schemeClr>
              </a:gs>
              <a:gs pos="74000">
                <a:schemeClr val="bg1">
                  <a:lumMod val="85000"/>
                </a:schemeClr>
              </a:gs>
              <a:gs pos="83000">
                <a:schemeClr val="bg1">
                  <a:lumMod val="85000"/>
                </a:schemeClr>
              </a:gs>
              <a:gs pos="100000">
                <a:schemeClr val="bg1">
                  <a:lumMod val="85000"/>
                </a:schemeClr>
              </a:gs>
            </a:gsLst>
            <a:lin ang="5400000" scaled="1"/>
          </a:gradFill>
        </p:spPr>
        <p:txBody>
          <a:bodyPr>
            <a:normAutofit lnSpcReduction="10000"/>
          </a:bodyPr>
          <a:lstStyle/>
          <a:p>
            <a:pPr marL="285750" indent="-285750" algn="just"/>
            <a:endParaRPr lang="hr-HR" sz="1800" dirty="0" smtClean="0">
              <a:ea typeface="Times New Roman" panose="02020603050405020304" pitchFamily="18" charset="0"/>
              <a:cs typeface="Times New Roman" panose="02020603050405020304" pitchFamily="18" charset="0"/>
            </a:endParaRPr>
          </a:p>
          <a:p>
            <a:pPr marL="285750" indent="-285750" algn="just"/>
            <a:r>
              <a:rPr lang="hr-HR" sz="1800" dirty="0" smtClean="0">
                <a:latin typeface="+mj-lt"/>
                <a:ea typeface="Times New Roman" panose="02020603050405020304" pitchFamily="18" charset="0"/>
                <a:cs typeface="Times New Roman" panose="02020603050405020304" pitchFamily="18" charset="0"/>
              </a:rPr>
              <a:t>Kako </a:t>
            </a:r>
            <a:r>
              <a:rPr lang="hr-HR" sz="1800" dirty="0">
                <a:latin typeface="+mj-lt"/>
                <a:ea typeface="Times New Roman" panose="02020603050405020304" pitchFamily="18" charset="0"/>
                <a:cs typeface="Times New Roman" panose="02020603050405020304" pitchFamily="18" charset="0"/>
              </a:rPr>
              <a:t>bi odgovorila na izazove krize uzrokovane </a:t>
            </a:r>
            <a:r>
              <a:rPr lang="hr-HR" sz="1800" dirty="0" err="1">
                <a:latin typeface="+mj-lt"/>
                <a:ea typeface="Times New Roman" panose="02020603050405020304" pitchFamily="18" charset="0"/>
                <a:cs typeface="Times New Roman" panose="02020603050405020304" pitchFamily="18" charset="0"/>
              </a:rPr>
              <a:t>pandemijom</a:t>
            </a:r>
            <a:r>
              <a:rPr lang="hr-HR" sz="1800" dirty="0">
                <a:latin typeface="+mj-lt"/>
                <a:ea typeface="Times New Roman" panose="02020603050405020304" pitchFamily="18" charset="0"/>
                <a:cs typeface="Times New Roman" panose="02020603050405020304" pitchFamily="18" charset="0"/>
              </a:rPr>
              <a:t> bolesti COVID-19 Europska unija je 2020. godine uspostavila </a:t>
            </a:r>
            <a:r>
              <a:rPr lang="hr-HR" sz="1800" b="1" dirty="0">
                <a:latin typeface="+mj-lt"/>
                <a:ea typeface="Times New Roman" panose="02020603050405020304" pitchFamily="18" charset="0"/>
                <a:cs typeface="Times New Roman" panose="02020603050405020304" pitchFamily="18" charset="0"/>
              </a:rPr>
              <a:t>Mehanizam za oporavak i otpornost </a:t>
            </a:r>
            <a:r>
              <a:rPr lang="hr-HR" sz="1800" dirty="0">
                <a:latin typeface="+mj-lt"/>
                <a:ea typeface="Times New Roman" panose="02020603050405020304" pitchFamily="18" charset="0"/>
                <a:cs typeface="Times New Roman" panose="02020603050405020304" pitchFamily="18" charset="0"/>
              </a:rPr>
              <a:t>kao dio instrumenta EU sljedeće generacije. </a:t>
            </a:r>
            <a:endParaRPr lang="en-GB" sz="1800" dirty="0">
              <a:latin typeface="+mj-lt"/>
              <a:ea typeface="Times New Roman" panose="02020603050405020304" pitchFamily="18" charset="0"/>
              <a:cs typeface="Times New Roman" panose="02020603050405020304" pitchFamily="18" charset="0"/>
            </a:endParaRPr>
          </a:p>
          <a:p>
            <a:pPr marL="285750" indent="-285750" algn="just"/>
            <a:endParaRPr lang="en-GB" sz="1800" dirty="0">
              <a:latin typeface="+mj-lt"/>
              <a:ea typeface="Times New Roman" panose="02020603050405020304" pitchFamily="18" charset="0"/>
              <a:cs typeface="Times New Roman" panose="02020603050405020304" pitchFamily="18" charset="0"/>
            </a:endParaRPr>
          </a:p>
          <a:p>
            <a:pPr marL="285750" indent="-285750" algn="just"/>
            <a:r>
              <a:rPr lang="hr-HR" sz="1800" b="1" dirty="0">
                <a:latin typeface="+mj-lt"/>
                <a:ea typeface="Times New Roman" panose="02020603050405020304" pitchFamily="18" charset="0"/>
                <a:cs typeface="Times New Roman" panose="02020603050405020304" pitchFamily="18" charset="0"/>
              </a:rPr>
              <a:t>Planovi za oporavak i otpornost</a:t>
            </a:r>
            <a:r>
              <a:rPr lang="hr-HR" sz="1800" dirty="0">
                <a:latin typeface="+mj-lt"/>
                <a:ea typeface="Times New Roman" panose="02020603050405020304" pitchFamily="18" charset="0"/>
                <a:cs typeface="Times New Roman" panose="02020603050405020304" pitchFamily="18" charset="0"/>
              </a:rPr>
              <a:t>, koje izrađuju države članice u suradnji s Europskom komisijom, temelj su za korištenje sredstava iz spomenutog Mehanizma, a time i glavni strateški dokument za planiranje i provedbu reformi, ulaganja i projektnih inicijativa država članica usmjerenih na gospodarski oporavak, održivi razvoj te zelenu i digitalnu tranziciju. </a:t>
            </a:r>
            <a:endParaRPr lang="hr-HR" sz="1800" dirty="0" smtClean="0">
              <a:latin typeface="+mj-lt"/>
            </a:endParaRPr>
          </a:p>
          <a:p>
            <a:endParaRPr lang="hr-HR" dirty="0"/>
          </a:p>
        </p:txBody>
      </p:sp>
    </p:spTree>
    <p:extLst>
      <p:ext uri="{BB962C8B-B14F-4D97-AF65-F5344CB8AC3E}">
        <p14:creationId xmlns:p14="http://schemas.microsoft.com/office/powerpoint/2010/main" val="1578443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4" name="Title 3"/>
          <p:cNvSpPr>
            <a:spLocks noGrp="1"/>
          </p:cNvSpPr>
          <p:nvPr>
            <p:ph type="title"/>
          </p:nvPr>
        </p:nvSpPr>
        <p:spPr>
          <a:xfrm>
            <a:off x="904702" y="1178440"/>
            <a:ext cx="10515600" cy="740468"/>
          </a:xfrm>
          <a:solidFill>
            <a:schemeClr val="accent1">
              <a:lumMod val="60000"/>
              <a:lumOff val="40000"/>
            </a:schemeClr>
          </a:solidFill>
        </p:spPr>
        <p:txBody>
          <a:bodyPr>
            <a:normAutofit/>
          </a:bodyPr>
          <a:lstStyle/>
          <a:p>
            <a:r>
              <a:rPr lang="en-GB" sz="3000" b="1" dirty="0" err="1" smtClean="0">
                <a:latin typeface="+mj-lt"/>
                <a:ea typeface="MS PGothic" pitchFamily="34" charset="-128"/>
              </a:rPr>
              <a:t>Nacionalni</a:t>
            </a:r>
            <a:r>
              <a:rPr lang="en-GB" sz="3000" b="1" dirty="0" smtClean="0">
                <a:latin typeface="+mj-lt"/>
                <a:ea typeface="MS PGothic" pitchFamily="34" charset="-128"/>
              </a:rPr>
              <a:t> plan </a:t>
            </a:r>
            <a:r>
              <a:rPr lang="en-GB" sz="3000" b="1" dirty="0" err="1" smtClean="0">
                <a:latin typeface="+mj-lt"/>
                <a:ea typeface="MS PGothic" pitchFamily="34" charset="-128"/>
              </a:rPr>
              <a:t>oporavka</a:t>
            </a:r>
            <a:r>
              <a:rPr lang="en-GB" sz="3000" b="1" dirty="0" smtClean="0">
                <a:latin typeface="+mj-lt"/>
                <a:ea typeface="MS PGothic" pitchFamily="34" charset="-128"/>
              </a:rPr>
              <a:t> </a:t>
            </a:r>
            <a:r>
              <a:rPr lang="en-GB" sz="3000" b="1" dirty="0" err="1" smtClean="0">
                <a:latin typeface="+mj-lt"/>
                <a:ea typeface="MS PGothic" pitchFamily="34" charset="-128"/>
              </a:rPr>
              <a:t>i</a:t>
            </a:r>
            <a:r>
              <a:rPr lang="en-GB" sz="3000" b="1" dirty="0" smtClean="0">
                <a:latin typeface="+mj-lt"/>
                <a:ea typeface="MS PGothic" pitchFamily="34" charset="-128"/>
              </a:rPr>
              <a:t> </a:t>
            </a:r>
            <a:r>
              <a:rPr lang="en-GB" sz="3000" b="1" dirty="0" err="1" smtClean="0">
                <a:latin typeface="+mj-lt"/>
                <a:ea typeface="MS PGothic" pitchFamily="34" charset="-128"/>
              </a:rPr>
              <a:t>otpornosti</a:t>
            </a:r>
            <a:r>
              <a:rPr lang="en-GB" sz="3000" b="1" dirty="0" smtClean="0">
                <a:latin typeface="+mj-lt"/>
                <a:ea typeface="MS PGothic" pitchFamily="34" charset="-128"/>
              </a:rPr>
              <a:t> </a:t>
            </a:r>
            <a:r>
              <a:rPr lang="en-GB" sz="3000" b="1" dirty="0" smtClean="0">
                <a:solidFill>
                  <a:schemeClr val="tx1"/>
                </a:solidFill>
                <a:latin typeface="+mj-lt"/>
                <a:ea typeface="MS PGothic" pitchFamily="34" charset="-128"/>
              </a:rPr>
              <a:t>2021.-2026.</a:t>
            </a:r>
            <a:endParaRPr lang="hr-HR" sz="3000" b="1" dirty="0"/>
          </a:p>
        </p:txBody>
      </p:sp>
      <p:sp>
        <p:nvSpPr>
          <p:cNvPr id="12" name="TextBox 11">
            <a:extLst>
              <a:ext uri="{FF2B5EF4-FFF2-40B4-BE49-F238E27FC236}">
                <a16:creationId xmlns:a16="http://schemas.microsoft.com/office/drawing/2014/main" id="{A2BFB17B-D867-4E2D-A2E8-6A9EBD7BF38B}"/>
              </a:ext>
            </a:extLst>
          </p:cNvPr>
          <p:cNvSpPr txBox="1"/>
          <p:nvPr/>
        </p:nvSpPr>
        <p:spPr>
          <a:xfrm>
            <a:off x="904702" y="2306007"/>
            <a:ext cx="10515600" cy="2862322"/>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GB" sz="1800" dirty="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800" b="1" dirty="0" err="1">
                <a:effectLst/>
                <a:latin typeface="+mj-lt"/>
                <a:ea typeface="Times New Roman" panose="02020603050405020304" pitchFamily="18" charset="0"/>
                <a:cs typeface="Times New Roman" panose="02020603050405020304" pitchFamily="18" charset="0"/>
              </a:rPr>
              <a:t>Komponenta</a:t>
            </a:r>
            <a:r>
              <a:rPr lang="en-GB" sz="1800" b="1" dirty="0">
                <a:effectLst/>
                <a:latin typeface="+mj-lt"/>
                <a:ea typeface="Times New Roman" panose="02020603050405020304" pitchFamily="18" charset="0"/>
                <a:cs typeface="Times New Roman" panose="02020603050405020304" pitchFamily="18" charset="0"/>
              </a:rPr>
              <a:t> </a:t>
            </a:r>
            <a:r>
              <a:rPr lang="hr-HR" sz="1800" b="1" dirty="0" smtClean="0">
                <a:effectLst/>
                <a:latin typeface="+mj-lt"/>
                <a:ea typeface="Times New Roman" panose="02020603050405020304" pitchFamily="18" charset="0"/>
                <a:cs typeface="Times New Roman" panose="02020603050405020304" pitchFamily="18" charset="0"/>
              </a:rPr>
              <a:t>3</a:t>
            </a:r>
            <a:r>
              <a:rPr lang="en-GB" sz="1800" b="1" dirty="0" smtClean="0">
                <a:effectLst/>
                <a:latin typeface="+mj-lt"/>
                <a:ea typeface="Times New Roman" panose="02020603050405020304" pitchFamily="18" charset="0"/>
                <a:cs typeface="Times New Roman" panose="02020603050405020304" pitchFamily="18" charset="0"/>
              </a:rPr>
              <a:t>: </a:t>
            </a:r>
            <a:r>
              <a:rPr lang="hr-HR" b="1" dirty="0">
                <a:ea typeface="Times New Roman" panose="02020603050405020304" pitchFamily="18" charset="0"/>
                <a:cs typeface="Times New Roman" panose="02020603050405020304" pitchFamily="18" charset="0"/>
              </a:rPr>
              <a:t>O</a:t>
            </a:r>
            <a:r>
              <a:rPr lang="hr-HR" sz="1800" b="1" dirty="0" smtClean="0">
                <a:effectLst/>
                <a:latin typeface="+mj-lt"/>
                <a:ea typeface="Times New Roman" panose="02020603050405020304" pitchFamily="18" charset="0"/>
                <a:cs typeface="Times New Roman" panose="02020603050405020304" pitchFamily="18" charset="0"/>
              </a:rPr>
              <a:t>brazovanje, znanost i i</a:t>
            </a:r>
            <a:r>
              <a:rPr lang="hr-HR" b="1" dirty="0" smtClean="0">
                <a:ea typeface="Times New Roman" panose="02020603050405020304" pitchFamily="18" charset="0"/>
                <a:cs typeface="Times New Roman" panose="02020603050405020304" pitchFamily="18" charset="0"/>
              </a:rPr>
              <a:t>straživanje</a:t>
            </a:r>
            <a:endParaRPr lang="en-GB" sz="1800" b="1" dirty="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sz="1800" b="1" dirty="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pl-PL" dirty="0" smtClean="0">
                <a:latin typeface="+mj-lt"/>
                <a:cs typeface="Times New Roman" panose="02020603050405020304" pitchFamily="18" charset="0"/>
              </a:rPr>
              <a:t>C3.1</a:t>
            </a:r>
            <a:r>
              <a:rPr lang="pl-PL" dirty="0">
                <a:latin typeface="+mj-lt"/>
                <a:cs typeface="Times New Roman" panose="02020603050405020304" pitchFamily="18" charset="0"/>
              </a:rPr>
              <a:t>. </a:t>
            </a:r>
            <a:r>
              <a:rPr lang="pl-PL" dirty="0" smtClean="0">
                <a:latin typeface="+mj-lt"/>
                <a:cs typeface="Times New Roman" panose="02020603050405020304" pitchFamily="18" charset="0"/>
              </a:rPr>
              <a:t>Reforma obrazovnog sustava – 5.100.000.000 HRK</a:t>
            </a:r>
            <a:endParaRPr lang="en-GB" dirty="0">
              <a:latin typeface="+mj-lt"/>
              <a:cs typeface="Times New Roman" panose="02020603050405020304" pitchFamily="18" charset="0"/>
            </a:endParaRPr>
          </a:p>
          <a:p>
            <a:pPr marL="285750" indent="-285750" algn="just">
              <a:buFont typeface="Arial" panose="020B0604020202020204" pitchFamily="34" charset="0"/>
              <a:buChar char="•"/>
            </a:pPr>
            <a:endParaRPr lang="en-GB" dirty="0">
              <a:latin typeface="+mj-lt"/>
              <a:cs typeface="Times New Roman" panose="02020603050405020304" pitchFamily="18" charset="0"/>
            </a:endParaRPr>
          </a:p>
          <a:p>
            <a:pPr marL="742950" lvl="1" indent="-285750" algn="just">
              <a:buFont typeface="Arial" panose="020B0604020202020204" pitchFamily="34" charset="0"/>
              <a:buChar char="•"/>
            </a:pPr>
            <a:r>
              <a:rPr lang="hr-HR" dirty="0" smtClean="0">
                <a:latin typeface="+mj-lt"/>
                <a:cs typeface="Times New Roman" panose="02020603050405020304" pitchFamily="18" charset="0"/>
              </a:rPr>
              <a:t>C3.1.R1. Strukturna reforma sustava odgoja i obrazovanja</a:t>
            </a:r>
            <a:endParaRPr lang="en-GB" dirty="0" smtClean="0">
              <a:latin typeface="+mj-lt"/>
              <a:cs typeface="Times New Roman" panose="02020603050405020304" pitchFamily="18" charset="0"/>
            </a:endParaRPr>
          </a:p>
          <a:p>
            <a:pPr marL="285750" indent="-285750" algn="just">
              <a:buFont typeface="Arial" panose="020B0604020202020204" pitchFamily="34" charset="0"/>
              <a:buChar char="•"/>
            </a:pPr>
            <a:endParaRPr lang="en-GB" dirty="0" smtClean="0">
              <a:latin typeface="+mj-lt"/>
              <a:cs typeface="Times New Roman" panose="02020603050405020304" pitchFamily="18" charset="0"/>
            </a:endParaRPr>
          </a:p>
          <a:p>
            <a:pPr marL="1200150" lvl="2" indent="-285750" algn="just">
              <a:buFont typeface="Arial" panose="020B0604020202020204" pitchFamily="34" charset="0"/>
              <a:buChar char="•"/>
            </a:pPr>
            <a:r>
              <a:rPr lang="pt-BR" b="1" dirty="0" smtClean="0">
                <a:cs typeface="Times New Roman" panose="02020603050405020304" pitchFamily="18" charset="0"/>
              </a:rPr>
              <a:t>C</a:t>
            </a:r>
            <a:r>
              <a:rPr lang="hr-HR" b="1" dirty="0">
                <a:cs typeface="Times New Roman" panose="02020603050405020304" pitchFamily="18" charset="0"/>
              </a:rPr>
              <a:t>3</a:t>
            </a:r>
            <a:r>
              <a:rPr lang="pt-BR" b="1" dirty="0" smtClean="0">
                <a:cs typeface="Times New Roman" panose="02020603050405020304" pitchFamily="18" charset="0"/>
              </a:rPr>
              <a:t>.1. </a:t>
            </a:r>
            <a:r>
              <a:rPr lang="hr-HR" b="1" dirty="0" smtClean="0">
                <a:cs typeface="Times New Roman" panose="02020603050405020304" pitchFamily="18" charset="0"/>
              </a:rPr>
              <a:t>R1 I1 </a:t>
            </a:r>
            <a:r>
              <a:rPr lang="pt-BR" b="1" dirty="0">
                <a:cs typeface="Times New Roman" panose="02020603050405020304" pitchFamily="18" charset="0"/>
              </a:rPr>
              <a:t>R2 Izgradnja, dogradnja, rekonstrukcija i opremanje predškolskih </a:t>
            </a:r>
            <a:r>
              <a:rPr lang="pt-BR" b="1" dirty="0" smtClean="0">
                <a:cs typeface="Times New Roman" panose="02020603050405020304" pitchFamily="18" charset="0"/>
              </a:rPr>
              <a:t>ustanova</a:t>
            </a:r>
            <a:r>
              <a:rPr lang="hr-HR" b="1" dirty="0" smtClean="0">
                <a:cs typeface="Times New Roman" panose="02020603050405020304" pitchFamily="18" charset="0"/>
              </a:rPr>
              <a:t>  - 1.620.000.000  (2 poziva)     </a:t>
            </a:r>
            <a:r>
              <a:rPr lang="en-GB" dirty="0" smtClean="0">
                <a:latin typeface="+mj-lt"/>
                <a:cs typeface="Times New Roman" panose="02020603050405020304" pitchFamily="18" charset="0"/>
              </a:rPr>
              <a:t>             </a:t>
            </a:r>
            <a:endParaRPr lang="en-GB" b="1" dirty="0">
              <a:latin typeface="+mj-lt"/>
              <a:cs typeface="Times New Roman" panose="02020603050405020304" pitchFamily="18" charset="0"/>
            </a:endParaRPr>
          </a:p>
          <a:p>
            <a:pPr marL="285750" indent="-285750" algn="just">
              <a:buFont typeface="Arial" panose="020B0604020202020204" pitchFamily="34" charset="0"/>
              <a:buChar char="•"/>
            </a:pPr>
            <a:endParaRPr lang="en-GB" sz="18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4686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Pentagon 8"/>
          <p:cNvSpPr/>
          <p:nvPr/>
        </p:nvSpPr>
        <p:spPr>
          <a:xfrm>
            <a:off x="233213" y="841471"/>
            <a:ext cx="3172884" cy="806451"/>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hr-HR" sz="1867" b="1">
                <a:solidFill>
                  <a:schemeClr val="tx1"/>
                </a:solidFill>
                <a:latin typeface="+mj-lt"/>
              </a:rPr>
              <a:t>TIP NATJEČAJA</a:t>
            </a:r>
          </a:p>
        </p:txBody>
      </p:sp>
      <p:sp>
        <p:nvSpPr>
          <p:cNvPr id="10" name="Rectangle 9"/>
          <p:cNvSpPr/>
          <p:nvPr/>
        </p:nvSpPr>
        <p:spPr>
          <a:xfrm>
            <a:off x="3620175" y="852948"/>
            <a:ext cx="7398321" cy="908051"/>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algn="ctr" eaLnBrk="1" hangingPunct="1">
              <a:defRPr/>
            </a:pPr>
            <a:r>
              <a:rPr lang="en-US" sz="1870" dirty="0">
                <a:solidFill>
                  <a:schemeClr val="tx1"/>
                </a:solidFill>
                <a:latin typeface="+mj-lt"/>
                <a:cs typeface="Times New Roman" pitchFamily="18" charset="0"/>
              </a:rPr>
              <a:t>o</a:t>
            </a:r>
            <a:r>
              <a:rPr lang="hr-HR" sz="1870" dirty="0">
                <a:solidFill>
                  <a:schemeClr val="tx1"/>
                </a:solidFill>
                <a:latin typeface="+mj-lt"/>
                <a:cs typeface="Times New Roman" pitchFamily="18" charset="0"/>
              </a:rPr>
              <a:t>tvoreni postupak u </a:t>
            </a:r>
            <a:r>
              <a:rPr lang="hr-HR" sz="1870" b="1" dirty="0">
                <a:solidFill>
                  <a:schemeClr val="tx1"/>
                </a:solidFill>
                <a:latin typeface="+mj-lt"/>
                <a:cs typeface="Times New Roman" pitchFamily="18" charset="0"/>
              </a:rPr>
              <a:t>modalitetu </a:t>
            </a:r>
            <a:r>
              <a:rPr lang="hr-HR" sz="1870" b="1" dirty="0" smtClean="0">
                <a:solidFill>
                  <a:schemeClr val="tx1"/>
                </a:solidFill>
                <a:latin typeface="+mj-lt"/>
                <a:cs typeface="Times New Roman" pitchFamily="18" charset="0"/>
              </a:rPr>
              <a:t>privremenog </a:t>
            </a:r>
            <a:r>
              <a:rPr lang="en-US" sz="1870" b="1" dirty="0" smtClean="0">
                <a:solidFill>
                  <a:schemeClr val="tx1"/>
                </a:solidFill>
                <a:latin typeface="+mj-lt"/>
                <a:cs typeface="Times New Roman" pitchFamily="18" charset="0"/>
              </a:rPr>
              <a:t>P</a:t>
            </a:r>
            <a:r>
              <a:rPr lang="hr-HR" sz="1870" b="1" dirty="0" err="1">
                <a:solidFill>
                  <a:schemeClr val="tx1"/>
                </a:solidFill>
                <a:latin typeface="+mj-lt"/>
                <a:cs typeface="Times New Roman" pitchFamily="18" charset="0"/>
              </a:rPr>
              <a:t>oziva</a:t>
            </a:r>
            <a:endParaRPr lang="hr-HR" sz="1870" b="1" dirty="0">
              <a:solidFill>
                <a:schemeClr val="tx1"/>
              </a:solidFill>
              <a:latin typeface="+mj-lt"/>
              <a:cs typeface="Times New Roman" pitchFamily="18" charset="0"/>
            </a:endParaRPr>
          </a:p>
        </p:txBody>
      </p:sp>
      <p:sp>
        <p:nvSpPr>
          <p:cNvPr id="11" name="Pentagon 10"/>
          <p:cNvSpPr/>
          <p:nvPr/>
        </p:nvSpPr>
        <p:spPr>
          <a:xfrm>
            <a:off x="233213" y="2604866"/>
            <a:ext cx="3172884" cy="856404"/>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hr-HR" sz="1867" b="1" dirty="0">
                <a:solidFill>
                  <a:schemeClr val="tx1"/>
                </a:solidFill>
                <a:latin typeface="+mj-lt"/>
              </a:rPr>
              <a:t>PRIHVATLJIVI PRIJAVITELJI</a:t>
            </a:r>
          </a:p>
        </p:txBody>
      </p:sp>
      <p:sp>
        <p:nvSpPr>
          <p:cNvPr id="12" name="Rectangle 11"/>
          <p:cNvSpPr/>
          <p:nvPr/>
        </p:nvSpPr>
        <p:spPr>
          <a:xfrm>
            <a:off x="3615965" y="2588938"/>
            <a:ext cx="7495309" cy="953475"/>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marL="0" lvl="1" algn="ctr">
              <a:defRPr/>
            </a:pPr>
            <a:r>
              <a:rPr lang="pl-PL" altLang="sr-Latn-RS" sz="1870" b="1" dirty="0" smtClean="0">
                <a:solidFill>
                  <a:schemeClr val="tx1"/>
                </a:solidFill>
                <a:latin typeface="+mj-lt"/>
                <a:cs typeface="Times New Roman" pitchFamily="18" charset="0"/>
              </a:rPr>
              <a:t>JLR(P)S </a:t>
            </a:r>
            <a:r>
              <a:rPr lang="pl-PL" altLang="sr-Latn-RS" sz="1870" dirty="0" smtClean="0">
                <a:solidFill>
                  <a:schemeClr val="tx1"/>
                </a:solidFill>
                <a:latin typeface="+mj-lt"/>
                <a:cs typeface="Times New Roman" pitchFamily="18" charset="0"/>
              </a:rPr>
              <a:t>kao osnivači javnih </a:t>
            </a:r>
            <a:r>
              <a:rPr lang="pl-PL" altLang="sr-Latn-RS" sz="1870" dirty="0">
                <a:solidFill>
                  <a:schemeClr val="tx1"/>
                </a:solidFill>
                <a:latin typeface="+mj-lt"/>
                <a:cs typeface="Times New Roman" pitchFamily="18" charset="0"/>
              </a:rPr>
              <a:t>ustanova koje </a:t>
            </a:r>
            <a:r>
              <a:rPr lang="pl-PL" altLang="sr-Latn-RS" sz="1870" dirty="0" smtClean="0">
                <a:solidFill>
                  <a:schemeClr val="tx1"/>
                </a:solidFill>
                <a:latin typeface="+mj-lt"/>
                <a:cs typeface="Times New Roman" pitchFamily="18" charset="0"/>
              </a:rPr>
              <a:t>obavljaju </a:t>
            </a:r>
            <a:r>
              <a:rPr lang="pl-PL" altLang="sr-Latn-RS" sz="1870" dirty="0">
                <a:solidFill>
                  <a:schemeClr val="tx1"/>
                </a:solidFill>
                <a:latin typeface="+mj-lt"/>
                <a:cs typeface="Times New Roman" pitchFamily="18" charset="0"/>
              </a:rPr>
              <a:t>djelatnost predškolskog odgoja sukladno Zakonu o predškolskom odgoju i obrazovanju</a:t>
            </a:r>
            <a:endParaRPr lang="hr-HR" altLang="sr-Latn-RS" sz="1870" dirty="0">
              <a:solidFill>
                <a:schemeClr val="tx1"/>
              </a:solidFill>
              <a:latin typeface="+mj-lt"/>
              <a:cs typeface="Times New Roman" pitchFamily="18" charset="0"/>
            </a:endParaRPr>
          </a:p>
        </p:txBody>
      </p:sp>
      <p:sp>
        <p:nvSpPr>
          <p:cNvPr id="13" name="Pentagon 12"/>
          <p:cNvSpPr/>
          <p:nvPr/>
        </p:nvSpPr>
        <p:spPr>
          <a:xfrm>
            <a:off x="233213" y="4286673"/>
            <a:ext cx="3172884" cy="856404"/>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867" b="1">
                <a:solidFill>
                  <a:schemeClr val="tx1"/>
                </a:solidFill>
                <a:latin typeface="+mj-lt"/>
              </a:rPr>
              <a:t>PODNOŠENJE PROJEKTNIH PRIJEDLOGA</a:t>
            </a:r>
            <a:endParaRPr lang="hr-HR" sz="1867" b="1">
              <a:solidFill>
                <a:schemeClr val="tx1"/>
              </a:solidFill>
              <a:latin typeface="+mj-lt"/>
            </a:endParaRPr>
          </a:p>
        </p:txBody>
      </p:sp>
      <p:sp>
        <p:nvSpPr>
          <p:cNvPr id="15" name="Rectangle 14"/>
          <p:cNvSpPr/>
          <p:nvPr/>
        </p:nvSpPr>
        <p:spPr>
          <a:xfrm>
            <a:off x="3632294" y="4278879"/>
            <a:ext cx="7495309" cy="991947"/>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algn="ctr"/>
            <a:r>
              <a:rPr lang="en-US" altLang="en-US" dirty="0" smtClean="0"/>
              <a:t> </a:t>
            </a:r>
            <a:r>
              <a:rPr lang="en-US" altLang="en-US" b="1" dirty="0" smtClean="0">
                <a:latin typeface="+mj-lt"/>
              </a:rPr>
              <a:t>d</a:t>
            </a:r>
            <a:r>
              <a:rPr lang="hr-HR" altLang="en-US" b="1" dirty="0">
                <a:latin typeface="+mj-lt"/>
              </a:rPr>
              <a:t>o</a:t>
            </a:r>
            <a:r>
              <a:rPr lang="en-US" altLang="en-US" b="1" dirty="0" smtClean="0">
                <a:latin typeface="+mj-lt"/>
              </a:rPr>
              <a:t> </a:t>
            </a:r>
            <a:r>
              <a:rPr lang="hr-HR" altLang="en-US" b="1" dirty="0" smtClean="0">
                <a:latin typeface="+mj-lt"/>
              </a:rPr>
              <a:t>4</a:t>
            </a:r>
            <a:r>
              <a:rPr lang="pl-PL" altLang="en-US" b="1" dirty="0" smtClean="0">
                <a:latin typeface="+mj-lt"/>
              </a:rPr>
              <a:t>. srpnja 2022.</a:t>
            </a:r>
            <a:r>
              <a:rPr lang="en-US" altLang="en-US" b="1" dirty="0" smtClean="0">
                <a:latin typeface="+mj-lt"/>
              </a:rPr>
              <a:t> </a:t>
            </a:r>
            <a:r>
              <a:rPr lang="pl-PL" altLang="en-US" b="1" dirty="0" smtClean="0">
                <a:latin typeface="+mj-lt"/>
              </a:rPr>
              <a:t>u 23:59 sati</a:t>
            </a:r>
            <a:endParaRPr lang="hr-HR" b="1" dirty="0">
              <a:latin typeface="+mj-lt"/>
            </a:endParaRPr>
          </a:p>
        </p:txBody>
      </p:sp>
    </p:spTree>
    <p:extLst>
      <p:ext uri="{BB962C8B-B14F-4D97-AF65-F5344CB8AC3E}">
        <p14:creationId xmlns:p14="http://schemas.microsoft.com/office/powerpoint/2010/main" val="2685491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7" name="Title 1"/>
          <p:cNvSpPr>
            <a:spLocks noGrp="1"/>
          </p:cNvSpPr>
          <p:nvPr>
            <p:ph type="ctrTitle"/>
          </p:nvPr>
        </p:nvSpPr>
        <p:spPr>
          <a:xfrm>
            <a:off x="838201" y="1469571"/>
            <a:ext cx="10515600" cy="3594798"/>
          </a:xfrm>
        </p:spPr>
        <p:style>
          <a:lnRef idx="1">
            <a:schemeClr val="accent1"/>
          </a:lnRef>
          <a:fillRef idx="1003">
            <a:schemeClr val="lt1"/>
          </a:fillRef>
          <a:effectRef idx="1">
            <a:schemeClr val="accent1"/>
          </a:effectRef>
          <a:fontRef idx="minor">
            <a:schemeClr val="dk1"/>
          </a:fontRef>
        </p:style>
        <p:txBody>
          <a:bodyPr>
            <a:normAutofit/>
          </a:bodyPr>
          <a:lstStyle/>
          <a:p>
            <a:pPr algn="l"/>
            <a:r>
              <a:rPr lang="en-US" sz="2200" b="1" dirty="0"/>
              <a:t>PREDMET POZIVA:</a:t>
            </a:r>
            <a:r>
              <a:rPr lang="en-US" sz="2200" b="1" dirty="0">
                <a:solidFill>
                  <a:srgbClr val="C00000"/>
                </a:solidFill>
              </a:rPr>
              <a:t/>
            </a:r>
            <a:br>
              <a:rPr lang="en-US" sz="2200" b="1" dirty="0">
                <a:solidFill>
                  <a:srgbClr val="C00000"/>
                </a:solidFill>
              </a:rPr>
            </a:br>
            <a:r>
              <a:rPr lang="hr-HR" sz="2200" b="1" dirty="0">
                <a:solidFill>
                  <a:srgbClr val="C00000"/>
                </a:solidFill>
              </a:rPr>
              <a:t/>
            </a:r>
            <a:br>
              <a:rPr lang="hr-HR" sz="2200" b="1" dirty="0">
                <a:solidFill>
                  <a:srgbClr val="C00000"/>
                </a:solidFill>
              </a:rPr>
            </a:br>
            <a:r>
              <a:rPr lang="hr-HR" sz="2200" dirty="0" smtClean="0"/>
              <a:t>Ulaganje </a:t>
            </a:r>
            <a:r>
              <a:rPr lang="hr-HR" sz="2200" dirty="0"/>
              <a:t>u izgradnju, dogradnju, nadogradnju, rekonstrukciju, adaptaciju i opremanje</a:t>
            </a:r>
            <a:br>
              <a:rPr lang="hr-HR" sz="2200" dirty="0"/>
            </a:br>
            <a:r>
              <a:rPr lang="hr-HR" sz="2200" dirty="0"/>
              <a:t>predškolskih ustanova</a:t>
            </a:r>
            <a:br>
              <a:rPr lang="hr-HR" sz="2200" dirty="0"/>
            </a:br>
            <a:r>
              <a:rPr lang="hr-HR" sz="2200" dirty="0">
                <a:highlight>
                  <a:srgbClr val="FFFF00"/>
                </a:highlight>
              </a:rPr>
              <a:t/>
            </a:r>
            <a:br>
              <a:rPr lang="hr-HR" sz="2200" dirty="0">
                <a:highlight>
                  <a:srgbClr val="FFFF00"/>
                </a:highlight>
              </a:rPr>
            </a:br>
            <a:r>
              <a:rPr lang="hr-HR" sz="2200" b="1" dirty="0"/>
              <a:t>SVRHA (CILJ) POZIVA: </a:t>
            </a:r>
            <a:r>
              <a:rPr lang="en-US" sz="2200" b="1" dirty="0"/>
              <a:t/>
            </a:r>
            <a:br>
              <a:rPr lang="en-US" sz="2200" b="1" dirty="0"/>
            </a:br>
            <a:r>
              <a:rPr lang="hr-HR" sz="2200" b="1" dirty="0">
                <a:solidFill>
                  <a:srgbClr val="C00000"/>
                </a:solidFill>
              </a:rPr>
              <a:t/>
            </a:r>
            <a:br>
              <a:rPr lang="hr-HR" sz="2200" b="1" dirty="0">
                <a:solidFill>
                  <a:srgbClr val="C00000"/>
                </a:solidFill>
              </a:rPr>
            </a:br>
            <a:r>
              <a:rPr lang="hr-HR" sz="2200" dirty="0"/>
              <a:t>Ovim Pozivom </a:t>
            </a:r>
            <a:r>
              <a:rPr lang="hr-HR" sz="2200" dirty="0" smtClean="0"/>
              <a:t>osigurati će se infrastrukturni </a:t>
            </a:r>
            <a:r>
              <a:rPr lang="hr-HR" sz="2200" dirty="0"/>
              <a:t>i </a:t>
            </a:r>
            <a:r>
              <a:rPr lang="hr-HR" sz="2200" dirty="0" smtClean="0"/>
              <a:t>materijalni kapaciteti </a:t>
            </a:r>
            <a:r>
              <a:rPr lang="hr-HR" sz="2200" dirty="0"/>
              <a:t>za povećanje dostupnosti ranog </a:t>
            </a:r>
            <a:r>
              <a:rPr lang="hr-HR" sz="2200" dirty="0" smtClean="0"/>
              <a:t>i </a:t>
            </a:r>
            <a:r>
              <a:rPr lang="hr-HR" sz="2200" dirty="0"/>
              <a:t>predškolskog odgoja i obrazovanja u Republici Hrvatskoj</a:t>
            </a:r>
            <a:r>
              <a:rPr lang="hr-HR" sz="3200" dirty="0"/>
              <a:t/>
            </a:r>
            <a:br>
              <a:rPr lang="hr-HR" sz="3200" dirty="0"/>
            </a:br>
            <a:endParaRPr lang="hr-HR" sz="3000" b="1" dirty="0">
              <a:solidFill>
                <a:srgbClr val="C00000"/>
              </a:solidFill>
            </a:endParaRPr>
          </a:p>
        </p:txBody>
      </p:sp>
      <p:sp>
        <p:nvSpPr>
          <p:cNvPr id="8" name="Title 3"/>
          <p:cNvSpPr txBox="1">
            <a:spLocks/>
          </p:cNvSpPr>
          <p:nvPr/>
        </p:nvSpPr>
        <p:spPr>
          <a:xfrm>
            <a:off x="838200" y="561411"/>
            <a:ext cx="10515600" cy="740468"/>
          </a:xfrm>
          <a:prstGeom prst="rect">
            <a:avLst/>
          </a:prstGeom>
          <a:solidFill>
            <a:schemeClr val="accent1">
              <a:lumMod val="60000"/>
              <a:lumOff val="40000"/>
            </a:schemeClr>
          </a:solidFill>
        </p:spPr>
        <p:txBody>
          <a:bodyPr vert="horz" lIns="91440" tIns="45720" rIns="91440" bIns="45720" rtlCol="0" anchor="ctr">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50000"/>
              </a:lnSpc>
            </a:pPr>
            <a:r>
              <a:rPr lang="pl-PL" sz="2700" b="1" dirty="0">
                <a:cs typeface="Times New Roman" panose="02020603050405020304" pitchFamily="18" charset="0"/>
              </a:rPr>
              <a:t>1.2 Predmet, svrha i pokazatelji Poziv</a:t>
            </a:r>
            <a:endParaRPr lang="hr-HR" sz="2700" b="1" dirty="0"/>
          </a:p>
        </p:txBody>
      </p:sp>
    </p:spTree>
    <p:extLst>
      <p:ext uri="{BB962C8B-B14F-4D97-AF65-F5344CB8AC3E}">
        <p14:creationId xmlns:p14="http://schemas.microsoft.com/office/powerpoint/2010/main" val="2741123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9" name="TextBox 8"/>
          <p:cNvSpPr txBox="1"/>
          <p:nvPr/>
        </p:nvSpPr>
        <p:spPr>
          <a:xfrm>
            <a:off x="691572" y="640081"/>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POKAZATELJI POZIVA</a:t>
            </a:r>
          </a:p>
        </p:txBody>
      </p:sp>
      <p:graphicFrame>
        <p:nvGraphicFramePr>
          <p:cNvPr id="11" name="Table 10"/>
          <p:cNvGraphicFramePr>
            <a:graphicFrameLocks noGrp="1"/>
          </p:cNvGraphicFramePr>
          <p:nvPr>
            <p:extLst>
              <p:ext uri="{D42A27DB-BD31-4B8C-83A1-F6EECF244321}">
                <p14:modId xmlns:p14="http://schemas.microsoft.com/office/powerpoint/2010/main" val="1773265052"/>
              </p:ext>
            </p:extLst>
          </p:nvPr>
        </p:nvGraphicFramePr>
        <p:xfrm>
          <a:off x="650150" y="1486889"/>
          <a:ext cx="11223986" cy="1925320"/>
        </p:xfrm>
        <a:graphic>
          <a:graphicData uri="http://schemas.openxmlformats.org/drawingml/2006/table">
            <a:tbl>
              <a:tblPr firstRow="1" bandRow="1">
                <a:tableStyleId>{5C22544A-7EE6-4342-B048-85BDC9FD1C3A}</a:tableStyleId>
              </a:tblPr>
              <a:tblGrid>
                <a:gridCol w="3872864">
                  <a:extLst>
                    <a:ext uri="{9D8B030D-6E8A-4147-A177-3AD203B41FA5}">
                      <a16:colId xmlns:a16="http://schemas.microsoft.com/office/drawing/2014/main" val="3958763713"/>
                    </a:ext>
                  </a:extLst>
                </a:gridCol>
                <a:gridCol w="7351122">
                  <a:extLst>
                    <a:ext uri="{9D8B030D-6E8A-4147-A177-3AD203B41FA5}">
                      <a16:colId xmlns:a16="http://schemas.microsoft.com/office/drawing/2014/main" val="367724467"/>
                    </a:ext>
                  </a:extLst>
                </a:gridCol>
              </a:tblGrid>
              <a:tr h="370840">
                <a:tc>
                  <a:txBody>
                    <a:bodyPr/>
                    <a:lstStyle/>
                    <a:p>
                      <a:r>
                        <a:rPr lang="hr-HR" dirty="0" smtClean="0"/>
                        <a:t>Zajednički pokazatelj </a:t>
                      </a:r>
                      <a:endParaRPr lang="hr-HR" dirty="0"/>
                    </a:p>
                  </a:txBody>
                  <a:tcPr/>
                </a:tc>
                <a:tc>
                  <a:txBody>
                    <a:bodyPr/>
                    <a:lstStyle/>
                    <a:p>
                      <a:pPr algn="ctr"/>
                      <a:r>
                        <a:rPr lang="hr-HR" dirty="0" smtClean="0"/>
                        <a:t>Opis i izvor provjere</a:t>
                      </a:r>
                      <a:endParaRPr lang="hr-HR" u="none" dirty="0"/>
                    </a:p>
                  </a:txBody>
                  <a:tcPr/>
                </a:tc>
                <a:extLst>
                  <a:ext uri="{0D108BD9-81ED-4DB2-BD59-A6C34878D82A}">
                    <a16:rowId xmlns:a16="http://schemas.microsoft.com/office/drawing/2014/main" val="3324516988"/>
                  </a:ext>
                </a:extLst>
              </a:tr>
              <a:tr h="370840">
                <a:tc>
                  <a:txBody>
                    <a:bodyPr/>
                    <a:lstStyle/>
                    <a:p>
                      <a:r>
                        <a:rPr lang="hr-HR" dirty="0" smtClean="0"/>
                        <a:t>RRFCI13 Kapacitet učionica novih ili moderniziranih ustanova za skrb o djeci i obrazovanje</a:t>
                      </a:r>
                    </a:p>
                  </a:txBody>
                  <a:tcPr/>
                </a:tc>
                <a:tc>
                  <a:txBody>
                    <a:bodyPr/>
                    <a:lstStyle/>
                    <a:p>
                      <a:pPr algn="ctr"/>
                      <a:r>
                        <a:rPr lang="hr-HR" sz="1600" dirty="0" smtClean="0"/>
                        <a:t>Kapacitet učionica (</a:t>
                      </a:r>
                      <a:r>
                        <a:rPr lang="hr-HR" sz="1600" b="1" dirty="0" smtClean="0"/>
                        <a:t>Izjava glavnog projektanta</a:t>
                      </a:r>
                      <a:r>
                        <a:rPr lang="hr-HR" sz="1600" dirty="0" smtClean="0"/>
                        <a:t>) u smislu maksimalnog broja mjesta u novim ili moderniziranim ustanovama za rani i predškolski odgoj i obrazovanje (ISCED 0–6) zahvaljujući mjerama potpore u okviru Mehanizma. Kapacitet učionica izračunava se u skladu s nacionalnim zakonodavstvom (jaslička skupina*12, vrtićka skupina*20), ali ne uključuje nastavnike, roditelje, pomoćno osoblje ili druge osobe koje se također mogu koristiti tim objektima.</a:t>
                      </a:r>
                      <a:endParaRPr lang="hr-HR" sz="1600" dirty="0"/>
                    </a:p>
                  </a:txBody>
                  <a:tcPr/>
                </a:tc>
                <a:extLst>
                  <a:ext uri="{0D108BD9-81ED-4DB2-BD59-A6C34878D82A}">
                    <a16:rowId xmlns:a16="http://schemas.microsoft.com/office/drawing/2014/main" val="949209961"/>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963319164"/>
              </p:ext>
            </p:extLst>
          </p:nvPr>
        </p:nvGraphicFramePr>
        <p:xfrm>
          <a:off x="650150" y="3412209"/>
          <a:ext cx="11223986" cy="1224280"/>
        </p:xfrm>
        <a:graphic>
          <a:graphicData uri="http://schemas.openxmlformats.org/drawingml/2006/table">
            <a:tbl>
              <a:tblPr firstRow="1" bandRow="1">
                <a:tableStyleId>{5C22544A-7EE6-4342-B048-85BDC9FD1C3A}</a:tableStyleId>
              </a:tblPr>
              <a:tblGrid>
                <a:gridCol w="3872864">
                  <a:extLst>
                    <a:ext uri="{9D8B030D-6E8A-4147-A177-3AD203B41FA5}">
                      <a16:colId xmlns:a16="http://schemas.microsoft.com/office/drawing/2014/main" val="1670130626"/>
                    </a:ext>
                  </a:extLst>
                </a:gridCol>
                <a:gridCol w="7351122">
                  <a:extLst>
                    <a:ext uri="{9D8B030D-6E8A-4147-A177-3AD203B41FA5}">
                      <a16:colId xmlns:a16="http://schemas.microsoft.com/office/drawing/2014/main" val="1371062362"/>
                    </a:ext>
                  </a:extLst>
                </a:gridCol>
              </a:tblGrid>
              <a:tr h="370840">
                <a:tc>
                  <a:txBody>
                    <a:bodyPr/>
                    <a:lstStyle/>
                    <a:p>
                      <a:r>
                        <a:rPr lang="hr-HR" dirty="0" smtClean="0"/>
                        <a:t>Pokazatelj NPOO </a:t>
                      </a:r>
                      <a:endParaRPr lang="hr-HR" dirty="0"/>
                    </a:p>
                  </a:txBody>
                  <a:tcPr/>
                </a:tc>
                <a:tc>
                  <a:txBody>
                    <a:bodyPr/>
                    <a:lstStyle/>
                    <a:p>
                      <a:pPr algn="ctr"/>
                      <a:r>
                        <a:rPr lang="hr-HR" dirty="0" smtClean="0"/>
                        <a:t>Opis i izvor provjere</a:t>
                      </a:r>
                      <a:endParaRPr lang="hr-HR" u="none" dirty="0"/>
                    </a:p>
                  </a:txBody>
                  <a:tcPr/>
                </a:tc>
                <a:extLst>
                  <a:ext uri="{0D108BD9-81ED-4DB2-BD59-A6C34878D82A}">
                    <a16:rowId xmlns:a16="http://schemas.microsoft.com/office/drawing/2014/main" val="2445658169"/>
                  </a:ext>
                </a:extLst>
              </a:tr>
              <a:tr h="370840">
                <a:tc>
                  <a:txBody>
                    <a:bodyPr/>
                    <a:lstStyle/>
                    <a:p>
                      <a:r>
                        <a:rPr lang="hr-HR" dirty="0" smtClean="0"/>
                        <a:t>NPOO.C3.1.R1-I1-T270 Broj izgrađenih mjesta u RPOO-u</a:t>
                      </a:r>
                    </a:p>
                  </a:txBody>
                  <a:tcPr/>
                </a:tc>
                <a:tc>
                  <a:txBody>
                    <a:bodyPr/>
                    <a:lstStyle/>
                    <a:p>
                      <a:pPr algn="ctr"/>
                      <a:r>
                        <a:rPr lang="hr-HR" sz="1600" dirty="0" smtClean="0"/>
                        <a:t>Broj izgrađenih mjesta računa se množenjem broja dnevnih boravaka (</a:t>
                      </a:r>
                      <a:r>
                        <a:rPr lang="hr-HR" sz="1600" b="1" dirty="0" smtClean="0"/>
                        <a:t>Izjava glavnog projektanta</a:t>
                      </a:r>
                      <a:r>
                        <a:rPr lang="hr-HR" sz="1600" dirty="0" smtClean="0"/>
                        <a:t>) s prosječnim brojem djece u skupini (jaslička skupina*12, vrtićka skupina*20 </a:t>
                      </a:r>
                      <a:r>
                        <a:rPr lang="hr-HR" dirty="0" smtClean="0"/>
                        <a:t>)</a:t>
                      </a:r>
                      <a:endParaRPr lang="hr-HR" dirty="0"/>
                    </a:p>
                  </a:txBody>
                  <a:tcPr/>
                </a:tc>
                <a:extLst>
                  <a:ext uri="{0D108BD9-81ED-4DB2-BD59-A6C34878D82A}">
                    <a16:rowId xmlns:a16="http://schemas.microsoft.com/office/drawing/2014/main" val="2003261186"/>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011533121"/>
              </p:ext>
            </p:extLst>
          </p:nvPr>
        </p:nvGraphicFramePr>
        <p:xfrm>
          <a:off x="650150" y="4636489"/>
          <a:ext cx="11223986" cy="1219200"/>
        </p:xfrm>
        <a:graphic>
          <a:graphicData uri="http://schemas.openxmlformats.org/drawingml/2006/table">
            <a:tbl>
              <a:tblPr firstRow="1" bandRow="1">
                <a:tableStyleId>{5C22544A-7EE6-4342-B048-85BDC9FD1C3A}</a:tableStyleId>
              </a:tblPr>
              <a:tblGrid>
                <a:gridCol w="3872864">
                  <a:extLst>
                    <a:ext uri="{9D8B030D-6E8A-4147-A177-3AD203B41FA5}">
                      <a16:colId xmlns:a16="http://schemas.microsoft.com/office/drawing/2014/main" val="1670130626"/>
                    </a:ext>
                  </a:extLst>
                </a:gridCol>
                <a:gridCol w="7351122">
                  <a:extLst>
                    <a:ext uri="{9D8B030D-6E8A-4147-A177-3AD203B41FA5}">
                      <a16:colId xmlns:a16="http://schemas.microsoft.com/office/drawing/2014/main" val="1371062362"/>
                    </a:ext>
                  </a:extLst>
                </a:gridCol>
              </a:tblGrid>
              <a:tr h="370840">
                <a:tc>
                  <a:txBody>
                    <a:bodyPr/>
                    <a:lstStyle/>
                    <a:p>
                      <a:r>
                        <a:rPr lang="pl-PL" dirty="0" smtClean="0"/>
                        <a:t>Pokazatelj ostvarenja specifičan za Poziv</a:t>
                      </a:r>
                      <a:endParaRPr lang="hr-HR" dirty="0"/>
                    </a:p>
                  </a:txBody>
                  <a:tcPr/>
                </a:tc>
                <a:tc>
                  <a:txBody>
                    <a:bodyPr/>
                    <a:lstStyle/>
                    <a:p>
                      <a:pPr algn="ctr"/>
                      <a:r>
                        <a:rPr lang="hr-HR" sz="1800" dirty="0" smtClean="0"/>
                        <a:t>Opis i izvor provjere</a:t>
                      </a:r>
                      <a:endParaRPr lang="hr-HR" sz="1800" u="none" dirty="0"/>
                    </a:p>
                  </a:txBody>
                  <a:tcPr/>
                </a:tc>
                <a:extLst>
                  <a:ext uri="{0D108BD9-81ED-4DB2-BD59-A6C34878D82A}">
                    <a16:rowId xmlns:a16="http://schemas.microsoft.com/office/drawing/2014/main" val="2445658169"/>
                  </a:ext>
                </a:extLst>
              </a:tr>
              <a:tr h="370840">
                <a:tc>
                  <a:txBody>
                    <a:bodyPr/>
                    <a:lstStyle/>
                    <a:p>
                      <a:r>
                        <a:rPr lang="pl-PL" dirty="0" smtClean="0"/>
                        <a:t>Broj dodatnih dnevnih boravaka </a:t>
                      </a:r>
                      <a:endParaRPr lang="hr-HR" dirty="0" smtClean="0"/>
                    </a:p>
                  </a:txBody>
                  <a:tcPr/>
                </a:tc>
                <a:tc>
                  <a:txBody>
                    <a:bodyPr/>
                    <a:lstStyle/>
                    <a:p>
                      <a:pPr algn="ctr"/>
                      <a:r>
                        <a:rPr lang="hr-HR" sz="1600" dirty="0" smtClean="0"/>
                        <a:t>Broj dodatnih dnevnih boravaka dokazuje se </a:t>
                      </a:r>
                      <a:r>
                        <a:rPr lang="hr-HR" sz="1600" b="1" dirty="0" smtClean="0"/>
                        <a:t>Izjavom glavnog projektanta </a:t>
                      </a:r>
                      <a:r>
                        <a:rPr lang="hr-HR" sz="1600" dirty="0" smtClean="0"/>
                        <a:t>o broju dodatnih dnevnih boravaka po završetku provedbe projekta</a:t>
                      </a:r>
                      <a:endParaRPr lang="hr-HR" sz="1600" dirty="0"/>
                    </a:p>
                  </a:txBody>
                  <a:tcPr/>
                </a:tc>
                <a:extLst>
                  <a:ext uri="{0D108BD9-81ED-4DB2-BD59-A6C34878D82A}">
                    <a16:rowId xmlns:a16="http://schemas.microsoft.com/office/drawing/2014/main" val="2003261186"/>
                  </a:ext>
                </a:extLst>
              </a:tr>
            </a:tbl>
          </a:graphicData>
        </a:graphic>
      </p:graphicFrame>
    </p:spTree>
    <p:extLst>
      <p:ext uri="{BB962C8B-B14F-4D97-AF65-F5344CB8AC3E}">
        <p14:creationId xmlns:p14="http://schemas.microsoft.com/office/powerpoint/2010/main" val="3248017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120161" y="5972529"/>
            <a:ext cx="2475191" cy="627942"/>
          </a:xfrm>
          <a:prstGeom prst="rect">
            <a:avLst/>
          </a:prstGeom>
        </p:spPr>
      </p:pic>
      <p:pic>
        <p:nvPicPr>
          <p:cNvPr id="6" name="Picture 5"/>
          <p:cNvPicPr>
            <a:picLocks noChangeAspect="1"/>
          </p:cNvPicPr>
          <p:nvPr/>
        </p:nvPicPr>
        <p:blipFill>
          <a:blip r:embed="rId4"/>
          <a:stretch>
            <a:fillRect/>
          </a:stretch>
        </p:blipFill>
        <p:spPr>
          <a:xfrm>
            <a:off x="390687" y="5972529"/>
            <a:ext cx="2560542" cy="755970"/>
          </a:xfrm>
          <a:prstGeom prst="rect">
            <a:avLst/>
          </a:prstGeom>
        </p:spPr>
      </p:pic>
      <p:sp>
        <p:nvSpPr>
          <p:cNvPr id="4" name="Title 3"/>
          <p:cNvSpPr>
            <a:spLocks noGrp="1"/>
          </p:cNvSpPr>
          <p:nvPr>
            <p:ph type="title"/>
          </p:nvPr>
        </p:nvSpPr>
        <p:spPr>
          <a:xfrm>
            <a:off x="904702" y="1178440"/>
            <a:ext cx="10515600" cy="740468"/>
          </a:xfrm>
          <a:solidFill>
            <a:schemeClr val="accent1">
              <a:lumMod val="60000"/>
              <a:lumOff val="40000"/>
            </a:schemeClr>
          </a:solidFill>
        </p:spPr>
        <p:txBody>
          <a:bodyPr>
            <a:normAutofit/>
          </a:bodyPr>
          <a:lstStyle/>
          <a:p>
            <a:r>
              <a:rPr lang="pt-BR" sz="2700" b="1" dirty="0">
                <a:cs typeface="Times New Roman" panose="02020603050405020304" pitchFamily="18" charset="0"/>
              </a:rPr>
              <a:t>1.3 Financijska alokacija i iznos bespovratnih sredstava</a:t>
            </a:r>
            <a:r>
              <a:rPr lang="en-GB" sz="2700" b="1" dirty="0" smtClean="0">
                <a:solidFill>
                  <a:schemeClr val="tx1"/>
                </a:solidFill>
                <a:ea typeface="MS PGothic" pitchFamily="34" charset="-128"/>
              </a:rPr>
              <a:t>.</a:t>
            </a:r>
            <a:endParaRPr lang="hr-HR" sz="2700" b="1" dirty="0"/>
          </a:p>
        </p:txBody>
      </p:sp>
      <p:sp>
        <p:nvSpPr>
          <p:cNvPr id="2" name="Right Arrow 1"/>
          <p:cNvSpPr/>
          <p:nvPr/>
        </p:nvSpPr>
        <p:spPr>
          <a:xfrm>
            <a:off x="1293546" y="3687699"/>
            <a:ext cx="5029200" cy="865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Najniži iznos bespovratnih sredstava po projektu </a:t>
            </a:r>
            <a:endParaRPr lang="hr-HR" dirty="0"/>
          </a:p>
        </p:txBody>
      </p:sp>
      <p:sp>
        <p:nvSpPr>
          <p:cNvPr id="7" name="Right Arrow 6"/>
          <p:cNvSpPr/>
          <p:nvPr/>
        </p:nvSpPr>
        <p:spPr>
          <a:xfrm>
            <a:off x="1314117" y="2509531"/>
            <a:ext cx="5029200" cy="865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Alokacija poziva</a:t>
            </a:r>
            <a:endParaRPr lang="hr-HR" dirty="0"/>
          </a:p>
        </p:txBody>
      </p:sp>
      <p:sp>
        <p:nvSpPr>
          <p:cNvPr id="9" name="Rectangle 8"/>
          <p:cNvSpPr/>
          <p:nvPr/>
        </p:nvSpPr>
        <p:spPr>
          <a:xfrm>
            <a:off x="6793340" y="2757137"/>
            <a:ext cx="4277432" cy="369332"/>
          </a:xfrm>
          <a:prstGeom prst="rect">
            <a:avLst/>
          </a:prstGeom>
        </p:spPr>
        <p:txBody>
          <a:bodyPr wrap="square">
            <a:spAutoFit/>
          </a:bodyPr>
          <a:lstStyle/>
          <a:p>
            <a:pPr marL="342900" indent="-342900"/>
            <a:endParaRPr lang="hr-HR" b="1" dirty="0"/>
          </a:p>
        </p:txBody>
      </p:sp>
      <p:sp>
        <p:nvSpPr>
          <p:cNvPr id="8" name="Rectangle 7"/>
          <p:cNvSpPr/>
          <p:nvPr/>
        </p:nvSpPr>
        <p:spPr>
          <a:xfrm>
            <a:off x="7011891" y="2756310"/>
            <a:ext cx="2286203" cy="369332"/>
          </a:xfrm>
          <a:prstGeom prst="rect">
            <a:avLst/>
          </a:prstGeom>
        </p:spPr>
        <p:txBody>
          <a:bodyPr wrap="none">
            <a:spAutoFit/>
          </a:bodyPr>
          <a:lstStyle/>
          <a:p>
            <a:pPr marL="342900" indent="-342900"/>
            <a:r>
              <a:rPr lang="hr-HR" b="1" dirty="0" smtClean="0"/>
              <a:t>1.220</a:t>
            </a:r>
            <a:r>
              <a:rPr lang="en-US" b="1" dirty="0" smtClean="0"/>
              <a:t>.000.000,00 </a:t>
            </a:r>
            <a:r>
              <a:rPr lang="en-US" b="1" dirty="0"/>
              <a:t>HRK</a:t>
            </a:r>
            <a:endParaRPr lang="hr-HR" b="1" dirty="0"/>
          </a:p>
        </p:txBody>
      </p:sp>
      <p:sp>
        <p:nvSpPr>
          <p:cNvPr id="11" name="Rectangle 10"/>
          <p:cNvSpPr/>
          <p:nvPr/>
        </p:nvSpPr>
        <p:spPr>
          <a:xfrm>
            <a:off x="7011892" y="3975972"/>
            <a:ext cx="1757212" cy="369332"/>
          </a:xfrm>
          <a:prstGeom prst="rect">
            <a:avLst/>
          </a:prstGeom>
        </p:spPr>
        <p:txBody>
          <a:bodyPr wrap="none">
            <a:spAutoFit/>
          </a:bodyPr>
          <a:lstStyle/>
          <a:p>
            <a:pPr marL="342900" indent="-342900"/>
            <a:r>
              <a:rPr lang="hr-HR" b="1" dirty="0"/>
              <a:t>7</a:t>
            </a:r>
            <a:r>
              <a:rPr lang="hr-HR" b="1" dirty="0" smtClean="0"/>
              <a:t>20</a:t>
            </a:r>
            <a:r>
              <a:rPr lang="en-US" b="1" dirty="0" smtClean="0"/>
              <a:t>.000,00 </a:t>
            </a:r>
            <a:r>
              <a:rPr lang="en-US" b="1" dirty="0"/>
              <a:t>HRK</a:t>
            </a:r>
            <a:endParaRPr lang="hr-HR" b="1" dirty="0"/>
          </a:p>
        </p:txBody>
      </p:sp>
      <p:sp>
        <p:nvSpPr>
          <p:cNvPr id="13" name="Right Arrow 12"/>
          <p:cNvSpPr/>
          <p:nvPr/>
        </p:nvSpPr>
        <p:spPr>
          <a:xfrm>
            <a:off x="1314117" y="4794361"/>
            <a:ext cx="5029200" cy="86541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smtClean="0"/>
              <a:t>Najviši </a:t>
            </a:r>
            <a:r>
              <a:rPr lang="hr-HR" dirty="0"/>
              <a:t>iznos bespovratnih sredstava po projektu </a:t>
            </a:r>
          </a:p>
        </p:txBody>
      </p:sp>
      <p:sp>
        <p:nvSpPr>
          <p:cNvPr id="14" name="Rectangle 13"/>
          <p:cNvSpPr/>
          <p:nvPr/>
        </p:nvSpPr>
        <p:spPr>
          <a:xfrm>
            <a:off x="7011891" y="5042402"/>
            <a:ext cx="2052165" cy="369332"/>
          </a:xfrm>
          <a:prstGeom prst="rect">
            <a:avLst/>
          </a:prstGeom>
        </p:spPr>
        <p:txBody>
          <a:bodyPr wrap="none">
            <a:spAutoFit/>
          </a:bodyPr>
          <a:lstStyle/>
          <a:p>
            <a:pPr marL="342900" indent="-342900"/>
            <a:r>
              <a:rPr lang="hr-HR" b="1" dirty="0" smtClean="0"/>
              <a:t>36.</a:t>
            </a:r>
            <a:r>
              <a:rPr lang="en-US" b="1" dirty="0" smtClean="0"/>
              <a:t>000.000,00 </a:t>
            </a:r>
            <a:r>
              <a:rPr lang="en-US" b="1" dirty="0"/>
              <a:t>HRK</a:t>
            </a:r>
            <a:endParaRPr lang="hr-HR" b="1" dirty="0"/>
          </a:p>
        </p:txBody>
      </p:sp>
    </p:spTree>
    <p:extLst>
      <p:ext uri="{BB962C8B-B14F-4D97-AF65-F5344CB8AC3E}">
        <p14:creationId xmlns:p14="http://schemas.microsoft.com/office/powerpoint/2010/main" val="19424001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3893</TotalTime>
  <Words>3811</Words>
  <Application>Microsoft Office PowerPoint</Application>
  <PresentationFormat>Widescreen</PresentationFormat>
  <Paragraphs>426</Paragraphs>
  <Slides>39</Slides>
  <Notes>39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MS PGothic</vt:lpstr>
      <vt:lpstr>Arial</vt:lpstr>
      <vt:lpstr>Calibri</vt:lpstr>
      <vt:lpstr>Calibri Light</vt:lpstr>
      <vt:lpstr>Times New Roman</vt:lpstr>
      <vt:lpstr>VladaRHSans Reg</vt:lpstr>
      <vt:lpstr>Wingdings</vt:lpstr>
      <vt:lpstr>Office Theme</vt:lpstr>
      <vt:lpstr>  Poziv na dostavu projektnih prijedloga  Izgradnja, dogradnja, rekonstrukcija i opremanje predškolskih ustanova,  prvi Poziv  Referentni broj C3.1. R1-I1.1</vt:lpstr>
      <vt:lpstr>Važne informacije</vt:lpstr>
      <vt:lpstr>Program rada</vt:lpstr>
      <vt:lpstr>Strateški i zakonodavni okvir</vt:lpstr>
      <vt:lpstr>Nacionalni plan oporavka i otpornosti 2021.-2026.</vt:lpstr>
      <vt:lpstr>PowerPoint Presentation</vt:lpstr>
      <vt:lpstr>PREDMET POZIVA:  Ulaganje u izgradnju, dogradnju, nadogradnju, rekonstrukciju, adaptaciju i opremanje predškolskih ustanova  SVRHA (CILJ) POZIVA:   Ovim Pozivom osigurati će se infrastrukturni i materijalni kapaciteti za povećanje dostupnosti ranog i predškolskog odgoja i obrazovanja u Republici Hrvatskoj </vt:lpstr>
      <vt:lpstr>PowerPoint Presentation</vt:lpstr>
      <vt:lpstr>1.3 Financijska alokacija i iznos bespovratnih sredstava.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MZO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Poziv na dostavu projektnih prijedloga  Komercijalizacija inovacija  Referentni broj C 1.1.2. R2-I5</dc:title>
  <dc:creator>abunticr</dc:creator>
  <cp:lastModifiedBy>abunticr</cp:lastModifiedBy>
  <cp:revision>113</cp:revision>
  <cp:lastPrinted>2022-05-16T07:14:57Z</cp:lastPrinted>
  <dcterms:created xsi:type="dcterms:W3CDTF">2022-05-09T09:26:58Z</dcterms:created>
  <dcterms:modified xsi:type="dcterms:W3CDTF">2022-05-16T13:49:27Z</dcterms:modified>
</cp:coreProperties>
</file>