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6"/>
  </p:notesMasterIdLst>
  <p:sldIdLst>
    <p:sldId id="259" r:id="rId5"/>
    <p:sldId id="465" r:id="rId6"/>
    <p:sldId id="468" r:id="rId7"/>
    <p:sldId id="467" r:id="rId8"/>
    <p:sldId id="489" r:id="rId9"/>
    <p:sldId id="502" r:id="rId10"/>
    <p:sldId id="503" r:id="rId11"/>
    <p:sldId id="504" r:id="rId12"/>
    <p:sldId id="482" r:id="rId13"/>
    <p:sldId id="494" r:id="rId14"/>
    <p:sldId id="495" r:id="rId15"/>
    <p:sldId id="496" r:id="rId16"/>
    <p:sldId id="506" r:id="rId17"/>
    <p:sldId id="505" r:id="rId18"/>
    <p:sldId id="457" r:id="rId19"/>
    <p:sldId id="510" r:id="rId20"/>
    <p:sldId id="511" r:id="rId21"/>
    <p:sldId id="509" r:id="rId22"/>
    <p:sldId id="469" r:id="rId23"/>
    <p:sldId id="451" r:id="rId24"/>
    <p:sldId id="461" r:id="rId25"/>
    <p:sldId id="484" r:id="rId26"/>
    <p:sldId id="485" r:id="rId27"/>
    <p:sldId id="472" r:id="rId28"/>
    <p:sldId id="497" r:id="rId29"/>
    <p:sldId id="474" r:id="rId30"/>
    <p:sldId id="487" r:id="rId31"/>
    <p:sldId id="498" r:id="rId32"/>
    <p:sldId id="499" r:id="rId33"/>
    <p:sldId id="488" r:id="rId34"/>
    <p:sldId id="268" r:id="rId35"/>
  </p:sldIdLst>
  <p:sldSz cx="12192000" cy="6858000"/>
  <p:notesSz cx="6797675" cy="9929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C8B131-AE36-8A14-E0F4-34BF2102586F}" name="Katija Jaram" initials="KJ" userId="S::Katija.Jaram@mpgi.hr::8a8d5fbf-456c-46c6-97ef-31c16c373a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ja Buterin" initials="MB" lastIdx="1" clrIdx="0">
    <p:extLst>
      <p:ext uri="{19B8F6BF-5375-455C-9EA6-DF929625EA0E}">
        <p15:presenceInfo xmlns:p15="http://schemas.microsoft.com/office/powerpoint/2012/main" userId="S::Maja.Buterin@mgipu.hr::5424aff6-6da4-406c-af24-8c38793fea42" providerId="AD"/>
      </p:ext>
    </p:extLst>
  </p:cmAuthor>
  <p:cmAuthor id="2" name="Olja Milošević" initials="OM" lastIdx="24" clrIdx="1">
    <p:extLst>
      <p:ext uri="{19B8F6BF-5375-455C-9EA6-DF929625EA0E}">
        <p15:presenceInfo xmlns:p15="http://schemas.microsoft.com/office/powerpoint/2012/main" userId="S::Olja.Milosevic@mgipu.hr::b0e63f85-6abf-4f03-a06b-46e13c8d8eef" providerId="AD"/>
      </p:ext>
    </p:extLst>
  </p:cmAuthor>
  <p:cmAuthor id="3" name="Iva Maria Jurić" initials="IMJ" lastIdx="1" clrIdx="2">
    <p:extLst>
      <p:ext uri="{19B8F6BF-5375-455C-9EA6-DF929625EA0E}">
        <p15:presenceInfo xmlns:p15="http://schemas.microsoft.com/office/powerpoint/2012/main" userId="S::ivamaria.juric@mgipu.hr::237852c5-0a8d-42f9-82bf-aa7a7dbbb988" providerId="AD"/>
      </p:ext>
    </p:extLst>
  </p:cmAuthor>
  <p:cmAuthor id="4" name="Nataša Milutin Naglić" initials="NMN" lastIdx="3" clrIdx="3">
    <p:extLst>
      <p:ext uri="{19B8F6BF-5375-455C-9EA6-DF929625EA0E}">
        <p15:presenceInfo xmlns:p15="http://schemas.microsoft.com/office/powerpoint/2012/main" userId="S::nmnaglic@fzo.hr::a3a07847-faf3-496f-995f-1614e6a022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6C4"/>
    <a:srgbClr val="E2DECC"/>
    <a:srgbClr val="BCCADD"/>
    <a:srgbClr val="4094B4"/>
    <a:srgbClr val="679F42"/>
    <a:srgbClr val="E3E1D5"/>
    <a:srgbClr val="D8A401"/>
    <a:srgbClr val="EDEDDF"/>
    <a:srgbClr val="FEF5DA"/>
    <a:srgbClr val="FEF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rednji stil 3 - Isticanj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rednji stil 4 - Isticanj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amni stil 1 - Isticanj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Tamni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84"/>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jan Sajko" userId="38ade229-dfe9-4a4c-8901-4a4e32154f3c" providerId="ADAL" clId="{DF3BD475-ED7C-4D8E-852E-8A33F9B83A45}"/>
    <pc:docChg chg="modSld">
      <pc:chgData name="Kristijan Sajko" userId="38ade229-dfe9-4a4c-8901-4a4e32154f3c" providerId="ADAL" clId="{DF3BD475-ED7C-4D8E-852E-8A33F9B83A45}" dt="2023-06-07T06:16:56.654" v="151" actId="14100"/>
      <pc:docMkLst>
        <pc:docMk/>
      </pc:docMkLst>
      <pc:sldChg chg="modSp mod">
        <pc:chgData name="Kristijan Sajko" userId="38ade229-dfe9-4a4c-8901-4a4e32154f3c" providerId="ADAL" clId="{DF3BD475-ED7C-4D8E-852E-8A33F9B83A45}" dt="2023-06-07T06:16:27.430" v="148" actId="20577"/>
        <pc:sldMkLst>
          <pc:docMk/>
          <pc:sldMk cId="4048422923" sldId="451"/>
        </pc:sldMkLst>
        <pc:spChg chg="mod">
          <ac:chgData name="Kristijan Sajko" userId="38ade229-dfe9-4a4c-8901-4a4e32154f3c" providerId="ADAL" clId="{DF3BD475-ED7C-4D8E-852E-8A33F9B83A45}" dt="2023-06-07T06:16:22.363" v="147" actId="20577"/>
          <ac:spMkLst>
            <pc:docMk/>
            <pc:sldMk cId="4048422923" sldId="451"/>
            <ac:spMk id="32" creationId="{EA12D994-11BE-4447-8A4A-0CEBE6C994EC}"/>
          </ac:spMkLst>
        </pc:spChg>
        <pc:spChg chg="mod">
          <ac:chgData name="Kristijan Sajko" userId="38ade229-dfe9-4a4c-8901-4a4e32154f3c" providerId="ADAL" clId="{DF3BD475-ED7C-4D8E-852E-8A33F9B83A45}" dt="2023-06-07T06:16:27.430" v="148" actId="20577"/>
          <ac:spMkLst>
            <pc:docMk/>
            <pc:sldMk cId="4048422923" sldId="451"/>
            <ac:spMk id="65" creationId="{BC2D5B55-0117-4ECC-AEB0-D591177E2448}"/>
          </ac:spMkLst>
        </pc:spChg>
      </pc:sldChg>
      <pc:sldChg chg="modSp mod">
        <pc:chgData name="Kristijan Sajko" userId="38ade229-dfe9-4a4c-8901-4a4e32154f3c" providerId="ADAL" clId="{DF3BD475-ED7C-4D8E-852E-8A33F9B83A45}" dt="2023-06-07T06:16:56.654" v="151" actId="14100"/>
        <pc:sldMkLst>
          <pc:docMk/>
          <pc:sldMk cId="899876396" sldId="484"/>
        </pc:sldMkLst>
        <pc:spChg chg="mod">
          <ac:chgData name="Kristijan Sajko" userId="38ade229-dfe9-4a4c-8901-4a4e32154f3c" providerId="ADAL" clId="{DF3BD475-ED7C-4D8E-852E-8A33F9B83A45}" dt="2023-06-07T06:16:56.654" v="151" actId="14100"/>
          <ac:spMkLst>
            <pc:docMk/>
            <pc:sldMk cId="899876396" sldId="484"/>
            <ac:spMk id="16" creationId="{3C556806-CC4A-C119-02EE-BA58907AE396}"/>
          </ac:spMkLst>
        </pc:spChg>
      </pc:sldChg>
    </pc:docChg>
  </pc:docChgLst>
  <pc:docChgLst>
    <pc:chgData name="Kristijan Sajko" userId="38ade229-dfe9-4a4c-8901-4a4e32154f3c" providerId="ADAL" clId="{A7EC293F-C33A-4205-A576-C812605A8170}"/>
    <pc:docChg chg="modSld sldOrd">
      <pc:chgData name="Kristijan Sajko" userId="38ade229-dfe9-4a4c-8901-4a4e32154f3c" providerId="ADAL" clId="{A7EC293F-C33A-4205-A576-C812605A8170}" dt="2023-06-07T06:33:17.508" v="1"/>
      <pc:docMkLst>
        <pc:docMk/>
      </pc:docMkLst>
      <pc:sldChg chg="ord">
        <pc:chgData name="Kristijan Sajko" userId="38ade229-dfe9-4a4c-8901-4a4e32154f3c" providerId="ADAL" clId="{A7EC293F-C33A-4205-A576-C812605A8170}" dt="2023-06-07T06:33:17.508" v="1"/>
        <pc:sldMkLst>
          <pc:docMk/>
          <pc:sldMk cId="3951245743" sldId="48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ee.radionice@mpgi.h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ee.radionice@mpgi.h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22D53-BE79-465C-BB1E-C3E87B5A7B2C}" type="doc">
      <dgm:prSet loTypeId="urn:microsoft.com/office/officeart/2005/8/layout/chevron1" loCatId="process" qsTypeId="urn:microsoft.com/office/officeart/2005/8/quickstyle/simple1" qsCatId="simple" csTypeId="urn:microsoft.com/office/officeart/2005/8/colors/accent1_2" csCatId="accent1" phldr="1"/>
      <dgm:spPr/>
    </dgm:pt>
    <dgm:pt modelId="{E64662BE-82CA-40B4-9405-7394355CD387}">
      <dgm:prSet phldrT="[Tekst]" custT="1"/>
      <dgm:spPr>
        <a:solidFill>
          <a:srgbClr val="4094B4"/>
        </a:solidFill>
        <a:ln>
          <a:noFill/>
        </a:ln>
      </dgm:spPr>
      <dgm:t>
        <a:bodyPr/>
        <a:lstStyle/>
        <a:p>
          <a:r>
            <a:rPr lang="hr-HR" sz="1400" b="1">
              <a:solidFill>
                <a:schemeClr val="tx1"/>
              </a:solidFill>
            </a:rPr>
            <a:t>PRIJAVA</a:t>
          </a:r>
        </a:p>
        <a:p>
          <a:endParaRPr lang="hr-HR" sz="1600" b="1">
            <a:solidFill>
              <a:schemeClr val="tx1"/>
            </a:solidFill>
          </a:endParaRPr>
        </a:p>
        <a:p>
          <a:r>
            <a:rPr lang="hr-HR" sz="1400" b="1">
              <a:solidFill>
                <a:schemeClr val="tx1"/>
              </a:solidFill>
            </a:rPr>
            <a:t> 22.5. – 22.8.2023. u 16:00 sati</a:t>
          </a:r>
        </a:p>
      </dgm:t>
    </dgm:pt>
    <dgm:pt modelId="{E5DDF54B-3851-40EE-B491-18838866114C}" type="parTrans" cxnId="{B059B7F9-D9E5-47FB-874B-704D5933296F}">
      <dgm:prSet/>
      <dgm:spPr/>
      <dgm:t>
        <a:bodyPr/>
        <a:lstStyle/>
        <a:p>
          <a:endParaRPr lang="hr-HR"/>
        </a:p>
      </dgm:t>
    </dgm:pt>
    <dgm:pt modelId="{A2D5358D-3930-4B98-9DD4-A453A842E12C}" type="sibTrans" cxnId="{B059B7F9-D9E5-47FB-874B-704D5933296F}">
      <dgm:prSet/>
      <dgm:spPr/>
      <dgm:t>
        <a:bodyPr/>
        <a:lstStyle/>
        <a:p>
          <a:endParaRPr lang="hr-HR"/>
        </a:p>
      </dgm:t>
    </dgm:pt>
    <dgm:pt modelId="{B60A5315-2F67-41C3-B9DF-6A407DED8870}">
      <dgm:prSet phldrT="[Tekst]" custT="1"/>
      <dgm:spPr>
        <a:solidFill>
          <a:schemeClr val="tx2">
            <a:lumMod val="20000"/>
            <a:lumOff val="80000"/>
          </a:schemeClr>
        </a:solidFill>
        <a:ln>
          <a:noFill/>
        </a:ln>
      </dgm:spPr>
      <dgm:t>
        <a:bodyPr/>
        <a:lstStyle/>
        <a:p>
          <a:r>
            <a:rPr lang="hr-HR" sz="1400" b="1" dirty="0">
              <a:solidFill>
                <a:schemeClr val="tx1"/>
              </a:solidFill>
            </a:rPr>
            <a:t>PITANJA I ODGOVORI </a:t>
          </a:r>
        </a:p>
        <a:p>
          <a:endParaRPr lang="hr-HR" sz="1400" b="1" dirty="0">
            <a:solidFill>
              <a:schemeClr val="tx1"/>
            </a:solidFill>
          </a:endParaRPr>
        </a:p>
        <a:p>
          <a:r>
            <a:rPr lang="hr-HR" sz="1400" b="1" dirty="0">
              <a:solidFill>
                <a:schemeClr val="tx1"/>
              </a:solidFill>
            </a:rPr>
            <a:t>7 dana</a:t>
          </a:r>
        </a:p>
        <a:p>
          <a:r>
            <a:rPr lang="hr-HR" sz="1400" b="1" dirty="0">
              <a:solidFill>
                <a:schemeClr val="tx1"/>
              </a:solidFill>
            </a:rPr>
            <a:t>fondovieu (eNPOO)</a:t>
          </a:r>
        </a:p>
      </dgm:t>
    </dgm:pt>
    <dgm:pt modelId="{FCCC340A-96BB-4368-A11F-09FF3A0DE490}" type="parTrans" cxnId="{02A5D9A1-68E8-45AF-BEA2-691BC74E683C}">
      <dgm:prSet/>
      <dgm:spPr/>
      <dgm:t>
        <a:bodyPr/>
        <a:lstStyle/>
        <a:p>
          <a:endParaRPr lang="hr-HR"/>
        </a:p>
      </dgm:t>
    </dgm:pt>
    <dgm:pt modelId="{BDED3F5B-D4EC-4BBE-8CC3-87CCE8D5CB78}" type="sibTrans" cxnId="{02A5D9A1-68E8-45AF-BEA2-691BC74E683C}">
      <dgm:prSet/>
      <dgm:spPr/>
      <dgm:t>
        <a:bodyPr/>
        <a:lstStyle/>
        <a:p>
          <a:endParaRPr lang="hr-HR"/>
        </a:p>
      </dgm:t>
    </dgm:pt>
    <dgm:pt modelId="{A5ABFE9A-67D9-4667-8DCA-35B7CBCBF4E9}">
      <dgm:prSet custT="1"/>
      <dgm:spPr>
        <a:solidFill>
          <a:srgbClr val="BCCADD"/>
        </a:solidFill>
        <a:ln>
          <a:noFill/>
        </a:ln>
      </dgm:spPr>
      <dgm:t>
        <a:bodyPr/>
        <a:lstStyle/>
        <a:p>
          <a:r>
            <a:rPr lang="hr-HR" sz="1400" b="1">
              <a:solidFill>
                <a:schemeClr val="tx1"/>
              </a:solidFill>
            </a:rPr>
            <a:t>INFO RADIONICE</a:t>
          </a:r>
        </a:p>
        <a:p>
          <a:endParaRPr lang="hr-HR" sz="1400" b="1">
            <a:solidFill>
              <a:schemeClr val="tx1"/>
            </a:solidFill>
          </a:endParaRPr>
        </a:p>
        <a:p>
          <a:r>
            <a:rPr lang="hr-HR" sz="1400" b="1">
              <a:solidFill>
                <a:schemeClr val="tx1"/>
              </a:solidFill>
            </a:rPr>
            <a:t> </a:t>
          </a:r>
        </a:p>
        <a:p>
          <a:r>
            <a:rPr lang="hr-HR" sz="1400" b="1">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ee.radionice@mpgi.hr</a:t>
          </a:r>
          <a:endParaRPr lang="hr-HR" sz="1400" b="1">
            <a:solidFill>
              <a:schemeClr val="tx1"/>
            </a:solidFill>
          </a:endParaRPr>
        </a:p>
      </dgm:t>
    </dgm:pt>
    <dgm:pt modelId="{9F585F91-5A6B-4581-9097-751C81DBE0C8}" type="parTrans" cxnId="{DC988B1E-655B-4A0F-BAB7-A390453FE241}">
      <dgm:prSet/>
      <dgm:spPr/>
      <dgm:t>
        <a:bodyPr/>
        <a:lstStyle/>
        <a:p>
          <a:endParaRPr lang="hr-HR"/>
        </a:p>
      </dgm:t>
    </dgm:pt>
    <dgm:pt modelId="{29490636-B5D6-487A-805A-EC90D79E4540}" type="sibTrans" cxnId="{DC988B1E-655B-4A0F-BAB7-A390453FE241}">
      <dgm:prSet/>
      <dgm:spPr/>
      <dgm:t>
        <a:bodyPr/>
        <a:lstStyle/>
        <a:p>
          <a:endParaRPr lang="hr-HR"/>
        </a:p>
      </dgm:t>
    </dgm:pt>
    <dgm:pt modelId="{7D6F3271-2230-4708-8856-784BB60DE748}">
      <dgm:prSet phldrT="[Tekst]" custT="1"/>
      <dgm:spPr>
        <a:solidFill>
          <a:srgbClr val="AEB6C4"/>
        </a:solidFill>
        <a:ln>
          <a:noFill/>
        </a:ln>
      </dgm:spPr>
      <dgm:t>
        <a:bodyPr/>
        <a:lstStyle/>
        <a:p>
          <a:r>
            <a:rPr lang="hr-HR" sz="1400" b="1">
              <a:solidFill>
                <a:schemeClr val="tx1"/>
              </a:solidFill>
            </a:rPr>
            <a:t>STRUČNA PODRŠKA</a:t>
          </a:r>
        </a:p>
        <a:p>
          <a:r>
            <a:rPr lang="hr-HR" sz="1400" b="1">
              <a:solidFill>
                <a:schemeClr val="tx1"/>
              </a:solidFill>
            </a:rPr>
            <a:t>FZOEU/SEU</a:t>
          </a:r>
        </a:p>
        <a:p>
          <a:r>
            <a:rPr lang="hr-HR" sz="1400" b="1">
              <a:solidFill>
                <a:schemeClr val="tx1"/>
              </a:solidFill>
            </a:rPr>
            <a:t>lipanj 2023.</a:t>
          </a:r>
        </a:p>
        <a:p>
          <a:r>
            <a:rPr lang="hr-HR" sz="1400" b="1">
              <a:solidFill>
                <a:schemeClr val="tx1"/>
              </a:solidFill>
            </a:rPr>
            <a:t>prijave do 31.5.2023.</a:t>
          </a:r>
        </a:p>
      </dgm:t>
    </dgm:pt>
    <dgm:pt modelId="{06709563-E707-41B1-81FE-C681FB561701}" type="parTrans" cxnId="{FEFD31F1-C89E-41BC-ACD0-228429357C17}">
      <dgm:prSet/>
      <dgm:spPr/>
      <dgm:t>
        <a:bodyPr/>
        <a:lstStyle/>
        <a:p>
          <a:endParaRPr lang="hr-HR"/>
        </a:p>
      </dgm:t>
    </dgm:pt>
    <dgm:pt modelId="{6FC27BDB-6ACB-4ECA-A7F5-6BBEE21B2AEE}" type="sibTrans" cxnId="{FEFD31F1-C89E-41BC-ACD0-228429357C17}">
      <dgm:prSet/>
      <dgm:spPr/>
      <dgm:t>
        <a:bodyPr/>
        <a:lstStyle/>
        <a:p>
          <a:endParaRPr lang="hr-HR"/>
        </a:p>
      </dgm:t>
    </dgm:pt>
    <dgm:pt modelId="{73EE6AFC-08D9-4438-8FF9-4929D56BD706}" type="pres">
      <dgm:prSet presAssocID="{EF422D53-BE79-465C-BB1E-C3E87B5A7B2C}" presName="Name0" presStyleCnt="0">
        <dgm:presLayoutVars>
          <dgm:dir/>
          <dgm:animLvl val="lvl"/>
          <dgm:resizeHandles val="exact"/>
        </dgm:presLayoutVars>
      </dgm:prSet>
      <dgm:spPr/>
    </dgm:pt>
    <dgm:pt modelId="{7106FE24-04AB-45EF-907E-27C4AECFC6B2}" type="pres">
      <dgm:prSet presAssocID="{E64662BE-82CA-40B4-9405-7394355CD387}" presName="parTxOnly" presStyleLbl="node1" presStyleIdx="0" presStyleCnt="4">
        <dgm:presLayoutVars>
          <dgm:chMax val="0"/>
          <dgm:chPref val="0"/>
          <dgm:bulletEnabled val="1"/>
        </dgm:presLayoutVars>
      </dgm:prSet>
      <dgm:spPr/>
    </dgm:pt>
    <dgm:pt modelId="{3ACBCC02-5E91-4AC3-891D-759267ED52ED}" type="pres">
      <dgm:prSet presAssocID="{A2D5358D-3930-4B98-9DD4-A453A842E12C}" presName="parTxOnlySpace" presStyleCnt="0"/>
      <dgm:spPr/>
    </dgm:pt>
    <dgm:pt modelId="{5988FA31-56EA-47D2-8AD8-616B793BD98A}" type="pres">
      <dgm:prSet presAssocID="{7D6F3271-2230-4708-8856-784BB60DE748}" presName="parTxOnly" presStyleLbl="node1" presStyleIdx="1" presStyleCnt="4">
        <dgm:presLayoutVars>
          <dgm:chMax val="0"/>
          <dgm:chPref val="0"/>
          <dgm:bulletEnabled val="1"/>
        </dgm:presLayoutVars>
      </dgm:prSet>
      <dgm:spPr/>
    </dgm:pt>
    <dgm:pt modelId="{04E0B117-A8C6-40A0-AFF6-FFEB38D4022F}" type="pres">
      <dgm:prSet presAssocID="{6FC27BDB-6ACB-4ECA-A7F5-6BBEE21B2AEE}" presName="parTxOnlySpace" presStyleCnt="0"/>
      <dgm:spPr/>
    </dgm:pt>
    <dgm:pt modelId="{1952F8CC-954B-41BC-89DA-4FEE02C06B60}" type="pres">
      <dgm:prSet presAssocID="{A5ABFE9A-67D9-4667-8DCA-35B7CBCBF4E9}" presName="parTxOnly" presStyleLbl="node1" presStyleIdx="2" presStyleCnt="4">
        <dgm:presLayoutVars>
          <dgm:chMax val="0"/>
          <dgm:chPref val="0"/>
          <dgm:bulletEnabled val="1"/>
        </dgm:presLayoutVars>
      </dgm:prSet>
      <dgm:spPr/>
    </dgm:pt>
    <dgm:pt modelId="{C80AB476-A613-4A4C-AA8B-D9CBD946ACC7}" type="pres">
      <dgm:prSet presAssocID="{29490636-B5D6-487A-805A-EC90D79E4540}" presName="parTxOnlySpace" presStyleCnt="0"/>
      <dgm:spPr/>
    </dgm:pt>
    <dgm:pt modelId="{874E1580-9413-4558-AA60-EDEBEA41A46E}" type="pres">
      <dgm:prSet presAssocID="{B60A5315-2F67-41C3-B9DF-6A407DED8870}" presName="parTxOnly" presStyleLbl="node1" presStyleIdx="3" presStyleCnt="4">
        <dgm:presLayoutVars>
          <dgm:chMax val="0"/>
          <dgm:chPref val="0"/>
          <dgm:bulletEnabled val="1"/>
        </dgm:presLayoutVars>
      </dgm:prSet>
      <dgm:spPr/>
    </dgm:pt>
  </dgm:ptLst>
  <dgm:cxnLst>
    <dgm:cxn modelId="{B01F1B17-8029-4FFA-9BE1-E47B4CD9266F}" type="presOf" srcId="{7D6F3271-2230-4708-8856-784BB60DE748}" destId="{5988FA31-56EA-47D2-8AD8-616B793BD98A}" srcOrd="0" destOrd="0" presId="urn:microsoft.com/office/officeart/2005/8/layout/chevron1"/>
    <dgm:cxn modelId="{DC988B1E-655B-4A0F-BAB7-A390453FE241}" srcId="{EF422D53-BE79-465C-BB1E-C3E87B5A7B2C}" destId="{A5ABFE9A-67D9-4667-8DCA-35B7CBCBF4E9}" srcOrd="2" destOrd="0" parTransId="{9F585F91-5A6B-4581-9097-751C81DBE0C8}" sibTransId="{29490636-B5D6-487A-805A-EC90D79E4540}"/>
    <dgm:cxn modelId="{ECDEB123-E9CF-47B3-8C86-F6802E41C419}" type="presOf" srcId="{B60A5315-2F67-41C3-B9DF-6A407DED8870}" destId="{874E1580-9413-4558-AA60-EDEBEA41A46E}" srcOrd="0" destOrd="0" presId="urn:microsoft.com/office/officeart/2005/8/layout/chevron1"/>
    <dgm:cxn modelId="{5F5E013A-DF91-4E23-B5B0-B9FF5F931CEC}" type="presOf" srcId="{EF422D53-BE79-465C-BB1E-C3E87B5A7B2C}" destId="{73EE6AFC-08D9-4438-8FF9-4929D56BD706}" srcOrd="0" destOrd="0" presId="urn:microsoft.com/office/officeart/2005/8/layout/chevron1"/>
    <dgm:cxn modelId="{8CF09C7F-1A45-415E-8E25-17D85066AE66}" type="presOf" srcId="{A5ABFE9A-67D9-4667-8DCA-35B7CBCBF4E9}" destId="{1952F8CC-954B-41BC-89DA-4FEE02C06B60}" srcOrd="0" destOrd="0" presId="urn:microsoft.com/office/officeart/2005/8/layout/chevron1"/>
    <dgm:cxn modelId="{02A5D9A1-68E8-45AF-BEA2-691BC74E683C}" srcId="{EF422D53-BE79-465C-BB1E-C3E87B5A7B2C}" destId="{B60A5315-2F67-41C3-B9DF-6A407DED8870}" srcOrd="3" destOrd="0" parTransId="{FCCC340A-96BB-4368-A11F-09FF3A0DE490}" sibTransId="{BDED3F5B-D4EC-4BBE-8CC3-87CCE8D5CB78}"/>
    <dgm:cxn modelId="{37C825AD-AC90-4B5C-8952-FDAFE45B3E3D}" type="presOf" srcId="{E64662BE-82CA-40B4-9405-7394355CD387}" destId="{7106FE24-04AB-45EF-907E-27C4AECFC6B2}" srcOrd="0" destOrd="0" presId="urn:microsoft.com/office/officeart/2005/8/layout/chevron1"/>
    <dgm:cxn modelId="{FEFD31F1-C89E-41BC-ACD0-228429357C17}" srcId="{EF422D53-BE79-465C-BB1E-C3E87B5A7B2C}" destId="{7D6F3271-2230-4708-8856-784BB60DE748}" srcOrd="1" destOrd="0" parTransId="{06709563-E707-41B1-81FE-C681FB561701}" sibTransId="{6FC27BDB-6ACB-4ECA-A7F5-6BBEE21B2AEE}"/>
    <dgm:cxn modelId="{B059B7F9-D9E5-47FB-874B-704D5933296F}" srcId="{EF422D53-BE79-465C-BB1E-C3E87B5A7B2C}" destId="{E64662BE-82CA-40B4-9405-7394355CD387}" srcOrd="0" destOrd="0" parTransId="{E5DDF54B-3851-40EE-B491-18838866114C}" sibTransId="{A2D5358D-3930-4B98-9DD4-A453A842E12C}"/>
    <dgm:cxn modelId="{E30C153F-4325-42B8-9E0B-C7691277A308}" type="presParOf" srcId="{73EE6AFC-08D9-4438-8FF9-4929D56BD706}" destId="{7106FE24-04AB-45EF-907E-27C4AECFC6B2}" srcOrd="0" destOrd="0" presId="urn:microsoft.com/office/officeart/2005/8/layout/chevron1"/>
    <dgm:cxn modelId="{E211D5DD-BCB7-47DF-9F2E-392233D054C0}" type="presParOf" srcId="{73EE6AFC-08D9-4438-8FF9-4929D56BD706}" destId="{3ACBCC02-5E91-4AC3-891D-759267ED52ED}" srcOrd="1" destOrd="0" presId="urn:microsoft.com/office/officeart/2005/8/layout/chevron1"/>
    <dgm:cxn modelId="{7130F671-A148-4F5F-9C43-8250B357086B}" type="presParOf" srcId="{73EE6AFC-08D9-4438-8FF9-4929D56BD706}" destId="{5988FA31-56EA-47D2-8AD8-616B793BD98A}" srcOrd="2" destOrd="0" presId="urn:microsoft.com/office/officeart/2005/8/layout/chevron1"/>
    <dgm:cxn modelId="{F8CB4724-4A84-4599-A5FD-5DEA8FC5956D}" type="presParOf" srcId="{73EE6AFC-08D9-4438-8FF9-4929D56BD706}" destId="{04E0B117-A8C6-40A0-AFF6-FFEB38D4022F}" srcOrd="3" destOrd="0" presId="urn:microsoft.com/office/officeart/2005/8/layout/chevron1"/>
    <dgm:cxn modelId="{765AA8B7-566E-48D9-B3A9-CC3EDF032B59}" type="presParOf" srcId="{73EE6AFC-08D9-4438-8FF9-4929D56BD706}" destId="{1952F8CC-954B-41BC-89DA-4FEE02C06B60}" srcOrd="4" destOrd="0" presId="urn:microsoft.com/office/officeart/2005/8/layout/chevron1"/>
    <dgm:cxn modelId="{9830BFA9-FE16-4940-BDFC-325024982F31}" type="presParOf" srcId="{73EE6AFC-08D9-4438-8FF9-4929D56BD706}" destId="{C80AB476-A613-4A4C-AA8B-D9CBD946ACC7}" srcOrd="5" destOrd="0" presId="urn:microsoft.com/office/officeart/2005/8/layout/chevron1"/>
    <dgm:cxn modelId="{B8608588-7D43-4F02-B602-463DF722BAFE}" type="presParOf" srcId="{73EE6AFC-08D9-4438-8FF9-4929D56BD706}" destId="{874E1580-9413-4558-AA60-EDEBEA41A46E}"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22D53-BE79-465C-BB1E-C3E87B5A7B2C}" type="doc">
      <dgm:prSet loTypeId="urn:microsoft.com/office/officeart/2005/8/layout/chevron1" loCatId="process" qsTypeId="urn:microsoft.com/office/officeart/2005/8/quickstyle/simple1" qsCatId="simple" csTypeId="urn:microsoft.com/office/officeart/2005/8/colors/accent1_2" csCatId="accent1" phldr="1"/>
      <dgm:spPr/>
    </dgm:pt>
    <dgm:pt modelId="{E64662BE-82CA-40B4-9405-7394355CD387}">
      <dgm:prSet phldrT="[Tekst]" custT="1"/>
      <dgm:spPr>
        <a:solidFill>
          <a:schemeClr val="accent6">
            <a:lumMod val="20000"/>
            <a:lumOff val="80000"/>
          </a:schemeClr>
        </a:solidFill>
        <a:ln>
          <a:solidFill>
            <a:schemeClr val="accent6">
              <a:lumMod val="20000"/>
              <a:lumOff val="80000"/>
            </a:schemeClr>
          </a:solidFill>
        </a:ln>
      </dgm:spPr>
      <dgm:t>
        <a:bodyPr/>
        <a:lstStyle/>
        <a:p>
          <a:r>
            <a:rPr lang="hr-HR" sz="1400" b="1">
              <a:solidFill>
                <a:schemeClr val="tx1"/>
              </a:solidFill>
            </a:rPr>
            <a:t>NAJAVA POZIVA</a:t>
          </a:r>
        </a:p>
        <a:p>
          <a:endParaRPr lang="hr-HR" sz="1400" b="1">
            <a:solidFill>
              <a:schemeClr val="tx1"/>
            </a:solidFill>
          </a:endParaRPr>
        </a:p>
        <a:p>
          <a:endParaRPr lang="hr-HR" sz="1400" b="1">
            <a:solidFill>
              <a:schemeClr val="tx1"/>
            </a:solidFill>
          </a:endParaRPr>
        </a:p>
        <a:p>
          <a:r>
            <a:rPr lang="hr-HR" sz="1400" b="1">
              <a:solidFill>
                <a:schemeClr val="tx1"/>
              </a:solidFill>
            </a:rPr>
            <a:t>28.4.2023.</a:t>
          </a:r>
        </a:p>
      </dgm:t>
    </dgm:pt>
    <dgm:pt modelId="{E5DDF54B-3851-40EE-B491-18838866114C}" type="parTrans" cxnId="{B059B7F9-D9E5-47FB-874B-704D5933296F}">
      <dgm:prSet/>
      <dgm:spPr/>
      <dgm:t>
        <a:bodyPr/>
        <a:lstStyle/>
        <a:p>
          <a:endParaRPr lang="hr-HR"/>
        </a:p>
      </dgm:t>
    </dgm:pt>
    <dgm:pt modelId="{A2D5358D-3930-4B98-9DD4-A453A842E12C}" type="sibTrans" cxnId="{B059B7F9-D9E5-47FB-874B-704D5933296F}">
      <dgm:prSet/>
      <dgm:spPr/>
      <dgm:t>
        <a:bodyPr/>
        <a:lstStyle/>
        <a:p>
          <a:endParaRPr lang="hr-HR"/>
        </a:p>
      </dgm:t>
    </dgm:pt>
    <dgm:pt modelId="{B60A5315-2F67-41C3-B9DF-6A407DED8870}">
      <dgm:prSet phldrT="[Tekst]" custT="1"/>
      <dgm:spPr>
        <a:solidFill>
          <a:schemeClr val="accent6">
            <a:lumMod val="40000"/>
            <a:lumOff val="60000"/>
          </a:schemeClr>
        </a:solidFill>
        <a:ln>
          <a:solidFill>
            <a:schemeClr val="accent6">
              <a:lumMod val="40000"/>
              <a:lumOff val="60000"/>
            </a:schemeClr>
          </a:solidFill>
        </a:ln>
      </dgm:spPr>
      <dgm:t>
        <a:bodyPr/>
        <a:lstStyle/>
        <a:p>
          <a:r>
            <a:rPr lang="hr-HR" sz="1400" b="1">
              <a:solidFill>
                <a:schemeClr val="tx1"/>
              </a:solidFill>
            </a:rPr>
            <a:t>OBJAVA POZIVA</a:t>
          </a:r>
        </a:p>
        <a:p>
          <a:endParaRPr lang="hr-HR" sz="1400" b="1">
            <a:solidFill>
              <a:schemeClr val="tx1"/>
            </a:solidFill>
          </a:endParaRPr>
        </a:p>
        <a:p>
          <a:r>
            <a:rPr lang="hr-HR" sz="1400" b="1">
              <a:solidFill>
                <a:schemeClr val="tx1"/>
              </a:solidFill>
            </a:rPr>
            <a:t> </a:t>
          </a:r>
        </a:p>
        <a:p>
          <a:r>
            <a:rPr lang="hr-HR" sz="1400" b="1">
              <a:solidFill>
                <a:schemeClr val="tx1"/>
              </a:solidFill>
            </a:rPr>
            <a:t>22.5.2023.</a:t>
          </a:r>
        </a:p>
      </dgm:t>
    </dgm:pt>
    <dgm:pt modelId="{FCCC340A-96BB-4368-A11F-09FF3A0DE490}" type="parTrans" cxnId="{02A5D9A1-68E8-45AF-BEA2-691BC74E683C}">
      <dgm:prSet/>
      <dgm:spPr/>
      <dgm:t>
        <a:bodyPr/>
        <a:lstStyle/>
        <a:p>
          <a:endParaRPr lang="hr-HR"/>
        </a:p>
      </dgm:t>
    </dgm:pt>
    <dgm:pt modelId="{BDED3F5B-D4EC-4BBE-8CC3-87CCE8D5CB78}" type="sibTrans" cxnId="{02A5D9A1-68E8-45AF-BEA2-691BC74E683C}">
      <dgm:prSet/>
      <dgm:spPr/>
      <dgm:t>
        <a:bodyPr/>
        <a:lstStyle/>
        <a:p>
          <a:endParaRPr lang="hr-HR"/>
        </a:p>
      </dgm:t>
    </dgm:pt>
    <dgm:pt modelId="{73EE6AFC-08D9-4438-8FF9-4929D56BD706}" type="pres">
      <dgm:prSet presAssocID="{EF422D53-BE79-465C-BB1E-C3E87B5A7B2C}" presName="Name0" presStyleCnt="0">
        <dgm:presLayoutVars>
          <dgm:dir/>
          <dgm:animLvl val="lvl"/>
          <dgm:resizeHandles val="exact"/>
        </dgm:presLayoutVars>
      </dgm:prSet>
      <dgm:spPr/>
    </dgm:pt>
    <dgm:pt modelId="{7106FE24-04AB-45EF-907E-27C4AECFC6B2}" type="pres">
      <dgm:prSet presAssocID="{E64662BE-82CA-40B4-9405-7394355CD387}" presName="parTxOnly" presStyleLbl="node1" presStyleIdx="0" presStyleCnt="2">
        <dgm:presLayoutVars>
          <dgm:chMax val="0"/>
          <dgm:chPref val="0"/>
          <dgm:bulletEnabled val="1"/>
        </dgm:presLayoutVars>
      </dgm:prSet>
      <dgm:spPr/>
    </dgm:pt>
    <dgm:pt modelId="{3ACBCC02-5E91-4AC3-891D-759267ED52ED}" type="pres">
      <dgm:prSet presAssocID="{A2D5358D-3930-4B98-9DD4-A453A842E12C}" presName="parTxOnlySpace" presStyleCnt="0"/>
      <dgm:spPr/>
    </dgm:pt>
    <dgm:pt modelId="{874E1580-9413-4558-AA60-EDEBEA41A46E}" type="pres">
      <dgm:prSet presAssocID="{B60A5315-2F67-41C3-B9DF-6A407DED8870}" presName="parTxOnly" presStyleLbl="node1" presStyleIdx="1" presStyleCnt="2">
        <dgm:presLayoutVars>
          <dgm:chMax val="0"/>
          <dgm:chPref val="0"/>
          <dgm:bulletEnabled val="1"/>
        </dgm:presLayoutVars>
      </dgm:prSet>
      <dgm:spPr/>
    </dgm:pt>
  </dgm:ptLst>
  <dgm:cxnLst>
    <dgm:cxn modelId="{ECDEB123-E9CF-47B3-8C86-F6802E41C419}" type="presOf" srcId="{B60A5315-2F67-41C3-B9DF-6A407DED8870}" destId="{874E1580-9413-4558-AA60-EDEBEA41A46E}" srcOrd="0" destOrd="0" presId="urn:microsoft.com/office/officeart/2005/8/layout/chevron1"/>
    <dgm:cxn modelId="{5F5E013A-DF91-4E23-B5B0-B9FF5F931CEC}" type="presOf" srcId="{EF422D53-BE79-465C-BB1E-C3E87B5A7B2C}" destId="{73EE6AFC-08D9-4438-8FF9-4929D56BD706}" srcOrd="0" destOrd="0" presId="urn:microsoft.com/office/officeart/2005/8/layout/chevron1"/>
    <dgm:cxn modelId="{02A5D9A1-68E8-45AF-BEA2-691BC74E683C}" srcId="{EF422D53-BE79-465C-BB1E-C3E87B5A7B2C}" destId="{B60A5315-2F67-41C3-B9DF-6A407DED8870}" srcOrd="1" destOrd="0" parTransId="{FCCC340A-96BB-4368-A11F-09FF3A0DE490}" sibTransId="{BDED3F5B-D4EC-4BBE-8CC3-87CCE8D5CB78}"/>
    <dgm:cxn modelId="{37C825AD-AC90-4B5C-8952-FDAFE45B3E3D}" type="presOf" srcId="{E64662BE-82CA-40B4-9405-7394355CD387}" destId="{7106FE24-04AB-45EF-907E-27C4AECFC6B2}" srcOrd="0" destOrd="0" presId="urn:microsoft.com/office/officeart/2005/8/layout/chevron1"/>
    <dgm:cxn modelId="{B059B7F9-D9E5-47FB-874B-704D5933296F}" srcId="{EF422D53-BE79-465C-BB1E-C3E87B5A7B2C}" destId="{E64662BE-82CA-40B4-9405-7394355CD387}" srcOrd="0" destOrd="0" parTransId="{E5DDF54B-3851-40EE-B491-18838866114C}" sibTransId="{A2D5358D-3930-4B98-9DD4-A453A842E12C}"/>
    <dgm:cxn modelId="{E30C153F-4325-42B8-9E0B-C7691277A308}" type="presParOf" srcId="{73EE6AFC-08D9-4438-8FF9-4929D56BD706}" destId="{7106FE24-04AB-45EF-907E-27C4AECFC6B2}" srcOrd="0" destOrd="0" presId="urn:microsoft.com/office/officeart/2005/8/layout/chevron1"/>
    <dgm:cxn modelId="{E211D5DD-BCB7-47DF-9F2E-392233D054C0}" type="presParOf" srcId="{73EE6AFC-08D9-4438-8FF9-4929D56BD706}" destId="{3ACBCC02-5E91-4AC3-891D-759267ED52ED}" srcOrd="1" destOrd="0" presId="urn:microsoft.com/office/officeart/2005/8/layout/chevron1"/>
    <dgm:cxn modelId="{B8608588-7D43-4F02-B602-463DF722BAFE}" type="presParOf" srcId="{73EE6AFC-08D9-4438-8FF9-4929D56BD706}" destId="{874E1580-9413-4558-AA60-EDEBEA41A46E}"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422D53-BE79-465C-BB1E-C3E87B5A7B2C}" type="doc">
      <dgm:prSet loTypeId="urn:microsoft.com/office/officeart/2005/8/layout/chevron1" loCatId="process" qsTypeId="urn:microsoft.com/office/officeart/2005/8/quickstyle/simple1" qsCatId="simple" csTypeId="urn:microsoft.com/office/officeart/2005/8/colors/accent1_2" csCatId="accent1" phldr="1"/>
      <dgm:spPr/>
    </dgm:pt>
    <dgm:pt modelId="{B60A5315-2F67-41C3-B9DF-6A407DED8870}">
      <dgm:prSet phldrT="[Tekst]" custT="1"/>
      <dgm:spPr>
        <a:solidFill>
          <a:schemeClr val="accent6"/>
        </a:solidFill>
        <a:ln>
          <a:solidFill>
            <a:schemeClr val="accent6"/>
          </a:solidFill>
        </a:ln>
      </dgm:spPr>
      <dgm:t>
        <a:bodyPr/>
        <a:lstStyle/>
        <a:p>
          <a:r>
            <a:rPr lang="hr-HR" sz="1400" b="1">
              <a:solidFill>
                <a:schemeClr val="tx1"/>
              </a:solidFill>
            </a:rPr>
            <a:t>UGOVARANJE</a:t>
          </a:r>
        </a:p>
        <a:p>
          <a:endParaRPr lang="hr-HR" sz="1400" b="1">
            <a:solidFill>
              <a:schemeClr val="tx1"/>
            </a:solidFill>
          </a:endParaRPr>
        </a:p>
        <a:p>
          <a:endParaRPr lang="hr-HR" sz="1400" b="1">
            <a:solidFill>
              <a:schemeClr val="tx1"/>
            </a:solidFill>
          </a:endParaRPr>
        </a:p>
        <a:p>
          <a:r>
            <a:rPr lang="hr-HR" sz="1400" b="1">
              <a:solidFill>
                <a:schemeClr val="tx1"/>
              </a:solidFill>
            </a:rPr>
            <a:t>30 dana</a:t>
          </a:r>
        </a:p>
      </dgm:t>
    </dgm:pt>
    <dgm:pt modelId="{FCCC340A-96BB-4368-A11F-09FF3A0DE490}" type="parTrans" cxnId="{02A5D9A1-68E8-45AF-BEA2-691BC74E683C}">
      <dgm:prSet/>
      <dgm:spPr/>
      <dgm:t>
        <a:bodyPr/>
        <a:lstStyle/>
        <a:p>
          <a:endParaRPr lang="hr-HR" b="1"/>
        </a:p>
      </dgm:t>
    </dgm:pt>
    <dgm:pt modelId="{BDED3F5B-D4EC-4BBE-8CC3-87CCE8D5CB78}" type="sibTrans" cxnId="{02A5D9A1-68E8-45AF-BEA2-691BC74E683C}">
      <dgm:prSet/>
      <dgm:spPr/>
      <dgm:t>
        <a:bodyPr/>
        <a:lstStyle/>
        <a:p>
          <a:endParaRPr lang="hr-HR" b="1"/>
        </a:p>
      </dgm:t>
    </dgm:pt>
    <dgm:pt modelId="{A5ABFE9A-67D9-4667-8DCA-35B7CBCBF4E9}">
      <dgm:prSet custT="1"/>
      <dgm:spPr>
        <a:solidFill>
          <a:schemeClr val="accent6">
            <a:lumMod val="60000"/>
            <a:lumOff val="40000"/>
          </a:schemeClr>
        </a:solidFill>
        <a:ln>
          <a:solidFill>
            <a:schemeClr val="accent6">
              <a:lumMod val="60000"/>
              <a:lumOff val="40000"/>
            </a:schemeClr>
          </a:solidFill>
        </a:ln>
      </dgm:spPr>
      <dgm:t>
        <a:bodyPr/>
        <a:lstStyle/>
        <a:p>
          <a:r>
            <a:rPr lang="hr-HR" sz="1400" b="1" dirty="0">
              <a:solidFill>
                <a:schemeClr val="tx1"/>
              </a:solidFill>
            </a:rPr>
            <a:t>POSTUPAK DODJELE</a:t>
          </a:r>
        </a:p>
        <a:p>
          <a:r>
            <a:rPr lang="hr-HR" sz="1400" b="1" dirty="0">
              <a:solidFill>
                <a:schemeClr val="tx1"/>
              </a:solidFill>
            </a:rPr>
            <a:t> </a:t>
          </a:r>
        </a:p>
        <a:p>
          <a:r>
            <a:rPr lang="hr-HR" sz="1400" b="1" dirty="0">
              <a:solidFill>
                <a:schemeClr val="tx1"/>
              </a:solidFill>
            </a:rPr>
            <a:t>maksimalno 120 dana </a:t>
          </a:r>
        </a:p>
        <a:p>
          <a:r>
            <a:rPr lang="hr-HR" sz="1400" b="1" dirty="0">
              <a:solidFill>
                <a:schemeClr val="tx1"/>
              </a:solidFill>
            </a:rPr>
            <a:t>od 23.8.2023.</a:t>
          </a:r>
        </a:p>
      </dgm:t>
    </dgm:pt>
    <dgm:pt modelId="{9F585F91-5A6B-4581-9097-751C81DBE0C8}" type="parTrans" cxnId="{DC988B1E-655B-4A0F-BAB7-A390453FE241}">
      <dgm:prSet/>
      <dgm:spPr/>
      <dgm:t>
        <a:bodyPr/>
        <a:lstStyle/>
        <a:p>
          <a:endParaRPr lang="hr-HR" b="1"/>
        </a:p>
      </dgm:t>
    </dgm:pt>
    <dgm:pt modelId="{29490636-B5D6-487A-805A-EC90D79E4540}" type="sibTrans" cxnId="{DC988B1E-655B-4A0F-BAB7-A390453FE241}">
      <dgm:prSet/>
      <dgm:spPr/>
      <dgm:t>
        <a:bodyPr/>
        <a:lstStyle/>
        <a:p>
          <a:endParaRPr lang="hr-HR" b="1"/>
        </a:p>
      </dgm:t>
    </dgm:pt>
    <dgm:pt modelId="{4BFAB7AA-594F-4F52-A3C8-0AC58E1A5AED}">
      <dgm:prSet custT="1"/>
      <dgm:spPr>
        <a:solidFill>
          <a:schemeClr val="accent6">
            <a:lumMod val="75000"/>
          </a:schemeClr>
        </a:solidFill>
        <a:ln>
          <a:solidFill>
            <a:schemeClr val="accent6">
              <a:lumMod val="75000"/>
            </a:schemeClr>
          </a:solidFill>
        </a:ln>
      </dgm:spPr>
      <dgm:t>
        <a:bodyPr/>
        <a:lstStyle/>
        <a:p>
          <a:r>
            <a:rPr lang="hr-HR" sz="1400" b="1">
              <a:solidFill>
                <a:schemeClr val="tx1"/>
              </a:solidFill>
            </a:rPr>
            <a:t>PROVEDBA PROJEKTA </a:t>
          </a:r>
        </a:p>
        <a:p>
          <a:endParaRPr lang="hr-HR" sz="1400" b="1">
            <a:solidFill>
              <a:schemeClr val="tx1"/>
            </a:solidFill>
          </a:endParaRPr>
        </a:p>
        <a:p>
          <a:r>
            <a:rPr lang="hr-HR" sz="1400" b="1">
              <a:solidFill>
                <a:schemeClr val="tx1"/>
              </a:solidFill>
            </a:rPr>
            <a:t>24 mjeseca </a:t>
          </a:r>
        </a:p>
        <a:p>
          <a:r>
            <a:rPr lang="hr-HR" sz="1400" b="1">
              <a:solidFill>
                <a:schemeClr val="tx1"/>
              </a:solidFill>
            </a:rPr>
            <a:t>najkasnije do 30.6.2023.</a:t>
          </a:r>
        </a:p>
      </dgm:t>
    </dgm:pt>
    <dgm:pt modelId="{B269EFFF-D387-4128-A8FE-25CA2F6B571F}" type="parTrans" cxnId="{5818D26A-4C54-453B-A97C-16E8123E6E26}">
      <dgm:prSet/>
      <dgm:spPr/>
      <dgm:t>
        <a:bodyPr/>
        <a:lstStyle/>
        <a:p>
          <a:endParaRPr lang="hr-HR" b="1"/>
        </a:p>
      </dgm:t>
    </dgm:pt>
    <dgm:pt modelId="{8B77CE6C-496B-455B-A838-4DAE61B244BC}" type="sibTrans" cxnId="{5818D26A-4C54-453B-A97C-16E8123E6E26}">
      <dgm:prSet/>
      <dgm:spPr/>
      <dgm:t>
        <a:bodyPr/>
        <a:lstStyle/>
        <a:p>
          <a:endParaRPr lang="hr-HR" b="1"/>
        </a:p>
      </dgm:t>
    </dgm:pt>
    <dgm:pt modelId="{73EE6AFC-08D9-4438-8FF9-4929D56BD706}" type="pres">
      <dgm:prSet presAssocID="{EF422D53-BE79-465C-BB1E-C3E87B5A7B2C}" presName="Name0" presStyleCnt="0">
        <dgm:presLayoutVars>
          <dgm:dir/>
          <dgm:animLvl val="lvl"/>
          <dgm:resizeHandles val="exact"/>
        </dgm:presLayoutVars>
      </dgm:prSet>
      <dgm:spPr/>
    </dgm:pt>
    <dgm:pt modelId="{1952F8CC-954B-41BC-89DA-4FEE02C06B60}" type="pres">
      <dgm:prSet presAssocID="{A5ABFE9A-67D9-4667-8DCA-35B7CBCBF4E9}" presName="parTxOnly" presStyleLbl="node1" presStyleIdx="0" presStyleCnt="3">
        <dgm:presLayoutVars>
          <dgm:chMax val="0"/>
          <dgm:chPref val="0"/>
          <dgm:bulletEnabled val="1"/>
        </dgm:presLayoutVars>
      </dgm:prSet>
      <dgm:spPr/>
    </dgm:pt>
    <dgm:pt modelId="{C80AB476-A613-4A4C-AA8B-D9CBD946ACC7}" type="pres">
      <dgm:prSet presAssocID="{29490636-B5D6-487A-805A-EC90D79E4540}" presName="parTxOnlySpace" presStyleCnt="0"/>
      <dgm:spPr/>
    </dgm:pt>
    <dgm:pt modelId="{874E1580-9413-4558-AA60-EDEBEA41A46E}" type="pres">
      <dgm:prSet presAssocID="{B60A5315-2F67-41C3-B9DF-6A407DED8870}" presName="parTxOnly" presStyleLbl="node1" presStyleIdx="1" presStyleCnt="3">
        <dgm:presLayoutVars>
          <dgm:chMax val="0"/>
          <dgm:chPref val="0"/>
          <dgm:bulletEnabled val="1"/>
        </dgm:presLayoutVars>
      </dgm:prSet>
      <dgm:spPr/>
    </dgm:pt>
    <dgm:pt modelId="{19E5FD17-A12D-4028-ABDC-63DC2A522F02}" type="pres">
      <dgm:prSet presAssocID="{BDED3F5B-D4EC-4BBE-8CC3-87CCE8D5CB78}" presName="parTxOnlySpace" presStyleCnt="0"/>
      <dgm:spPr/>
    </dgm:pt>
    <dgm:pt modelId="{73E6A97D-20C0-4ED7-9011-0012A4ED4E7F}" type="pres">
      <dgm:prSet presAssocID="{4BFAB7AA-594F-4F52-A3C8-0AC58E1A5AED}" presName="parTxOnly" presStyleLbl="node1" presStyleIdx="2" presStyleCnt="3" custScaleX="114067">
        <dgm:presLayoutVars>
          <dgm:chMax val="0"/>
          <dgm:chPref val="0"/>
          <dgm:bulletEnabled val="1"/>
        </dgm:presLayoutVars>
      </dgm:prSet>
      <dgm:spPr/>
    </dgm:pt>
  </dgm:ptLst>
  <dgm:cxnLst>
    <dgm:cxn modelId="{DC988B1E-655B-4A0F-BAB7-A390453FE241}" srcId="{EF422D53-BE79-465C-BB1E-C3E87B5A7B2C}" destId="{A5ABFE9A-67D9-4667-8DCA-35B7CBCBF4E9}" srcOrd="0" destOrd="0" parTransId="{9F585F91-5A6B-4581-9097-751C81DBE0C8}" sibTransId="{29490636-B5D6-487A-805A-EC90D79E4540}"/>
    <dgm:cxn modelId="{ECDEB123-E9CF-47B3-8C86-F6802E41C419}" type="presOf" srcId="{B60A5315-2F67-41C3-B9DF-6A407DED8870}" destId="{874E1580-9413-4558-AA60-EDEBEA41A46E}" srcOrd="0" destOrd="0" presId="urn:microsoft.com/office/officeart/2005/8/layout/chevron1"/>
    <dgm:cxn modelId="{5F5E013A-DF91-4E23-B5B0-B9FF5F931CEC}" type="presOf" srcId="{EF422D53-BE79-465C-BB1E-C3E87B5A7B2C}" destId="{73EE6AFC-08D9-4438-8FF9-4929D56BD706}" srcOrd="0" destOrd="0" presId="urn:microsoft.com/office/officeart/2005/8/layout/chevron1"/>
    <dgm:cxn modelId="{5818D26A-4C54-453B-A97C-16E8123E6E26}" srcId="{EF422D53-BE79-465C-BB1E-C3E87B5A7B2C}" destId="{4BFAB7AA-594F-4F52-A3C8-0AC58E1A5AED}" srcOrd="2" destOrd="0" parTransId="{B269EFFF-D387-4128-A8FE-25CA2F6B571F}" sibTransId="{8B77CE6C-496B-455B-A838-4DAE61B244BC}"/>
    <dgm:cxn modelId="{8CF09C7F-1A45-415E-8E25-17D85066AE66}" type="presOf" srcId="{A5ABFE9A-67D9-4667-8DCA-35B7CBCBF4E9}" destId="{1952F8CC-954B-41BC-89DA-4FEE02C06B60}" srcOrd="0" destOrd="0" presId="urn:microsoft.com/office/officeart/2005/8/layout/chevron1"/>
    <dgm:cxn modelId="{02A5D9A1-68E8-45AF-BEA2-691BC74E683C}" srcId="{EF422D53-BE79-465C-BB1E-C3E87B5A7B2C}" destId="{B60A5315-2F67-41C3-B9DF-6A407DED8870}" srcOrd="1" destOrd="0" parTransId="{FCCC340A-96BB-4368-A11F-09FF3A0DE490}" sibTransId="{BDED3F5B-D4EC-4BBE-8CC3-87CCE8D5CB78}"/>
    <dgm:cxn modelId="{FE73DDA8-35A2-4951-818D-777F8B253BD1}" type="presOf" srcId="{4BFAB7AA-594F-4F52-A3C8-0AC58E1A5AED}" destId="{73E6A97D-20C0-4ED7-9011-0012A4ED4E7F}" srcOrd="0" destOrd="0" presId="urn:microsoft.com/office/officeart/2005/8/layout/chevron1"/>
    <dgm:cxn modelId="{765AA8B7-566E-48D9-B3A9-CC3EDF032B59}" type="presParOf" srcId="{73EE6AFC-08D9-4438-8FF9-4929D56BD706}" destId="{1952F8CC-954B-41BC-89DA-4FEE02C06B60}" srcOrd="0" destOrd="0" presId="urn:microsoft.com/office/officeart/2005/8/layout/chevron1"/>
    <dgm:cxn modelId="{9830BFA9-FE16-4940-BDFC-325024982F31}" type="presParOf" srcId="{73EE6AFC-08D9-4438-8FF9-4929D56BD706}" destId="{C80AB476-A613-4A4C-AA8B-D9CBD946ACC7}" srcOrd="1" destOrd="0" presId="urn:microsoft.com/office/officeart/2005/8/layout/chevron1"/>
    <dgm:cxn modelId="{B8608588-7D43-4F02-B602-463DF722BAFE}" type="presParOf" srcId="{73EE6AFC-08D9-4438-8FF9-4929D56BD706}" destId="{874E1580-9413-4558-AA60-EDEBEA41A46E}" srcOrd="2" destOrd="0" presId="urn:microsoft.com/office/officeart/2005/8/layout/chevron1"/>
    <dgm:cxn modelId="{9EB83E4B-3FA1-4F85-9683-9E1BEDD98508}" type="presParOf" srcId="{73EE6AFC-08D9-4438-8FF9-4929D56BD706}" destId="{19E5FD17-A12D-4028-ABDC-63DC2A522F02}" srcOrd="3" destOrd="0" presId="urn:microsoft.com/office/officeart/2005/8/layout/chevron1"/>
    <dgm:cxn modelId="{D59D2D1E-036D-43AB-B9AE-2BD4180868E0}" type="presParOf" srcId="{73EE6AFC-08D9-4438-8FF9-4929D56BD706}" destId="{73E6A97D-20C0-4ED7-9011-0012A4ED4E7F}"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5A759-64D2-4995-B8ED-F9137D5543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r-HR"/>
        </a:p>
      </dgm:t>
    </dgm:pt>
    <dgm:pt modelId="{9026776E-AFFA-4341-BF3C-50C1AF268C56}">
      <dgm:prSet phldrT="[Tekst]" custT="1">
        <dgm:style>
          <a:lnRef idx="1">
            <a:schemeClr val="accent6"/>
          </a:lnRef>
          <a:fillRef idx="2">
            <a:schemeClr val="accent6"/>
          </a:fillRef>
          <a:effectRef idx="1">
            <a:schemeClr val="accent6"/>
          </a:effectRef>
          <a:fontRef idx="minor">
            <a:schemeClr val="dk1"/>
          </a:fontRef>
        </dgm:style>
      </dgm:prSet>
      <dgm:spPr>
        <a:ln/>
      </dgm:spPr>
      <dgm:t>
        <a:bodyPr/>
        <a:lstStyle/>
        <a:p>
          <a:pPr>
            <a:buNone/>
          </a:pPr>
          <a:r>
            <a:rPr lang="hr-HR" sz="1400" b="1">
              <a:solidFill>
                <a:schemeClr val="tx1"/>
              </a:solidFill>
            </a:rPr>
            <a:t>U2</a:t>
          </a:r>
        </a:p>
        <a:p>
          <a:pPr>
            <a:buNone/>
          </a:pPr>
          <a:r>
            <a:rPr lang="hr-HR" sz="1400" b="1">
              <a:solidFill>
                <a:schemeClr val="tx1"/>
              </a:solidFill>
            </a:rPr>
            <a:t>Uporabljivo s preporukom</a:t>
          </a:r>
        </a:p>
        <a:p>
          <a:pPr>
            <a:buNone/>
          </a:pPr>
          <a:r>
            <a:rPr lang="hr-HR" sz="1400" b="0">
              <a:solidFill>
                <a:schemeClr val="tx1"/>
              </a:solidFill>
            </a:rPr>
            <a:t>- zgrada se može upotrebljavati u skladu s predviđenom namjenom, osim u pojedinim dijelovima gdje postoji neposredna opasnost za dio zgrade</a:t>
          </a:r>
        </a:p>
      </dgm:t>
    </dgm:pt>
    <dgm:pt modelId="{1D9AAFB3-A867-4034-A78B-4C66DB512833}" type="parTrans" cxnId="{23B6749E-DC91-402B-9F4E-8A3A88F4267C}">
      <dgm:prSet/>
      <dgm:spPr/>
      <dgm:t>
        <a:bodyPr/>
        <a:lstStyle/>
        <a:p>
          <a:endParaRPr lang="hr-HR" sz="1400">
            <a:solidFill>
              <a:schemeClr val="tx1"/>
            </a:solidFill>
          </a:endParaRPr>
        </a:p>
      </dgm:t>
    </dgm:pt>
    <dgm:pt modelId="{F4BBFB32-2591-4C10-99B3-9E9FBD192372}" type="sibTrans" cxnId="{23B6749E-DC91-402B-9F4E-8A3A88F4267C}">
      <dgm:prSet/>
      <dgm:spPr/>
      <dgm:t>
        <a:bodyPr/>
        <a:lstStyle/>
        <a:p>
          <a:endParaRPr lang="hr-HR" sz="1400">
            <a:solidFill>
              <a:schemeClr val="tx1"/>
            </a:solidFill>
          </a:endParaRPr>
        </a:p>
      </dgm:t>
    </dgm:pt>
    <dgm:pt modelId="{92188E6D-55F5-41CB-9F9C-0FE376DF304A}">
      <dgm:prSet phldrT="[Tekst]" custT="1">
        <dgm:style>
          <a:lnRef idx="1">
            <a:schemeClr val="accent4"/>
          </a:lnRef>
          <a:fillRef idx="2">
            <a:schemeClr val="accent4"/>
          </a:fillRef>
          <a:effectRef idx="1">
            <a:schemeClr val="accent4"/>
          </a:effectRef>
          <a:fontRef idx="minor">
            <a:schemeClr val="dk1"/>
          </a:fontRef>
        </dgm:style>
      </dgm:prSet>
      <dgm:spPr>
        <a:ln/>
      </dgm:spPr>
      <dgm:t>
        <a:bodyPr/>
        <a:lstStyle/>
        <a:p>
          <a:pPr>
            <a:buNone/>
          </a:pPr>
          <a:r>
            <a:rPr lang="hr-HR" sz="1400" b="1" dirty="0">
              <a:solidFill>
                <a:schemeClr val="tx1"/>
              </a:solidFill>
            </a:rPr>
            <a:t>PN1</a:t>
          </a:r>
        </a:p>
        <a:p>
          <a:pPr>
            <a:buNone/>
          </a:pPr>
          <a:r>
            <a:rPr lang="hr-HR" sz="1400" b="1" dirty="0">
              <a:solidFill>
                <a:schemeClr val="tx1"/>
              </a:solidFill>
            </a:rPr>
            <a:t>Privremeno neuporabljivo </a:t>
          </a:r>
        </a:p>
        <a:p>
          <a:pPr>
            <a:buNone/>
          </a:pPr>
          <a:r>
            <a:rPr lang="hr-HR" sz="1400" b="1" dirty="0">
              <a:solidFill>
                <a:schemeClr val="tx1"/>
              </a:solidFill>
            </a:rPr>
            <a:t>(u potpunosti ili djelomično)</a:t>
          </a:r>
        </a:p>
        <a:p>
          <a:pPr>
            <a:buNone/>
          </a:pPr>
          <a:r>
            <a:rPr lang="hr-HR" sz="1400" b="0" dirty="0">
              <a:solidFill>
                <a:schemeClr val="tx1"/>
              </a:solidFill>
            </a:rPr>
            <a:t>- potreban detaljan pregled. Zgrada ima umjerena oštećenja bez opasnosti od urušavanja. Nosivost zgrade je djelomično narušena. Ne preporučuje se boravak u zgradi, odnosno građani u takvoj zgradi borave na vlastitu odgovornost. Kraći boravak u zgradi je moguć, uz savjete građevinskog stručnjaka koji se odnose na potrebne mjere i ograničenje boravka. Građevinski stručnjak daje preporuke za uklanjanje opasnosti.</a:t>
          </a:r>
        </a:p>
      </dgm:t>
    </dgm:pt>
    <dgm:pt modelId="{41EC5D7E-FD83-4544-8F2B-86EA63B40AA1}" type="parTrans" cxnId="{2882A66D-C357-44D1-AE2F-E63E66179AD8}">
      <dgm:prSet/>
      <dgm:spPr/>
      <dgm:t>
        <a:bodyPr/>
        <a:lstStyle/>
        <a:p>
          <a:endParaRPr lang="hr-HR" sz="1400">
            <a:solidFill>
              <a:schemeClr val="tx1"/>
            </a:solidFill>
          </a:endParaRPr>
        </a:p>
      </dgm:t>
    </dgm:pt>
    <dgm:pt modelId="{D7133FD0-69DB-4947-8EAB-F238867804BB}" type="sibTrans" cxnId="{2882A66D-C357-44D1-AE2F-E63E66179AD8}">
      <dgm:prSet/>
      <dgm:spPr/>
      <dgm:t>
        <a:bodyPr/>
        <a:lstStyle/>
        <a:p>
          <a:endParaRPr lang="hr-HR" sz="1400">
            <a:solidFill>
              <a:schemeClr val="tx1"/>
            </a:solidFill>
          </a:endParaRPr>
        </a:p>
      </dgm:t>
    </dgm:pt>
    <dgm:pt modelId="{A02D5645-3E5C-4AA3-A45D-1482045BC8A3}">
      <dgm:prSet custT="1">
        <dgm:style>
          <a:lnRef idx="1">
            <a:schemeClr val="accent4"/>
          </a:lnRef>
          <a:fillRef idx="2">
            <a:schemeClr val="accent4"/>
          </a:fillRef>
          <a:effectRef idx="1">
            <a:schemeClr val="accent4"/>
          </a:effectRef>
          <a:fontRef idx="minor">
            <a:schemeClr val="dk1"/>
          </a:fontRef>
        </dgm:style>
      </dgm:prSet>
      <dgm:spPr>
        <a:ln/>
      </dgm:spPr>
      <dgm:t>
        <a:bodyPr/>
        <a:lstStyle/>
        <a:p>
          <a:r>
            <a:rPr lang="hr-HR" sz="1400" b="1" dirty="0">
              <a:solidFill>
                <a:schemeClr val="tx1"/>
              </a:solidFill>
            </a:rPr>
            <a:t>PN2</a:t>
          </a:r>
        </a:p>
        <a:p>
          <a:r>
            <a:rPr lang="hr-HR" sz="1400" b="1" dirty="0">
              <a:solidFill>
                <a:schemeClr val="tx1"/>
              </a:solidFill>
            </a:rPr>
            <a:t>Privremeno neuporabljivo</a:t>
          </a:r>
        </a:p>
        <a:p>
          <a:r>
            <a:rPr lang="hr-HR" sz="1400" b="0" dirty="0">
              <a:solidFill>
                <a:schemeClr val="tx1"/>
              </a:solidFill>
            </a:rPr>
            <a:t>- potrebne mjere hitne intervencije (upotrebljiva nakon kratkoročnih intervencija). </a:t>
          </a:r>
        </a:p>
        <a:p>
          <a:r>
            <a:rPr lang="hr-HR" sz="1400" b="0" dirty="0">
              <a:solidFill>
                <a:schemeClr val="tx1"/>
              </a:solidFill>
            </a:rPr>
            <a:t>Zgrada ima umjerena oštećenja bez opasnosti od urušavanja, ali se ne može upotrebljavati zbog potencijalne opasnosti urušavanja pojedinih elemenata sa same zgrade. Građevinski stručnjak utvrđuje hitne mjere intervencije i daje upute korisnicima. Dok se ne provedu mjere, zgrada ili njezin dio nije uporabljiv (primjerice krovište). Privremena neupotrebljivost može se odnositi samo na neke dijelove građevine.</a:t>
          </a:r>
        </a:p>
      </dgm:t>
    </dgm:pt>
    <dgm:pt modelId="{F25A46D6-DBB6-4D62-B583-16B033C9C1CD}" type="parTrans" cxnId="{61BF9EF9-9122-46BD-B691-7CDB3971C647}">
      <dgm:prSet/>
      <dgm:spPr/>
      <dgm:t>
        <a:bodyPr/>
        <a:lstStyle/>
        <a:p>
          <a:endParaRPr lang="hr-HR" sz="1400">
            <a:solidFill>
              <a:schemeClr val="tx1"/>
            </a:solidFill>
          </a:endParaRPr>
        </a:p>
      </dgm:t>
    </dgm:pt>
    <dgm:pt modelId="{D0BDD3BD-B5EA-43C9-809C-54C027ACE293}" type="sibTrans" cxnId="{61BF9EF9-9122-46BD-B691-7CDB3971C647}">
      <dgm:prSet/>
      <dgm:spPr/>
      <dgm:t>
        <a:bodyPr/>
        <a:lstStyle/>
        <a:p>
          <a:endParaRPr lang="hr-HR" sz="1400">
            <a:solidFill>
              <a:schemeClr val="tx1"/>
            </a:solidFill>
          </a:endParaRPr>
        </a:p>
      </dgm:t>
    </dgm:pt>
    <dgm:pt modelId="{20D13909-58CF-4645-812C-E20454FA2033}">
      <dgm:prSet custT="1">
        <dgm:style>
          <a:lnRef idx="1">
            <a:schemeClr val="accent2"/>
          </a:lnRef>
          <a:fillRef idx="2">
            <a:schemeClr val="accent2"/>
          </a:fillRef>
          <a:effectRef idx="1">
            <a:schemeClr val="accent2"/>
          </a:effectRef>
          <a:fontRef idx="minor">
            <a:schemeClr val="dk1"/>
          </a:fontRef>
        </dgm:style>
      </dgm:prSet>
      <dgm:spPr>
        <a:ln/>
      </dgm:spPr>
      <dgm:t>
        <a:bodyPr/>
        <a:lstStyle/>
        <a:p>
          <a:r>
            <a:rPr lang="hr-HR" sz="1400" b="1" dirty="0">
              <a:solidFill>
                <a:schemeClr val="tx1"/>
              </a:solidFill>
            </a:rPr>
            <a:t>N1</a:t>
          </a:r>
        </a:p>
        <a:p>
          <a:r>
            <a:rPr lang="hr-HR" sz="1400" b="1" dirty="0">
              <a:solidFill>
                <a:schemeClr val="tx1"/>
              </a:solidFill>
            </a:rPr>
            <a:t>Neuporabljivo</a:t>
          </a:r>
        </a:p>
        <a:p>
          <a:r>
            <a:rPr lang="hr-HR" sz="1400" b="0" dirty="0">
              <a:solidFill>
                <a:schemeClr val="tx1"/>
              </a:solidFill>
            </a:rPr>
            <a:t>- zbog vanjskog utjecaja. </a:t>
          </a:r>
        </a:p>
        <a:p>
          <a:r>
            <a:rPr lang="hr-HR" sz="1400" b="0" dirty="0">
              <a:solidFill>
                <a:schemeClr val="tx1"/>
              </a:solidFill>
            </a:rPr>
            <a:t>Građevina je opasna zbog mogućnosti urušavanja masivnih dijelova susjedne građevine. Uslijed takve opasnosti preporuka je da se u takvim zgradama nikako ne boravi. </a:t>
          </a:r>
        </a:p>
      </dgm:t>
    </dgm:pt>
    <dgm:pt modelId="{D9965993-48CC-45E1-8EF7-E38908A533B1}" type="parTrans" cxnId="{20DC0313-7A28-4A6E-9112-0F203D31133D}">
      <dgm:prSet/>
      <dgm:spPr/>
      <dgm:t>
        <a:bodyPr/>
        <a:lstStyle/>
        <a:p>
          <a:endParaRPr lang="hr-HR" sz="1400">
            <a:solidFill>
              <a:schemeClr val="tx1"/>
            </a:solidFill>
          </a:endParaRPr>
        </a:p>
      </dgm:t>
    </dgm:pt>
    <dgm:pt modelId="{77A66272-1587-4C33-96BF-0A6E5FB82511}" type="sibTrans" cxnId="{20DC0313-7A28-4A6E-9112-0F203D31133D}">
      <dgm:prSet/>
      <dgm:spPr/>
      <dgm:t>
        <a:bodyPr/>
        <a:lstStyle/>
        <a:p>
          <a:endParaRPr lang="hr-HR" sz="1400">
            <a:solidFill>
              <a:schemeClr val="tx1"/>
            </a:solidFill>
          </a:endParaRPr>
        </a:p>
      </dgm:t>
    </dgm:pt>
    <dgm:pt modelId="{51608C1D-A9CC-49FA-9F69-52F2799D4AD1}">
      <dgm:prSet custT="1">
        <dgm:style>
          <a:lnRef idx="1">
            <a:schemeClr val="accent2"/>
          </a:lnRef>
          <a:fillRef idx="2">
            <a:schemeClr val="accent2"/>
          </a:fillRef>
          <a:effectRef idx="1">
            <a:schemeClr val="accent2"/>
          </a:effectRef>
          <a:fontRef idx="minor">
            <a:schemeClr val="dk1"/>
          </a:fontRef>
        </dgm:style>
      </dgm:prSet>
      <dgm:spPr>
        <a:ln/>
      </dgm:spPr>
      <dgm:t>
        <a:bodyPr/>
        <a:lstStyle/>
        <a:p>
          <a:r>
            <a:rPr lang="hr-HR" sz="1400" b="1" dirty="0">
              <a:solidFill>
                <a:schemeClr val="tx1"/>
              </a:solidFill>
            </a:rPr>
            <a:t>N2 </a:t>
          </a:r>
        </a:p>
        <a:p>
          <a:r>
            <a:rPr lang="hr-HR" sz="1400" b="1" dirty="0">
              <a:solidFill>
                <a:schemeClr val="tx1"/>
              </a:solidFill>
            </a:rPr>
            <a:t>Neuporabljivo</a:t>
          </a:r>
        </a:p>
        <a:p>
          <a:r>
            <a:rPr lang="hr-HR" sz="1400" b="0" dirty="0">
              <a:solidFill>
                <a:schemeClr val="tx1"/>
              </a:solidFill>
            </a:rPr>
            <a:t>- zbog oštećenja.</a:t>
          </a:r>
        </a:p>
        <a:p>
          <a:r>
            <a:rPr lang="hr-HR" sz="1400" b="0" dirty="0">
              <a:solidFill>
                <a:schemeClr val="tx1"/>
              </a:solidFill>
            </a:rPr>
            <a:t>Građevina je opasna zbog mogućnosti urušavanja masivnih dijelova oštećene građevine. Uslijed takve opasnosti preporuka je da se u takvim zgradama nikako ne boravi (posebice s obzirom na veliki broj ponavljanja potresa). </a:t>
          </a:r>
        </a:p>
      </dgm:t>
    </dgm:pt>
    <dgm:pt modelId="{85BABA78-99DE-4A11-B7E4-86786747337C}" type="parTrans" cxnId="{FB312F44-0B94-42F8-A727-0DBE085BAE4E}">
      <dgm:prSet/>
      <dgm:spPr/>
      <dgm:t>
        <a:bodyPr/>
        <a:lstStyle/>
        <a:p>
          <a:endParaRPr lang="hr-HR" sz="1400">
            <a:solidFill>
              <a:schemeClr val="tx1"/>
            </a:solidFill>
          </a:endParaRPr>
        </a:p>
      </dgm:t>
    </dgm:pt>
    <dgm:pt modelId="{908E3B83-891B-4242-BA79-C8BAB36D0180}" type="sibTrans" cxnId="{FB312F44-0B94-42F8-A727-0DBE085BAE4E}">
      <dgm:prSet/>
      <dgm:spPr/>
      <dgm:t>
        <a:bodyPr/>
        <a:lstStyle/>
        <a:p>
          <a:endParaRPr lang="hr-HR" sz="1400">
            <a:solidFill>
              <a:schemeClr val="tx1"/>
            </a:solidFill>
          </a:endParaRPr>
        </a:p>
      </dgm:t>
    </dgm:pt>
    <dgm:pt modelId="{503E7CAE-452E-4087-B02D-71EA62396C0C}" type="pres">
      <dgm:prSet presAssocID="{ABB5A759-64D2-4995-B8ED-F9137D554332}" presName="diagram" presStyleCnt="0">
        <dgm:presLayoutVars>
          <dgm:dir/>
          <dgm:resizeHandles val="exact"/>
        </dgm:presLayoutVars>
      </dgm:prSet>
      <dgm:spPr/>
    </dgm:pt>
    <dgm:pt modelId="{197A4C25-A0CB-4933-9630-EB0EA3A1A44A}" type="pres">
      <dgm:prSet presAssocID="{9026776E-AFFA-4341-BF3C-50C1AF268C56}" presName="node" presStyleLbl="node1" presStyleIdx="0" presStyleCnt="5" custLinFactNeighborX="-19016" custLinFactNeighborY="-14223">
        <dgm:presLayoutVars>
          <dgm:bulletEnabled val="1"/>
        </dgm:presLayoutVars>
      </dgm:prSet>
      <dgm:spPr>
        <a:prstGeom prst="roundRect">
          <a:avLst/>
        </a:prstGeom>
      </dgm:spPr>
    </dgm:pt>
    <dgm:pt modelId="{6268CD3D-DFD2-43B3-8FBC-3DB73AB91C89}" type="pres">
      <dgm:prSet presAssocID="{F4BBFB32-2591-4C10-99B3-9E9FBD192372}" presName="sibTrans" presStyleCnt="0"/>
      <dgm:spPr/>
    </dgm:pt>
    <dgm:pt modelId="{44BB92D1-F120-4597-8838-5CE44E3977F1}" type="pres">
      <dgm:prSet presAssocID="{92188E6D-55F5-41CB-9F9C-0FE376DF304A}" presName="node" presStyleLbl="node1" presStyleIdx="1" presStyleCnt="5" custScaleX="120220" custScaleY="176369" custLinFactNeighborX="-6148" custLinFactNeighborY="2200">
        <dgm:presLayoutVars>
          <dgm:bulletEnabled val="1"/>
        </dgm:presLayoutVars>
      </dgm:prSet>
      <dgm:spPr>
        <a:prstGeom prst="roundRect">
          <a:avLst/>
        </a:prstGeom>
      </dgm:spPr>
    </dgm:pt>
    <dgm:pt modelId="{6BC56D38-1AE4-416A-AE8D-8760B7B3768D}" type="pres">
      <dgm:prSet presAssocID="{D7133FD0-69DB-4947-8EAB-F238867804BB}" presName="sibTrans" presStyleCnt="0"/>
      <dgm:spPr/>
    </dgm:pt>
    <dgm:pt modelId="{4D1263FD-CEF5-4794-A60C-ACA40896EEDF}" type="pres">
      <dgm:prSet presAssocID="{A02D5645-3E5C-4AA3-A45D-1482045BC8A3}" presName="node" presStyleLbl="node1" presStyleIdx="2" presStyleCnt="5" custScaleX="125982" custScaleY="178983" custLinFactNeighborX="-6746" custLinFactNeighborY="-420">
        <dgm:presLayoutVars>
          <dgm:bulletEnabled val="1"/>
        </dgm:presLayoutVars>
      </dgm:prSet>
      <dgm:spPr>
        <a:prstGeom prst="roundRect">
          <a:avLst/>
        </a:prstGeom>
      </dgm:spPr>
    </dgm:pt>
    <dgm:pt modelId="{EC369901-C3BB-4EAD-97FC-AF821229F962}" type="pres">
      <dgm:prSet presAssocID="{D0BDD3BD-B5EA-43C9-809C-54C027ACE293}" presName="sibTrans" presStyleCnt="0"/>
      <dgm:spPr/>
    </dgm:pt>
    <dgm:pt modelId="{53CA4EAB-3C53-47E0-9D18-C78C39755C62}" type="pres">
      <dgm:prSet presAssocID="{20D13909-58CF-4645-812C-E20454FA2033}" presName="node" presStyleLbl="node1" presStyleIdx="3" presStyleCnt="5" custScaleX="141597" custLinFactNeighborX="-5955" custLinFactNeighborY="-4984">
        <dgm:presLayoutVars>
          <dgm:bulletEnabled val="1"/>
        </dgm:presLayoutVars>
      </dgm:prSet>
      <dgm:spPr>
        <a:prstGeom prst="roundRect">
          <a:avLst/>
        </a:prstGeom>
      </dgm:spPr>
    </dgm:pt>
    <dgm:pt modelId="{3B4925AD-0742-4EDC-B99F-C4C6176B9F7E}" type="pres">
      <dgm:prSet presAssocID="{77A66272-1587-4C33-96BF-0A6E5FB82511}" presName="sibTrans" presStyleCnt="0"/>
      <dgm:spPr/>
    </dgm:pt>
    <dgm:pt modelId="{F1F2E33F-6303-4F82-BFD1-EE62B3D23D62}" type="pres">
      <dgm:prSet presAssocID="{51608C1D-A9CC-49FA-9F69-52F2799D4AD1}" presName="node" presStyleLbl="node1" presStyleIdx="4" presStyleCnt="5" custScaleX="144713" custLinFactNeighborX="14955" custLinFactNeighborY="-6652">
        <dgm:presLayoutVars>
          <dgm:bulletEnabled val="1"/>
        </dgm:presLayoutVars>
      </dgm:prSet>
      <dgm:spPr>
        <a:prstGeom prst="roundRect">
          <a:avLst/>
        </a:prstGeom>
      </dgm:spPr>
    </dgm:pt>
  </dgm:ptLst>
  <dgm:cxnLst>
    <dgm:cxn modelId="{BF1B0401-2BEA-462D-B4AD-EF31AB42ABC6}" type="presOf" srcId="{20D13909-58CF-4645-812C-E20454FA2033}" destId="{53CA4EAB-3C53-47E0-9D18-C78C39755C62}" srcOrd="0" destOrd="0" presId="urn:microsoft.com/office/officeart/2005/8/layout/default"/>
    <dgm:cxn modelId="{FA86BB0D-305F-4F31-9661-E2E59206C518}" type="presOf" srcId="{51608C1D-A9CC-49FA-9F69-52F2799D4AD1}" destId="{F1F2E33F-6303-4F82-BFD1-EE62B3D23D62}" srcOrd="0" destOrd="0" presId="urn:microsoft.com/office/officeart/2005/8/layout/default"/>
    <dgm:cxn modelId="{20DC0313-7A28-4A6E-9112-0F203D31133D}" srcId="{ABB5A759-64D2-4995-B8ED-F9137D554332}" destId="{20D13909-58CF-4645-812C-E20454FA2033}" srcOrd="3" destOrd="0" parTransId="{D9965993-48CC-45E1-8EF7-E38908A533B1}" sibTransId="{77A66272-1587-4C33-96BF-0A6E5FB82511}"/>
    <dgm:cxn modelId="{F78CD015-6D7D-4B87-A1B7-512A71066E64}" type="presOf" srcId="{ABB5A759-64D2-4995-B8ED-F9137D554332}" destId="{503E7CAE-452E-4087-B02D-71EA62396C0C}" srcOrd="0" destOrd="0" presId="urn:microsoft.com/office/officeart/2005/8/layout/default"/>
    <dgm:cxn modelId="{D9523D3D-9A24-4EFB-86D4-6907586599E1}" type="presOf" srcId="{92188E6D-55F5-41CB-9F9C-0FE376DF304A}" destId="{44BB92D1-F120-4597-8838-5CE44E3977F1}" srcOrd="0" destOrd="0" presId="urn:microsoft.com/office/officeart/2005/8/layout/default"/>
    <dgm:cxn modelId="{FB312F44-0B94-42F8-A727-0DBE085BAE4E}" srcId="{ABB5A759-64D2-4995-B8ED-F9137D554332}" destId="{51608C1D-A9CC-49FA-9F69-52F2799D4AD1}" srcOrd="4" destOrd="0" parTransId="{85BABA78-99DE-4A11-B7E4-86786747337C}" sibTransId="{908E3B83-891B-4242-BA79-C8BAB36D0180}"/>
    <dgm:cxn modelId="{2882A66D-C357-44D1-AE2F-E63E66179AD8}" srcId="{ABB5A759-64D2-4995-B8ED-F9137D554332}" destId="{92188E6D-55F5-41CB-9F9C-0FE376DF304A}" srcOrd="1" destOrd="0" parTransId="{41EC5D7E-FD83-4544-8F2B-86EA63B40AA1}" sibTransId="{D7133FD0-69DB-4947-8EAB-F238867804BB}"/>
    <dgm:cxn modelId="{23B6749E-DC91-402B-9F4E-8A3A88F4267C}" srcId="{ABB5A759-64D2-4995-B8ED-F9137D554332}" destId="{9026776E-AFFA-4341-BF3C-50C1AF268C56}" srcOrd="0" destOrd="0" parTransId="{1D9AAFB3-A867-4034-A78B-4C66DB512833}" sibTransId="{F4BBFB32-2591-4C10-99B3-9E9FBD192372}"/>
    <dgm:cxn modelId="{592C28A4-AB14-46FC-9225-CF3A9F6739C8}" type="presOf" srcId="{9026776E-AFFA-4341-BF3C-50C1AF268C56}" destId="{197A4C25-A0CB-4933-9630-EB0EA3A1A44A}" srcOrd="0" destOrd="0" presId="urn:microsoft.com/office/officeart/2005/8/layout/default"/>
    <dgm:cxn modelId="{3B6C44A9-4236-4AAB-AE5B-66D40A0968D7}" type="presOf" srcId="{A02D5645-3E5C-4AA3-A45D-1482045BC8A3}" destId="{4D1263FD-CEF5-4794-A60C-ACA40896EEDF}" srcOrd="0" destOrd="0" presId="urn:microsoft.com/office/officeart/2005/8/layout/default"/>
    <dgm:cxn modelId="{61BF9EF9-9122-46BD-B691-7CDB3971C647}" srcId="{ABB5A759-64D2-4995-B8ED-F9137D554332}" destId="{A02D5645-3E5C-4AA3-A45D-1482045BC8A3}" srcOrd="2" destOrd="0" parTransId="{F25A46D6-DBB6-4D62-B583-16B033C9C1CD}" sibTransId="{D0BDD3BD-B5EA-43C9-809C-54C027ACE293}"/>
    <dgm:cxn modelId="{2FD46898-3477-44F1-8DFC-E0162949479B}" type="presParOf" srcId="{503E7CAE-452E-4087-B02D-71EA62396C0C}" destId="{197A4C25-A0CB-4933-9630-EB0EA3A1A44A}" srcOrd="0" destOrd="0" presId="urn:microsoft.com/office/officeart/2005/8/layout/default"/>
    <dgm:cxn modelId="{1F1321C1-3C68-4D8D-891B-5A398567D7C7}" type="presParOf" srcId="{503E7CAE-452E-4087-B02D-71EA62396C0C}" destId="{6268CD3D-DFD2-43B3-8FBC-3DB73AB91C89}" srcOrd="1" destOrd="0" presId="urn:microsoft.com/office/officeart/2005/8/layout/default"/>
    <dgm:cxn modelId="{B2FF2331-9441-49F0-B558-B50B876DBE87}" type="presParOf" srcId="{503E7CAE-452E-4087-B02D-71EA62396C0C}" destId="{44BB92D1-F120-4597-8838-5CE44E3977F1}" srcOrd="2" destOrd="0" presId="urn:microsoft.com/office/officeart/2005/8/layout/default"/>
    <dgm:cxn modelId="{5417649D-C453-4E66-8601-2C2D7788D77D}" type="presParOf" srcId="{503E7CAE-452E-4087-B02D-71EA62396C0C}" destId="{6BC56D38-1AE4-416A-AE8D-8760B7B3768D}" srcOrd="3" destOrd="0" presId="urn:microsoft.com/office/officeart/2005/8/layout/default"/>
    <dgm:cxn modelId="{38EA4939-2647-41EA-900E-38403D9A1D91}" type="presParOf" srcId="{503E7CAE-452E-4087-B02D-71EA62396C0C}" destId="{4D1263FD-CEF5-4794-A60C-ACA40896EEDF}" srcOrd="4" destOrd="0" presId="urn:microsoft.com/office/officeart/2005/8/layout/default"/>
    <dgm:cxn modelId="{3B62EA10-8854-4B8C-92F8-D5DE9E67FF17}" type="presParOf" srcId="{503E7CAE-452E-4087-B02D-71EA62396C0C}" destId="{EC369901-C3BB-4EAD-97FC-AF821229F962}" srcOrd="5" destOrd="0" presId="urn:microsoft.com/office/officeart/2005/8/layout/default"/>
    <dgm:cxn modelId="{9382A230-F853-450D-91CB-8CAD1EA1EF75}" type="presParOf" srcId="{503E7CAE-452E-4087-B02D-71EA62396C0C}" destId="{53CA4EAB-3C53-47E0-9D18-C78C39755C62}" srcOrd="6" destOrd="0" presId="urn:microsoft.com/office/officeart/2005/8/layout/default"/>
    <dgm:cxn modelId="{6C94A876-EF04-4859-8D50-4CD3DC3D6945}" type="presParOf" srcId="{503E7CAE-452E-4087-B02D-71EA62396C0C}" destId="{3B4925AD-0742-4EDC-B99F-C4C6176B9F7E}" srcOrd="7" destOrd="0" presId="urn:microsoft.com/office/officeart/2005/8/layout/default"/>
    <dgm:cxn modelId="{E62DFB90-4208-41D4-B542-9030749C6AE9}" type="presParOf" srcId="{503E7CAE-452E-4087-B02D-71EA62396C0C}" destId="{F1F2E33F-6303-4F82-BFD1-EE62B3D23D62}" srcOrd="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5A759-64D2-4995-B8ED-F9137D5543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r-HR"/>
        </a:p>
      </dgm:t>
    </dgm:pt>
    <dgm:pt modelId="{9026776E-AFFA-4341-BF3C-50C1AF268C56}">
      <dgm:prSet phldrT="[Tekst]"/>
      <dgm:spPr>
        <a:solidFill>
          <a:srgbClr val="679F42"/>
        </a:solidFill>
        <a:ln>
          <a:noFill/>
        </a:ln>
      </dgm:spPr>
      <dgm:t>
        <a:bodyPr/>
        <a:lstStyle/>
        <a:p>
          <a:pPr>
            <a:buNone/>
          </a:pPr>
          <a:r>
            <a:rPr lang="hr-HR" b="1">
              <a:solidFill>
                <a:schemeClr val="tx1"/>
              </a:solidFill>
            </a:rPr>
            <a:t>Obnova ovojnice zgrade</a:t>
          </a:r>
          <a:endParaRPr lang="hr-HR"/>
        </a:p>
      </dgm:t>
    </dgm:pt>
    <dgm:pt modelId="{1D9AAFB3-A867-4034-A78B-4C66DB512833}" type="parTrans" cxnId="{23B6749E-DC91-402B-9F4E-8A3A88F4267C}">
      <dgm:prSet/>
      <dgm:spPr/>
      <dgm:t>
        <a:bodyPr/>
        <a:lstStyle/>
        <a:p>
          <a:endParaRPr lang="hr-HR"/>
        </a:p>
      </dgm:t>
    </dgm:pt>
    <dgm:pt modelId="{F4BBFB32-2591-4C10-99B3-9E9FBD192372}" type="sibTrans" cxnId="{23B6749E-DC91-402B-9F4E-8A3A88F4267C}">
      <dgm:prSet/>
      <dgm:spPr/>
      <dgm:t>
        <a:bodyPr/>
        <a:lstStyle/>
        <a:p>
          <a:endParaRPr lang="hr-HR"/>
        </a:p>
      </dgm:t>
    </dgm:pt>
    <dgm:pt modelId="{92188E6D-55F5-41CB-9F9C-0FE376DF304A}">
      <dgm:prSet phldrT="[Tekst]"/>
      <dgm:spPr>
        <a:solidFill>
          <a:srgbClr val="679F42"/>
        </a:solidFill>
        <a:ln>
          <a:noFill/>
        </a:ln>
      </dgm:spPr>
      <dgm:t>
        <a:bodyPr/>
        <a:lstStyle/>
        <a:p>
          <a:pPr>
            <a:buNone/>
          </a:pPr>
          <a:r>
            <a:rPr lang="hr-HR" b="1">
              <a:solidFill>
                <a:schemeClr val="tx1"/>
              </a:solidFill>
            </a:rPr>
            <a:t>Ugradnja novih ili zamjena odnosno poboljšanje postojećih tehničkih sustava zgrade koji uključuju tehničku opremu za grijanje, hlađenje, ventilaciju, klimatizaciju i pripremu potrošne tople vode</a:t>
          </a:r>
          <a:endParaRPr lang="hr-HR"/>
        </a:p>
      </dgm:t>
    </dgm:pt>
    <dgm:pt modelId="{41EC5D7E-FD83-4544-8F2B-86EA63B40AA1}" type="parTrans" cxnId="{2882A66D-C357-44D1-AE2F-E63E66179AD8}">
      <dgm:prSet/>
      <dgm:spPr/>
      <dgm:t>
        <a:bodyPr/>
        <a:lstStyle/>
        <a:p>
          <a:endParaRPr lang="hr-HR"/>
        </a:p>
      </dgm:t>
    </dgm:pt>
    <dgm:pt modelId="{D7133FD0-69DB-4947-8EAB-F238867804BB}" type="sibTrans" cxnId="{2882A66D-C357-44D1-AE2F-E63E66179AD8}">
      <dgm:prSet/>
      <dgm:spPr/>
      <dgm:t>
        <a:bodyPr/>
        <a:lstStyle/>
        <a:p>
          <a:endParaRPr lang="hr-HR"/>
        </a:p>
      </dgm:t>
    </dgm:pt>
    <dgm:pt modelId="{A02D5645-3E5C-4AA3-A45D-1482045BC8A3}">
      <dgm:prSet/>
      <dgm:spPr>
        <a:solidFill>
          <a:srgbClr val="679F42"/>
        </a:solidFill>
        <a:ln>
          <a:noFill/>
        </a:ln>
      </dgm:spPr>
      <dgm:t>
        <a:bodyPr/>
        <a:lstStyle/>
        <a:p>
          <a:r>
            <a:rPr lang="hr-HR" b="1">
              <a:solidFill>
                <a:schemeClr val="tx1"/>
              </a:solidFill>
            </a:rPr>
            <a:t>Promicanje korištenja OIE u sustavima grijanja i/ili pripreme potrošne tople vode</a:t>
          </a:r>
        </a:p>
      </dgm:t>
    </dgm:pt>
    <dgm:pt modelId="{F25A46D6-DBB6-4D62-B583-16B033C9C1CD}" type="parTrans" cxnId="{61BF9EF9-9122-46BD-B691-7CDB3971C647}">
      <dgm:prSet/>
      <dgm:spPr/>
      <dgm:t>
        <a:bodyPr/>
        <a:lstStyle/>
        <a:p>
          <a:endParaRPr lang="hr-HR"/>
        </a:p>
      </dgm:t>
    </dgm:pt>
    <dgm:pt modelId="{D0BDD3BD-B5EA-43C9-809C-54C027ACE293}" type="sibTrans" cxnId="{61BF9EF9-9122-46BD-B691-7CDB3971C647}">
      <dgm:prSet/>
      <dgm:spPr/>
      <dgm:t>
        <a:bodyPr/>
        <a:lstStyle/>
        <a:p>
          <a:endParaRPr lang="hr-HR"/>
        </a:p>
      </dgm:t>
    </dgm:pt>
    <dgm:pt modelId="{20D13909-58CF-4645-812C-E20454FA2033}">
      <dgm:prSet/>
      <dgm:spPr>
        <a:solidFill>
          <a:srgbClr val="679F42"/>
        </a:solidFill>
        <a:ln>
          <a:noFill/>
        </a:ln>
      </dgm:spPr>
      <dgm:t>
        <a:bodyPr/>
        <a:lstStyle/>
        <a:p>
          <a:r>
            <a:rPr lang="hr-HR" b="1">
              <a:solidFill>
                <a:schemeClr val="tx1"/>
              </a:solidFill>
            </a:rPr>
            <a:t>Ugradnja fotonaponskih sustava za proizvodnju električne energije iz OIE za potrebe zajedničke potrošnje VSZ, uključujući ugradnji spremnika električne energije</a:t>
          </a:r>
        </a:p>
      </dgm:t>
    </dgm:pt>
    <dgm:pt modelId="{D9965993-48CC-45E1-8EF7-E38908A533B1}" type="parTrans" cxnId="{20DC0313-7A28-4A6E-9112-0F203D31133D}">
      <dgm:prSet/>
      <dgm:spPr/>
      <dgm:t>
        <a:bodyPr/>
        <a:lstStyle/>
        <a:p>
          <a:endParaRPr lang="hr-HR"/>
        </a:p>
      </dgm:t>
    </dgm:pt>
    <dgm:pt modelId="{77A66272-1587-4C33-96BF-0A6E5FB82511}" type="sibTrans" cxnId="{20DC0313-7A28-4A6E-9112-0F203D31133D}">
      <dgm:prSet/>
      <dgm:spPr/>
      <dgm:t>
        <a:bodyPr/>
        <a:lstStyle/>
        <a:p>
          <a:endParaRPr lang="hr-HR"/>
        </a:p>
      </dgm:t>
    </dgm:pt>
    <dgm:pt modelId="{48DF73DC-29E2-4FA1-A4E8-54613B243A16}">
      <dgm:prSet/>
      <dgm:spPr>
        <a:solidFill>
          <a:srgbClr val="679F42"/>
        </a:solidFill>
        <a:ln>
          <a:noFill/>
        </a:ln>
      </dgm:spPr>
      <dgm:t>
        <a:bodyPr/>
        <a:lstStyle/>
        <a:p>
          <a:r>
            <a:rPr lang="hr-HR" b="1">
              <a:solidFill>
                <a:schemeClr val="tx1"/>
              </a:solidFill>
            </a:rPr>
            <a:t>Zamjena unutarnje rasvjete učinkovitijom</a:t>
          </a:r>
        </a:p>
      </dgm:t>
    </dgm:pt>
    <dgm:pt modelId="{FD5DB271-44FF-472A-816F-2D37C3DAA31E}" type="parTrans" cxnId="{27615473-B496-458B-A21C-29CB0A25D226}">
      <dgm:prSet/>
      <dgm:spPr/>
      <dgm:t>
        <a:bodyPr/>
        <a:lstStyle/>
        <a:p>
          <a:endParaRPr lang="hr-HR"/>
        </a:p>
      </dgm:t>
    </dgm:pt>
    <dgm:pt modelId="{CDAB650D-5DB4-47A2-B795-B594CA4AD236}" type="sibTrans" cxnId="{27615473-B496-458B-A21C-29CB0A25D226}">
      <dgm:prSet/>
      <dgm:spPr/>
      <dgm:t>
        <a:bodyPr/>
        <a:lstStyle/>
        <a:p>
          <a:endParaRPr lang="hr-HR"/>
        </a:p>
      </dgm:t>
    </dgm:pt>
    <dgm:pt modelId="{240146A3-05C8-4C32-9731-DC266B7E7DCE}">
      <dgm:prSet/>
      <dgm:spPr>
        <a:solidFill>
          <a:srgbClr val="679F42"/>
        </a:solidFill>
        <a:ln>
          <a:noFill/>
        </a:ln>
      </dgm:spPr>
      <dgm:t>
        <a:bodyPr/>
        <a:lstStyle/>
        <a:p>
          <a:r>
            <a:rPr lang="hr-HR" b="1">
              <a:solidFill>
                <a:schemeClr val="tx1"/>
              </a:solidFill>
            </a:rPr>
            <a:t>Uvođenje sustava automatizacije i upravljanja zgradom</a:t>
          </a:r>
        </a:p>
      </dgm:t>
    </dgm:pt>
    <dgm:pt modelId="{2E412170-03D8-4C7D-957F-C9EC779F6BFC}" type="parTrans" cxnId="{4E77588F-EC53-4656-B6F3-A2A458CD0ACB}">
      <dgm:prSet/>
      <dgm:spPr/>
      <dgm:t>
        <a:bodyPr/>
        <a:lstStyle/>
        <a:p>
          <a:endParaRPr lang="hr-HR"/>
        </a:p>
      </dgm:t>
    </dgm:pt>
    <dgm:pt modelId="{E2516623-4FE6-4C9D-882B-6BF800198658}" type="sibTrans" cxnId="{4E77588F-EC53-4656-B6F3-A2A458CD0ACB}">
      <dgm:prSet/>
      <dgm:spPr/>
      <dgm:t>
        <a:bodyPr/>
        <a:lstStyle/>
        <a:p>
          <a:endParaRPr lang="hr-HR"/>
        </a:p>
      </dgm:t>
    </dgm:pt>
    <dgm:pt modelId="{12868612-EE78-40AD-A3F9-8E0F3E0BB856}">
      <dgm:prSet/>
      <dgm:spPr>
        <a:solidFill>
          <a:srgbClr val="4094B4"/>
        </a:solidFill>
        <a:ln>
          <a:noFill/>
        </a:ln>
      </dgm:spPr>
      <dgm:t>
        <a:bodyPr/>
        <a:lstStyle/>
        <a:p>
          <a:pPr rtl="0"/>
          <a:r>
            <a:rPr lang="hr-HR" b="1">
              <a:solidFill>
                <a:schemeClr val="tx1"/>
              </a:solidFill>
            </a:rPr>
            <a:t>Mjere povećanja sigurnosti u slučaju požara</a:t>
          </a:r>
        </a:p>
      </dgm:t>
    </dgm:pt>
    <dgm:pt modelId="{7C0EB606-0AB5-4E8E-95C6-292FCC568122}" type="parTrans" cxnId="{C260FB6F-041C-4955-A657-8215A37BE48E}">
      <dgm:prSet/>
      <dgm:spPr/>
      <dgm:t>
        <a:bodyPr/>
        <a:lstStyle/>
        <a:p>
          <a:endParaRPr lang="hr-HR"/>
        </a:p>
      </dgm:t>
    </dgm:pt>
    <dgm:pt modelId="{00E50735-B740-4260-802F-8C20514E5F8C}" type="sibTrans" cxnId="{C260FB6F-041C-4955-A657-8215A37BE48E}">
      <dgm:prSet/>
      <dgm:spPr/>
      <dgm:t>
        <a:bodyPr/>
        <a:lstStyle/>
        <a:p>
          <a:endParaRPr lang="hr-HR"/>
        </a:p>
      </dgm:t>
    </dgm:pt>
    <dgm:pt modelId="{51608C1D-A9CC-49FA-9F69-52F2799D4AD1}">
      <dgm:prSet/>
      <dgm:spPr>
        <a:solidFill>
          <a:srgbClr val="4094B4"/>
        </a:solidFill>
        <a:ln>
          <a:noFill/>
        </a:ln>
      </dgm:spPr>
      <dgm:t>
        <a:bodyPr/>
        <a:lstStyle/>
        <a:p>
          <a:r>
            <a:rPr lang="hr-HR" b="1">
              <a:solidFill>
                <a:schemeClr val="tx1"/>
              </a:solidFill>
            </a:rPr>
            <a:t>Mjere osiguravanja zdravih unutarnjih klimatskih uvjeta</a:t>
          </a:r>
        </a:p>
      </dgm:t>
    </dgm:pt>
    <dgm:pt modelId="{85BABA78-99DE-4A11-B7E4-86786747337C}" type="parTrans" cxnId="{FB312F44-0B94-42F8-A727-0DBE085BAE4E}">
      <dgm:prSet/>
      <dgm:spPr/>
      <dgm:t>
        <a:bodyPr/>
        <a:lstStyle/>
        <a:p>
          <a:endParaRPr lang="hr-HR"/>
        </a:p>
      </dgm:t>
    </dgm:pt>
    <dgm:pt modelId="{908E3B83-891B-4242-BA79-C8BAB36D0180}" type="sibTrans" cxnId="{FB312F44-0B94-42F8-A727-0DBE085BAE4E}">
      <dgm:prSet/>
      <dgm:spPr/>
      <dgm:t>
        <a:bodyPr/>
        <a:lstStyle/>
        <a:p>
          <a:endParaRPr lang="hr-HR"/>
        </a:p>
      </dgm:t>
    </dgm:pt>
    <dgm:pt modelId="{8415F238-07BB-4F6C-A61E-59B4869117DB}">
      <dgm:prSet/>
      <dgm:spPr>
        <a:solidFill>
          <a:srgbClr val="4094B4"/>
        </a:solidFill>
        <a:ln>
          <a:noFill/>
        </a:ln>
      </dgm:spPr>
      <dgm:t>
        <a:bodyPr/>
        <a:lstStyle/>
        <a:p>
          <a:r>
            <a:rPr lang="hr-HR" b="1">
              <a:solidFill>
                <a:schemeClr val="tx1"/>
              </a:solidFill>
            </a:rPr>
            <a:t>Mjere unaprjeđenja vezano uz ispunjavanje temeljnog zahtjeva mehaničke otpornosti i stabilnosti zgrade, posebice radi povećanja potresne otpornosti</a:t>
          </a:r>
        </a:p>
      </dgm:t>
    </dgm:pt>
    <dgm:pt modelId="{19A24B5C-5AA1-43A3-8BE2-EF329F35810F}" type="parTrans" cxnId="{C7A062CB-298F-476A-BF6E-759E92718930}">
      <dgm:prSet/>
      <dgm:spPr/>
      <dgm:t>
        <a:bodyPr/>
        <a:lstStyle/>
        <a:p>
          <a:endParaRPr lang="hr-HR"/>
        </a:p>
      </dgm:t>
    </dgm:pt>
    <dgm:pt modelId="{08E1F574-D8B5-4186-BB7B-E47274F93D6C}" type="sibTrans" cxnId="{C7A062CB-298F-476A-BF6E-759E92718930}">
      <dgm:prSet/>
      <dgm:spPr/>
      <dgm:t>
        <a:bodyPr/>
        <a:lstStyle/>
        <a:p>
          <a:endParaRPr lang="hr-HR"/>
        </a:p>
      </dgm:t>
    </dgm:pt>
    <dgm:pt modelId="{9FC18F3B-F19E-4656-B90A-A9AB5BA53CD6}">
      <dgm:prSet/>
      <dgm:spPr>
        <a:solidFill>
          <a:srgbClr val="4094B4"/>
        </a:solidFill>
        <a:ln>
          <a:noFill/>
        </a:ln>
      </dgm:spPr>
      <dgm:t>
        <a:bodyPr/>
        <a:lstStyle/>
        <a:p>
          <a:r>
            <a:rPr lang="hr-HR" b="1">
              <a:solidFill>
                <a:schemeClr val="tx1"/>
              </a:solidFill>
            </a:rPr>
            <a:t>Mjere ugradnje elemenata zelene infrastrukture</a:t>
          </a:r>
        </a:p>
      </dgm:t>
    </dgm:pt>
    <dgm:pt modelId="{B30F7839-E77D-4DE1-BC30-F4F51FF61926}" type="parTrans" cxnId="{E8A77B48-826C-46F6-A2DC-A06123079ACE}">
      <dgm:prSet/>
      <dgm:spPr/>
      <dgm:t>
        <a:bodyPr/>
        <a:lstStyle/>
        <a:p>
          <a:endParaRPr lang="hr-HR"/>
        </a:p>
      </dgm:t>
    </dgm:pt>
    <dgm:pt modelId="{05CE0FD5-3EC4-4988-A4C5-461959ACCEB3}" type="sibTrans" cxnId="{E8A77B48-826C-46F6-A2DC-A06123079ACE}">
      <dgm:prSet/>
      <dgm:spPr/>
      <dgm:t>
        <a:bodyPr/>
        <a:lstStyle/>
        <a:p>
          <a:endParaRPr lang="hr-HR"/>
        </a:p>
      </dgm:t>
    </dgm:pt>
    <dgm:pt modelId="{FDDB6A55-5CFA-49C4-8F26-918A99DBF63B}">
      <dgm:prSet/>
      <dgm:spPr>
        <a:solidFill>
          <a:srgbClr val="4094B4"/>
        </a:solidFill>
        <a:ln>
          <a:noFill/>
        </a:ln>
      </dgm:spPr>
      <dgm:t>
        <a:bodyPr/>
        <a:lstStyle/>
        <a:p>
          <a:r>
            <a:rPr lang="hr-HR" b="1">
              <a:solidFill>
                <a:schemeClr val="tx1"/>
              </a:solidFill>
            </a:rPr>
            <a:t>Mjere održive urbane mobilnosti </a:t>
          </a:r>
        </a:p>
        <a:p>
          <a:r>
            <a:rPr lang="hr-HR" b="1">
              <a:solidFill>
                <a:schemeClr val="tx1"/>
              </a:solidFill>
            </a:rPr>
            <a:t>(izvedba parkirališta za bicikle)</a:t>
          </a:r>
        </a:p>
      </dgm:t>
    </dgm:pt>
    <dgm:pt modelId="{F10D7FC5-6967-45DE-A21B-33C7AE3712EB}" type="parTrans" cxnId="{30B76C1A-AAB4-41C5-8A83-D33E2187CB73}">
      <dgm:prSet/>
      <dgm:spPr/>
      <dgm:t>
        <a:bodyPr/>
        <a:lstStyle/>
        <a:p>
          <a:endParaRPr lang="hr-HR"/>
        </a:p>
      </dgm:t>
    </dgm:pt>
    <dgm:pt modelId="{76BE4F3D-C6F0-4336-81FF-4E4B365D23BD}" type="sibTrans" cxnId="{30B76C1A-AAB4-41C5-8A83-D33E2187CB73}">
      <dgm:prSet/>
      <dgm:spPr/>
      <dgm:t>
        <a:bodyPr/>
        <a:lstStyle/>
        <a:p>
          <a:endParaRPr lang="hr-HR"/>
        </a:p>
      </dgm:t>
    </dgm:pt>
    <dgm:pt modelId="{3ED798EF-0694-45EA-AE39-AD9D54354FBB}">
      <dgm:prSet/>
      <dgm:spPr>
        <a:solidFill>
          <a:srgbClr val="4094B4"/>
        </a:solidFill>
        <a:ln>
          <a:noFill/>
        </a:ln>
      </dgm:spPr>
      <dgm:t>
        <a:bodyPr/>
        <a:lstStyle/>
        <a:p>
          <a:r>
            <a:rPr lang="hr-HR" b="1" err="1">
              <a:solidFill>
                <a:schemeClr val="tx1"/>
              </a:solidFill>
            </a:rPr>
            <a:t>Elektromobilnost</a:t>
          </a:r>
          <a:r>
            <a:rPr lang="hr-HR" b="1">
              <a:solidFill>
                <a:schemeClr val="tx1"/>
              </a:solidFill>
            </a:rPr>
            <a:t> </a:t>
          </a:r>
        </a:p>
        <a:p>
          <a:r>
            <a:rPr lang="hr-HR" b="1">
              <a:solidFill>
                <a:schemeClr val="tx1"/>
              </a:solidFill>
            </a:rPr>
            <a:t>(punionice ili stanice za punjenje električnih vozila s pripadajućom infrastrukturom)</a:t>
          </a:r>
        </a:p>
      </dgm:t>
    </dgm:pt>
    <dgm:pt modelId="{1BDC8E38-D9FC-4220-A103-1EA5C096E4E8}" type="parTrans" cxnId="{530FCBAF-7FC8-457E-AF93-F823E3A4E3F7}">
      <dgm:prSet/>
      <dgm:spPr/>
      <dgm:t>
        <a:bodyPr/>
        <a:lstStyle/>
        <a:p>
          <a:endParaRPr lang="hr-HR"/>
        </a:p>
      </dgm:t>
    </dgm:pt>
    <dgm:pt modelId="{33D7E6D6-1506-43A5-B82E-320016B640B2}" type="sibTrans" cxnId="{530FCBAF-7FC8-457E-AF93-F823E3A4E3F7}">
      <dgm:prSet/>
      <dgm:spPr/>
      <dgm:t>
        <a:bodyPr/>
        <a:lstStyle/>
        <a:p>
          <a:endParaRPr lang="hr-HR"/>
        </a:p>
      </dgm:t>
    </dgm:pt>
    <dgm:pt modelId="{05DB081E-49AB-432D-A3CA-0DDF88D740FD}">
      <dgm:prSet/>
      <dgm:spPr>
        <a:solidFill>
          <a:srgbClr val="4094B4"/>
        </a:solidFill>
        <a:ln>
          <a:noFill/>
        </a:ln>
      </dgm:spPr>
      <dgm:t>
        <a:bodyPr/>
        <a:lstStyle/>
        <a:p>
          <a:r>
            <a:rPr lang="hr-HR" b="1">
              <a:solidFill>
                <a:schemeClr val="tx1"/>
              </a:solidFill>
            </a:rPr>
            <a:t>Provedba novih i rekonstrukcija postojećih elemenata pristupačnosti</a:t>
          </a:r>
        </a:p>
      </dgm:t>
    </dgm:pt>
    <dgm:pt modelId="{9C954AA8-4A6A-40BD-AD5F-CC2927319F34}" type="parTrans" cxnId="{6D274FC1-B46A-4EE1-805B-70F7EC9AA7A8}">
      <dgm:prSet/>
      <dgm:spPr/>
      <dgm:t>
        <a:bodyPr/>
        <a:lstStyle/>
        <a:p>
          <a:endParaRPr lang="hr-HR"/>
        </a:p>
      </dgm:t>
    </dgm:pt>
    <dgm:pt modelId="{432A7461-CB04-4634-A6D0-E8C241BAB0DF}" type="sibTrans" cxnId="{6D274FC1-B46A-4EE1-805B-70F7EC9AA7A8}">
      <dgm:prSet/>
      <dgm:spPr/>
      <dgm:t>
        <a:bodyPr/>
        <a:lstStyle/>
        <a:p>
          <a:endParaRPr lang="hr-HR"/>
        </a:p>
      </dgm:t>
    </dgm:pt>
    <dgm:pt modelId="{503E7CAE-452E-4087-B02D-71EA62396C0C}" type="pres">
      <dgm:prSet presAssocID="{ABB5A759-64D2-4995-B8ED-F9137D554332}" presName="diagram" presStyleCnt="0">
        <dgm:presLayoutVars>
          <dgm:dir/>
          <dgm:resizeHandles val="exact"/>
        </dgm:presLayoutVars>
      </dgm:prSet>
      <dgm:spPr/>
    </dgm:pt>
    <dgm:pt modelId="{197A4C25-A0CB-4933-9630-EB0EA3A1A44A}" type="pres">
      <dgm:prSet presAssocID="{9026776E-AFFA-4341-BF3C-50C1AF268C56}" presName="node" presStyleLbl="node1" presStyleIdx="0" presStyleCnt="13" custLinFactNeighborX="235">
        <dgm:presLayoutVars>
          <dgm:bulletEnabled val="1"/>
        </dgm:presLayoutVars>
      </dgm:prSet>
      <dgm:spPr/>
    </dgm:pt>
    <dgm:pt modelId="{6268CD3D-DFD2-43B3-8FBC-3DB73AB91C89}" type="pres">
      <dgm:prSet presAssocID="{F4BBFB32-2591-4C10-99B3-9E9FBD192372}" presName="sibTrans" presStyleCnt="0"/>
      <dgm:spPr/>
    </dgm:pt>
    <dgm:pt modelId="{44BB92D1-F120-4597-8838-5CE44E3977F1}" type="pres">
      <dgm:prSet presAssocID="{92188E6D-55F5-41CB-9F9C-0FE376DF304A}" presName="node" presStyleLbl="node1" presStyleIdx="1" presStyleCnt="13" custLinFactNeighborX="-18">
        <dgm:presLayoutVars>
          <dgm:bulletEnabled val="1"/>
        </dgm:presLayoutVars>
      </dgm:prSet>
      <dgm:spPr/>
    </dgm:pt>
    <dgm:pt modelId="{6BC56D38-1AE4-416A-AE8D-8760B7B3768D}" type="pres">
      <dgm:prSet presAssocID="{D7133FD0-69DB-4947-8EAB-F238867804BB}" presName="sibTrans" presStyleCnt="0"/>
      <dgm:spPr/>
    </dgm:pt>
    <dgm:pt modelId="{4D1263FD-CEF5-4794-A60C-ACA40896EEDF}" type="pres">
      <dgm:prSet presAssocID="{A02D5645-3E5C-4AA3-A45D-1482045BC8A3}" presName="node" presStyleLbl="node1" presStyleIdx="2" presStyleCnt="13" custLinFactNeighborX="-1270">
        <dgm:presLayoutVars>
          <dgm:bulletEnabled val="1"/>
        </dgm:presLayoutVars>
      </dgm:prSet>
      <dgm:spPr/>
    </dgm:pt>
    <dgm:pt modelId="{EC369901-C3BB-4EAD-97FC-AF821229F962}" type="pres">
      <dgm:prSet presAssocID="{D0BDD3BD-B5EA-43C9-809C-54C027ACE293}" presName="sibTrans" presStyleCnt="0"/>
      <dgm:spPr/>
    </dgm:pt>
    <dgm:pt modelId="{53CA4EAB-3C53-47E0-9D18-C78C39755C62}" type="pres">
      <dgm:prSet presAssocID="{20D13909-58CF-4645-812C-E20454FA2033}" presName="node" presStyleLbl="node1" presStyleIdx="3" presStyleCnt="13" custLinFactX="-129968" custLinFactY="16047" custLinFactNeighborX="-200000" custLinFactNeighborY="100000">
        <dgm:presLayoutVars>
          <dgm:bulletEnabled val="1"/>
        </dgm:presLayoutVars>
      </dgm:prSet>
      <dgm:spPr/>
    </dgm:pt>
    <dgm:pt modelId="{3B4925AD-0742-4EDC-B99F-C4C6176B9F7E}" type="pres">
      <dgm:prSet presAssocID="{77A66272-1587-4C33-96BF-0A6E5FB82511}" presName="sibTrans" presStyleCnt="0"/>
      <dgm:spPr/>
    </dgm:pt>
    <dgm:pt modelId="{2DE6A84D-BEE8-4187-A8A3-1AE69072F3B8}" type="pres">
      <dgm:prSet presAssocID="{48DF73DC-29E2-4FA1-A4E8-54613B243A16}" presName="node" presStyleLbl="node1" presStyleIdx="4" presStyleCnt="13" custLinFactX="9933" custLinFactNeighborX="100000" custLinFactNeighborY="-1206">
        <dgm:presLayoutVars>
          <dgm:bulletEnabled val="1"/>
        </dgm:presLayoutVars>
      </dgm:prSet>
      <dgm:spPr/>
    </dgm:pt>
    <dgm:pt modelId="{8E208A0F-1F5C-43FC-B3B1-222A9FE8290C}" type="pres">
      <dgm:prSet presAssocID="{CDAB650D-5DB4-47A2-B795-B594CA4AD236}" presName="sibTrans" presStyleCnt="0"/>
      <dgm:spPr/>
    </dgm:pt>
    <dgm:pt modelId="{7BCE905E-BF63-4123-838B-EA85907F45B2}" type="pres">
      <dgm:prSet presAssocID="{240146A3-05C8-4C32-9731-DC266B7E7DCE}" presName="node" presStyleLbl="node1" presStyleIdx="5" presStyleCnt="13" custLinFactX="8730" custLinFactNeighborX="100000" custLinFactNeighborY="-1206">
        <dgm:presLayoutVars>
          <dgm:bulletEnabled val="1"/>
        </dgm:presLayoutVars>
      </dgm:prSet>
      <dgm:spPr/>
    </dgm:pt>
    <dgm:pt modelId="{A584D430-1528-4E8A-A898-2C7CE76DD0AA}" type="pres">
      <dgm:prSet presAssocID="{E2516623-4FE6-4C9D-882B-6BF800198658}" presName="sibTrans" presStyleCnt="0"/>
      <dgm:spPr/>
    </dgm:pt>
    <dgm:pt modelId="{6B3D48CC-9B74-4900-BE23-7B657E1FE9CC}" type="pres">
      <dgm:prSet presAssocID="{12868612-EE78-40AD-A3F9-8E0F3E0BB856}" presName="node" presStyleLbl="node1" presStyleIdx="6" presStyleCnt="13" custLinFactX="-100000" custLinFactY="15358" custLinFactNeighborX="-118991" custLinFactNeighborY="100000">
        <dgm:presLayoutVars>
          <dgm:bulletEnabled val="1"/>
        </dgm:presLayoutVars>
      </dgm:prSet>
      <dgm:spPr/>
    </dgm:pt>
    <dgm:pt modelId="{BA54CBDF-1108-41C0-953C-A9DAAAD5C901}" type="pres">
      <dgm:prSet presAssocID="{00E50735-B740-4260-802F-8C20514E5F8C}" presName="sibTrans" presStyleCnt="0"/>
      <dgm:spPr/>
    </dgm:pt>
    <dgm:pt modelId="{F1F2E33F-6303-4F82-BFD1-EE62B3D23D62}" type="pres">
      <dgm:prSet presAssocID="{51608C1D-A9CC-49FA-9F69-52F2799D4AD1}" presName="node" presStyleLbl="node1" presStyleIdx="7" presStyleCnt="13" custLinFactX="-100000" custLinFactY="13454" custLinFactNeighborX="-120269" custLinFactNeighborY="100000">
        <dgm:presLayoutVars>
          <dgm:bulletEnabled val="1"/>
        </dgm:presLayoutVars>
      </dgm:prSet>
      <dgm:spPr/>
    </dgm:pt>
    <dgm:pt modelId="{F74C0B00-402D-4ECC-81AB-D243EBBF3CEE}" type="pres">
      <dgm:prSet presAssocID="{908E3B83-891B-4242-BA79-C8BAB36D0180}" presName="sibTrans" presStyleCnt="0"/>
      <dgm:spPr/>
    </dgm:pt>
    <dgm:pt modelId="{941050A9-E8DD-4495-97CB-86B3CFCA2B5A}" type="pres">
      <dgm:prSet presAssocID="{8415F238-07BB-4F6C-A61E-59B4869117DB}" presName="node" presStyleLbl="node1" presStyleIdx="8" presStyleCnt="13" custLinFactX="100000" custLinFactNeighborX="119176" custLinFactNeighborY="-3213">
        <dgm:presLayoutVars>
          <dgm:bulletEnabled val="1"/>
        </dgm:presLayoutVars>
      </dgm:prSet>
      <dgm:spPr/>
    </dgm:pt>
    <dgm:pt modelId="{E3C56462-D4A9-4867-A876-4DBDEE2CC947}" type="pres">
      <dgm:prSet presAssocID="{08E1F574-D8B5-4186-BB7B-E47274F93D6C}" presName="sibTrans" presStyleCnt="0"/>
      <dgm:spPr/>
    </dgm:pt>
    <dgm:pt modelId="{0A96DE07-ABD0-4F03-853D-C9DCAE543B04}" type="pres">
      <dgm:prSet presAssocID="{9FC18F3B-F19E-4656-B90A-A9AB5BA53CD6}" presName="node" presStyleLbl="node1" presStyleIdx="9" presStyleCnt="13" custLinFactX="100000" custLinFactNeighborX="118757" custLinFactNeighborY="-2007">
        <dgm:presLayoutVars>
          <dgm:bulletEnabled val="1"/>
        </dgm:presLayoutVars>
      </dgm:prSet>
      <dgm:spPr/>
    </dgm:pt>
    <dgm:pt modelId="{A1F292AD-1F06-45E6-AF27-1AAF78AF8CFE}" type="pres">
      <dgm:prSet presAssocID="{05CE0FD5-3EC4-4988-A4C5-461959ACCEB3}" presName="sibTrans" presStyleCnt="0"/>
      <dgm:spPr/>
    </dgm:pt>
    <dgm:pt modelId="{436A21E2-3264-456A-9451-A78DF53E958E}" type="pres">
      <dgm:prSet presAssocID="{FDDB6A55-5CFA-49C4-8F26-918A99DBF63B}" presName="node" presStyleLbl="node1" presStyleIdx="10" presStyleCnt="13" custLinFactX="-10500" custLinFactY="13090" custLinFactNeighborX="-100000" custLinFactNeighborY="100000">
        <dgm:presLayoutVars>
          <dgm:bulletEnabled val="1"/>
        </dgm:presLayoutVars>
      </dgm:prSet>
      <dgm:spPr/>
    </dgm:pt>
    <dgm:pt modelId="{6B0D3894-3673-4ADD-BC91-4861C11AFF79}" type="pres">
      <dgm:prSet presAssocID="{76BE4F3D-C6F0-4336-81FF-4E4B365D23BD}" presName="sibTrans" presStyleCnt="0"/>
      <dgm:spPr/>
    </dgm:pt>
    <dgm:pt modelId="{6EC116BF-8EF9-4E99-9A22-AB626852B0F9}" type="pres">
      <dgm:prSet presAssocID="{3ED798EF-0694-45EA-AE39-AD9D54354FBB}" presName="node" presStyleLbl="node1" presStyleIdx="11" presStyleCnt="13" custLinFactX="-12137" custLinFactY="13090" custLinFactNeighborX="-100000" custLinFactNeighborY="100000">
        <dgm:presLayoutVars>
          <dgm:bulletEnabled val="1"/>
        </dgm:presLayoutVars>
      </dgm:prSet>
      <dgm:spPr/>
    </dgm:pt>
    <dgm:pt modelId="{1E14015D-CD4D-42F7-98AE-3B300A39E9FE}" type="pres">
      <dgm:prSet presAssocID="{33D7E6D6-1506-43A5-B82E-320016B640B2}" presName="sibTrans" presStyleCnt="0"/>
      <dgm:spPr/>
    </dgm:pt>
    <dgm:pt modelId="{BC8DEC57-434A-4786-B711-9E00765706CF}" type="pres">
      <dgm:prSet presAssocID="{05DB081E-49AB-432D-A3CA-0DDF88D740FD}" presName="node" presStyleLbl="node1" presStyleIdx="12" presStyleCnt="13" custLinFactX="63012" custLinFactNeighborX="100000" custLinFactNeighborY="-3577">
        <dgm:presLayoutVars>
          <dgm:bulletEnabled val="1"/>
        </dgm:presLayoutVars>
      </dgm:prSet>
      <dgm:spPr/>
    </dgm:pt>
  </dgm:ptLst>
  <dgm:cxnLst>
    <dgm:cxn modelId="{BF1B0401-2BEA-462D-B4AD-EF31AB42ABC6}" type="presOf" srcId="{20D13909-58CF-4645-812C-E20454FA2033}" destId="{53CA4EAB-3C53-47E0-9D18-C78C39755C62}" srcOrd="0" destOrd="0" presId="urn:microsoft.com/office/officeart/2005/8/layout/default"/>
    <dgm:cxn modelId="{FA86BB0D-305F-4F31-9661-E2E59206C518}" type="presOf" srcId="{51608C1D-A9CC-49FA-9F69-52F2799D4AD1}" destId="{F1F2E33F-6303-4F82-BFD1-EE62B3D23D62}" srcOrd="0" destOrd="0" presId="urn:microsoft.com/office/officeart/2005/8/layout/default"/>
    <dgm:cxn modelId="{F22BD70F-3C46-49E6-9D50-39A1CBD8BBF2}" type="presOf" srcId="{FDDB6A55-5CFA-49C4-8F26-918A99DBF63B}" destId="{436A21E2-3264-456A-9451-A78DF53E958E}" srcOrd="0" destOrd="0" presId="urn:microsoft.com/office/officeart/2005/8/layout/default"/>
    <dgm:cxn modelId="{20DC0313-7A28-4A6E-9112-0F203D31133D}" srcId="{ABB5A759-64D2-4995-B8ED-F9137D554332}" destId="{20D13909-58CF-4645-812C-E20454FA2033}" srcOrd="3" destOrd="0" parTransId="{D9965993-48CC-45E1-8EF7-E38908A533B1}" sibTransId="{77A66272-1587-4C33-96BF-0A6E5FB82511}"/>
    <dgm:cxn modelId="{F78CD015-6D7D-4B87-A1B7-512A71066E64}" type="presOf" srcId="{ABB5A759-64D2-4995-B8ED-F9137D554332}" destId="{503E7CAE-452E-4087-B02D-71EA62396C0C}" srcOrd="0" destOrd="0" presId="urn:microsoft.com/office/officeart/2005/8/layout/default"/>
    <dgm:cxn modelId="{72A3EB19-5A3B-452B-A44E-58BE7E37B37E}" type="presOf" srcId="{9FC18F3B-F19E-4656-B90A-A9AB5BA53CD6}" destId="{0A96DE07-ABD0-4F03-853D-C9DCAE543B04}" srcOrd="0" destOrd="0" presId="urn:microsoft.com/office/officeart/2005/8/layout/default"/>
    <dgm:cxn modelId="{30B76C1A-AAB4-41C5-8A83-D33E2187CB73}" srcId="{ABB5A759-64D2-4995-B8ED-F9137D554332}" destId="{FDDB6A55-5CFA-49C4-8F26-918A99DBF63B}" srcOrd="10" destOrd="0" parTransId="{F10D7FC5-6967-45DE-A21B-33C7AE3712EB}" sibTransId="{76BE4F3D-C6F0-4336-81FF-4E4B365D23BD}"/>
    <dgm:cxn modelId="{CFB5A827-A3C5-4066-8903-D6AA01DC3AAE}" type="presOf" srcId="{240146A3-05C8-4C32-9731-DC266B7E7DCE}" destId="{7BCE905E-BF63-4123-838B-EA85907F45B2}" srcOrd="0" destOrd="0" presId="urn:microsoft.com/office/officeart/2005/8/layout/default"/>
    <dgm:cxn modelId="{D9523D3D-9A24-4EFB-86D4-6907586599E1}" type="presOf" srcId="{92188E6D-55F5-41CB-9F9C-0FE376DF304A}" destId="{44BB92D1-F120-4597-8838-5CE44E3977F1}" srcOrd="0" destOrd="0" presId="urn:microsoft.com/office/officeart/2005/8/layout/default"/>
    <dgm:cxn modelId="{FB312F44-0B94-42F8-A727-0DBE085BAE4E}" srcId="{ABB5A759-64D2-4995-B8ED-F9137D554332}" destId="{51608C1D-A9CC-49FA-9F69-52F2799D4AD1}" srcOrd="7" destOrd="0" parTransId="{85BABA78-99DE-4A11-B7E4-86786747337C}" sibTransId="{908E3B83-891B-4242-BA79-C8BAB36D0180}"/>
    <dgm:cxn modelId="{E8A77B48-826C-46F6-A2DC-A06123079ACE}" srcId="{ABB5A759-64D2-4995-B8ED-F9137D554332}" destId="{9FC18F3B-F19E-4656-B90A-A9AB5BA53CD6}" srcOrd="9" destOrd="0" parTransId="{B30F7839-E77D-4DE1-BC30-F4F51FF61926}" sibTransId="{05CE0FD5-3EC4-4988-A4C5-461959ACCEB3}"/>
    <dgm:cxn modelId="{31E82A4D-7BB5-4113-92DF-FA07090CFD39}" type="presOf" srcId="{8415F238-07BB-4F6C-A61E-59B4869117DB}" destId="{941050A9-E8DD-4495-97CB-86B3CFCA2B5A}" srcOrd="0" destOrd="0" presId="urn:microsoft.com/office/officeart/2005/8/layout/default"/>
    <dgm:cxn modelId="{2882A66D-C357-44D1-AE2F-E63E66179AD8}" srcId="{ABB5A759-64D2-4995-B8ED-F9137D554332}" destId="{92188E6D-55F5-41CB-9F9C-0FE376DF304A}" srcOrd="1" destOrd="0" parTransId="{41EC5D7E-FD83-4544-8F2B-86EA63B40AA1}" sibTransId="{D7133FD0-69DB-4947-8EAB-F238867804BB}"/>
    <dgm:cxn modelId="{4CE5DA4F-705E-453A-91A1-6A4C4D1A6D84}" type="presOf" srcId="{48DF73DC-29E2-4FA1-A4E8-54613B243A16}" destId="{2DE6A84D-BEE8-4187-A8A3-1AE69072F3B8}" srcOrd="0" destOrd="0" presId="urn:microsoft.com/office/officeart/2005/8/layout/default"/>
    <dgm:cxn modelId="{C260FB6F-041C-4955-A657-8215A37BE48E}" srcId="{ABB5A759-64D2-4995-B8ED-F9137D554332}" destId="{12868612-EE78-40AD-A3F9-8E0F3E0BB856}" srcOrd="6" destOrd="0" parTransId="{7C0EB606-0AB5-4E8E-95C6-292FCC568122}" sibTransId="{00E50735-B740-4260-802F-8C20514E5F8C}"/>
    <dgm:cxn modelId="{95EDD751-9DB4-4507-B412-3E64A589B246}" type="presOf" srcId="{05DB081E-49AB-432D-A3CA-0DDF88D740FD}" destId="{BC8DEC57-434A-4786-B711-9E00765706CF}" srcOrd="0" destOrd="0" presId="urn:microsoft.com/office/officeart/2005/8/layout/default"/>
    <dgm:cxn modelId="{27615473-B496-458B-A21C-29CB0A25D226}" srcId="{ABB5A759-64D2-4995-B8ED-F9137D554332}" destId="{48DF73DC-29E2-4FA1-A4E8-54613B243A16}" srcOrd="4" destOrd="0" parTransId="{FD5DB271-44FF-472A-816F-2D37C3DAA31E}" sibTransId="{CDAB650D-5DB4-47A2-B795-B594CA4AD236}"/>
    <dgm:cxn modelId="{D8FE2E7C-F05D-402D-B19C-CFAC92156036}" type="presOf" srcId="{3ED798EF-0694-45EA-AE39-AD9D54354FBB}" destId="{6EC116BF-8EF9-4E99-9A22-AB626852B0F9}" srcOrd="0" destOrd="0" presId="urn:microsoft.com/office/officeart/2005/8/layout/default"/>
    <dgm:cxn modelId="{82AA2D8E-5342-41AF-969B-49E6C7F3DA7B}" type="presOf" srcId="{12868612-EE78-40AD-A3F9-8E0F3E0BB856}" destId="{6B3D48CC-9B74-4900-BE23-7B657E1FE9CC}" srcOrd="0" destOrd="0" presId="urn:microsoft.com/office/officeart/2005/8/layout/default"/>
    <dgm:cxn modelId="{4E77588F-EC53-4656-B6F3-A2A458CD0ACB}" srcId="{ABB5A759-64D2-4995-B8ED-F9137D554332}" destId="{240146A3-05C8-4C32-9731-DC266B7E7DCE}" srcOrd="5" destOrd="0" parTransId="{2E412170-03D8-4C7D-957F-C9EC779F6BFC}" sibTransId="{E2516623-4FE6-4C9D-882B-6BF800198658}"/>
    <dgm:cxn modelId="{23B6749E-DC91-402B-9F4E-8A3A88F4267C}" srcId="{ABB5A759-64D2-4995-B8ED-F9137D554332}" destId="{9026776E-AFFA-4341-BF3C-50C1AF268C56}" srcOrd="0" destOrd="0" parTransId="{1D9AAFB3-A867-4034-A78B-4C66DB512833}" sibTransId="{F4BBFB32-2591-4C10-99B3-9E9FBD192372}"/>
    <dgm:cxn modelId="{592C28A4-AB14-46FC-9225-CF3A9F6739C8}" type="presOf" srcId="{9026776E-AFFA-4341-BF3C-50C1AF268C56}" destId="{197A4C25-A0CB-4933-9630-EB0EA3A1A44A}" srcOrd="0" destOrd="0" presId="urn:microsoft.com/office/officeart/2005/8/layout/default"/>
    <dgm:cxn modelId="{3B6C44A9-4236-4AAB-AE5B-66D40A0968D7}" type="presOf" srcId="{A02D5645-3E5C-4AA3-A45D-1482045BC8A3}" destId="{4D1263FD-CEF5-4794-A60C-ACA40896EEDF}" srcOrd="0" destOrd="0" presId="urn:microsoft.com/office/officeart/2005/8/layout/default"/>
    <dgm:cxn modelId="{530FCBAF-7FC8-457E-AF93-F823E3A4E3F7}" srcId="{ABB5A759-64D2-4995-B8ED-F9137D554332}" destId="{3ED798EF-0694-45EA-AE39-AD9D54354FBB}" srcOrd="11" destOrd="0" parTransId="{1BDC8E38-D9FC-4220-A103-1EA5C096E4E8}" sibTransId="{33D7E6D6-1506-43A5-B82E-320016B640B2}"/>
    <dgm:cxn modelId="{6D274FC1-B46A-4EE1-805B-70F7EC9AA7A8}" srcId="{ABB5A759-64D2-4995-B8ED-F9137D554332}" destId="{05DB081E-49AB-432D-A3CA-0DDF88D740FD}" srcOrd="12" destOrd="0" parTransId="{9C954AA8-4A6A-40BD-AD5F-CC2927319F34}" sibTransId="{432A7461-CB04-4634-A6D0-E8C241BAB0DF}"/>
    <dgm:cxn modelId="{C7A062CB-298F-476A-BF6E-759E92718930}" srcId="{ABB5A759-64D2-4995-B8ED-F9137D554332}" destId="{8415F238-07BB-4F6C-A61E-59B4869117DB}" srcOrd="8" destOrd="0" parTransId="{19A24B5C-5AA1-43A3-8BE2-EF329F35810F}" sibTransId="{08E1F574-D8B5-4186-BB7B-E47274F93D6C}"/>
    <dgm:cxn modelId="{61BF9EF9-9122-46BD-B691-7CDB3971C647}" srcId="{ABB5A759-64D2-4995-B8ED-F9137D554332}" destId="{A02D5645-3E5C-4AA3-A45D-1482045BC8A3}" srcOrd="2" destOrd="0" parTransId="{F25A46D6-DBB6-4D62-B583-16B033C9C1CD}" sibTransId="{D0BDD3BD-B5EA-43C9-809C-54C027ACE293}"/>
    <dgm:cxn modelId="{2FD46898-3477-44F1-8DFC-E0162949479B}" type="presParOf" srcId="{503E7CAE-452E-4087-B02D-71EA62396C0C}" destId="{197A4C25-A0CB-4933-9630-EB0EA3A1A44A}" srcOrd="0" destOrd="0" presId="urn:microsoft.com/office/officeart/2005/8/layout/default"/>
    <dgm:cxn modelId="{1F1321C1-3C68-4D8D-891B-5A398567D7C7}" type="presParOf" srcId="{503E7CAE-452E-4087-B02D-71EA62396C0C}" destId="{6268CD3D-DFD2-43B3-8FBC-3DB73AB91C89}" srcOrd="1" destOrd="0" presId="urn:microsoft.com/office/officeart/2005/8/layout/default"/>
    <dgm:cxn modelId="{B2FF2331-9441-49F0-B558-B50B876DBE87}" type="presParOf" srcId="{503E7CAE-452E-4087-B02D-71EA62396C0C}" destId="{44BB92D1-F120-4597-8838-5CE44E3977F1}" srcOrd="2" destOrd="0" presId="urn:microsoft.com/office/officeart/2005/8/layout/default"/>
    <dgm:cxn modelId="{5417649D-C453-4E66-8601-2C2D7788D77D}" type="presParOf" srcId="{503E7CAE-452E-4087-B02D-71EA62396C0C}" destId="{6BC56D38-1AE4-416A-AE8D-8760B7B3768D}" srcOrd="3" destOrd="0" presId="urn:microsoft.com/office/officeart/2005/8/layout/default"/>
    <dgm:cxn modelId="{38EA4939-2647-41EA-900E-38403D9A1D91}" type="presParOf" srcId="{503E7CAE-452E-4087-B02D-71EA62396C0C}" destId="{4D1263FD-CEF5-4794-A60C-ACA40896EEDF}" srcOrd="4" destOrd="0" presId="urn:microsoft.com/office/officeart/2005/8/layout/default"/>
    <dgm:cxn modelId="{3B62EA10-8854-4B8C-92F8-D5DE9E67FF17}" type="presParOf" srcId="{503E7CAE-452E-4087-B02D-71EA62396C0C}" destId="{EC369901-C3BB-4EAD-97FC-AF821229F962}" srcOrd="5" destOrd="0" presId="urn:microsoft.com/office/officeart/2005/8/layout/default"/>
    <dgm:cxn modelId="{9382A230-F853-450D-91CB-8CAD1EA1EF75}" type="presParOf" srcId="{503E7CAE-452E-4087-B02D-71EA62396C0C}" destId="{53CA4EAB-3C53-47E0-9D18-C78C39755C62}" srcOrd="6" destOrd="0" presId="urn:microsoft.com/office/officeart/2005/8/layout/default"/>
    <dgm:cxn modelId="{6C94A876-EF04-4859-8D50-4CD3DC3D6945}" type="presParOf" srcId="{503E7CAE-452E-4087-B02D-71EA62396C0C}" destId="{3B4925AD-0742-4EDC-B99F-C4C6176B9F7E}" srcOrd="7" destOrd="0" presId="urn:microsoft.com/office/officeart/2005/8/layout/default"/>
    <dgm:cxn modelId="{494B6595-334F-425C-B253-39DC5B45D59F}" type="presParOf" srcId="{503E7CAE-452E-4087-B02D-71EA62396C0C}" destId="{2DE6A84D-BEE8-4187-A8A3-1AE69072F3B8}" srcOrd="8" destOrd="0" presId="urn:microsoft.com/office/officeart/2005/8/layout/default"/>
    <dgm:cxn modelId="{FE9630D1-6DF0-478D-8522-447B8F11CE10}" type="presParOf" srcId="{503E7CAE-452E-4087-B02D-71EA62396C0C}" destId="{8E208A0F-1F5C-43FC-B3B1-222A9FE8290C}" srcOrd="9" destOrd="0" presId="urn:microsoft.com/office/officeart/2005/8/layout/default"/>
    <dgm:cxn modelId="{7B02B3F4-F833-481F-B0C2-323F59CBCBFD}" type="presParOf" srcId="{503E7CAE-452E-4087-B02D-71EA62396C0C}" destId="{7BCE905E-BF63-4123-838B-EA85907F45B2}" srcOrd="10" destOrd="0" presId="urn:microsoft.com/office/officeart/2005/8/layout/default"/>
    <dgm:cxn modelId="{BD70B01C-EBCB-47C1-95A7-59465010FD46}" type="presParOf" srcId="{503E7CAE-452E-4087-B02D-71EA62396C0C}" destId="{A584D430-1528-4E8A-A898-2C7CE76DD0AA}" srcOrd="11" destOrd="0" presId="urn:microsoft.com/office/officeart/2005/8/layout/default"/>
    <dgm:cxn modelId="{F345802C-B944-4AAD-BA02-00FC85AFA1F3}" type="presParOf" srcId="{503E7CAE-452E-4087-B02D-71EA62396C0C}" destId="{6B3D48CC-9B74-4900-BE23-7B657E1FE9CC}" srcOrd="12" destOrd="0" presId="urn:microsoft.com/office/officeart/2005/8/layout/default"/>
    <dgm:cxn modelId="{8DF767A2-CFFD-4938-9C5A-74BCB0380EBB}" type="presParOf" srcId="{503E7CAE-452E-4087-B02D-71EA62396C0C}" destId="{BA54CBDF-1108-41C0-953C-A9DAAAD5C901}" srcOrd="13" destOrd="0" presId="urn:microsoft.com/office/officeart/2005/8/layout/default"/>
    <dgm:cxn modelId="{E62DFB90-4208-41D4-B542-9030749C6AE9}" type="presParOf" srcId="{503E7CAE-452E-4087-B02D-71EA62396C0C}" destId="{F1F2E33F-6303-4F82-BFD1-EE62B3D23D62}" srcOrd="14" destOrd="0" presId="urn:microsoft.com/office/officeart/2005/8/layout/default"/>
    <dgm:cxn modelId="{AB03F820-96B7-4405-BA79-968D285840CF}" type="presParOf" srcId="{503E7CAE-452E-4087-B02D-71EA62396C0C}" destId="{F74C0B00-402D-4ECC-81AB-D243EBBF3CEE}" srcOrd="15" destOrd="0" presId="urn:microsoft.com/office/officeart/2005/8/layout/default"/>
    <dgm:cxn modelId="{755A34C2-6860-4176-A23C-92555BA18715}" type="presParOf" srcId="{503E7CAE-452E-4087-B02D-71EA62396C0C}" destId="{941050A9-E8DD-4495-97CB-86B3CFCA2B5A}" srcOrd="16" destOrd="0" presId="urn:microsoft.com/office/officeart/2005/8/layout/default"/>
    <dgm:cxn modelId="{C2DDC3D7-C111-41D6-9A9D-599305517388}" type="presParOf" srcId="{503E7CAE-452E-4087-B02D-71EA62396C0C}" destId="{E3C56462-D4A9-4867-A876-4DBDEE2CC947}" srcOrd="17" destOrd="0" presId="urn:microsoft.com/office/officeart/2005/8/layout/default"/>
    <dgm:cxn modelId="{EFC43F45-5866-4548-A991-8048FC623BDB}" type="presParOf" srcId="{503E7CAE-452E-4087-B02D-71EA62396C0C}" destId="{0A96DE07-ABD0-4F03-853D-C9DCAE543B04}" srcOrd="18" destOrd="0" presId="urn:microsoft.com/office/officeart/2005/8/layout/default"/>
    <dgm:cxn modelId="{B64891D2-D5F1-413E-ABFE-75A6673C0E15}" type="presParOf" srcId="{503E7CAE-452E-4087-B02D-71EA62396C0C}" destId="{A1F292AD-1F06-45E6-AF27-1AAF78AF8CFE}" srcOrd="19" destOrd="0" presId="urn:microsoft.com/office/officeart/2005/8/layout/default"/>
    <dgm:cxn modelId="{FC27F5A4-DDF9-4E0F-A590-ED687853FE27}" type="presParOf" srcId="{503E7CAE-452E-4087-B02D-71EA62396C0C}" destId="{436A21E2-3264-456A-9451-A78DF53E958E}" srcOrd="20" destOrd="0" presId="urn:microsoft.com/office/officeart/2005/8/layout/default"/>
    <dgm:cxn modelId="{24888A5B-295F-4FA8-AF85-50C54B43BFCE}" type="presParOf" srcId="{503E7CAE-452E-4087-B02D-71EA62396C0C}" destId="{6B0D3894-3673-4ADD-BC91-4861C11AFF79}" srcOrd="21" destOrd="0" presId="urn:microsoft.com/office/officeart/2005/8/layout/default"/>
    <dgm:cxn modelId="{99B68081-D737-4693-9676-9B9AAAD92F47}" type="presParOf" srcId="{503E7CAE-452E-4087-B02D-71EA62396C0C}" destId="{6EC116BF-8EF9-4E99-9A22-AB626852B0F9}" srcOrd="22" destOrd="0" presId="urn:microsoft.com/office/officeart/2005/8/layout/default"/>
    <dgm:cxn modelId="{A2882272-C26A-4094-B0B5-9100C033B18D}" type="presParOf" srcId="{503E7CAE-452E-4087-B02D-71EA62396C0C}" destId="{1E14015D-CD4D-42F7-98AE-3B300A39E9FE}" srcOrd="23" destOrd="0" presId="urn:microsoft.com/office/officeart/2005/8/layout/default"/>
    <dgm:cxn modelId="{C19F7136-D46A-4C7C-B37A-F0C0B10A6CFD}" type="presParOf" srcId="{503E7CAE-452E-4087-B02D-71EA62396C0C}" destId="{BC8DEC57-434A-4786-B711-9E00765706CF}" srcOrd="24"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B5A759-64D2-4995-B8ED-F9137D5543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r-HR"/>
        </a:p>
      </dgm:t>
    </dgm:pt>
    <dgm:pt modelId="{9026776E-AFFA-4341-BF3C-50C1AF268C56}">
      <dgm:prSet phldrT="[Tekst]" custT="1"/>
      <dgm:spPr>
        <a:solidFill>
          <a:srgbClr val="BCCADD"/>
        </a:solidFill>
        <a:ln>
          <a:noFill/>
        </a:ln>
      </dgm:spPr>
      <dgm:t>
        <a:bodyPr/>
        <a:lstStyle/>
        <a:p>
          <a:pPr>
            <a:buNone/>
          </a:pPr>
          <a:r>
            <a:rPr lang="hr-HR" sz="1400" b="1">
              <a:solidFill>
                <a:schemeClr val="tx1"/>
              </a:solidFill>
            </a:rPr>
            <a:t>Iznos ostvarenih ušteda godišnje potrebne toplinske energije za grijanje</a:t>
          </a:r>
          <a:endParaRPr lang="hr-HR" sz="1400">
            <a:solidFill>
              <a:schemeClr val="tx1"/>
            </a:solidFill>
          </a:endParaRPr>
        </a:p>
      </dgm:t>
    </dgm:pt>
    <dgm:pt modelId="{1D9AAFB3-A867-4034-A78B-4C66DB512833}" type="parTrans" cxnId="{23B6749E-DC91-402B-9F4E-8A3A88F4267C}">
      <dgm:prSet/>
      <dgm:spPr/>
      <dgm:t>
        <a:bodyPr/>
        <a:lstStyle/>
        <a:p>
          <a:endParaRPr lang="hr-HR" sz="1400">
            <a:solidFill>
              <a:schemeClr val="tx1"/>
            </a:solidFill>
          </a:endParaRPr>
        </a:p>
      </dgm:t>
    </dgm:pt>
    <dgm:pt modelId="{F4BBFB32-2591-4C10-99B3-9E9FBD192372}" type="sibTrans" cxnId="{23B6749E-DC91-402B-9F4E-8A3A88F4267C}">
      <dgm:prSet/>
      <dgm:spPr/>
      <dgm:t>
        <a:bodyPr/>
        <a:lstStyle/>
        <a:p>
          <a:endParaRPr lang="hr-HR" sz="1400">
            <a:solidFill>
              <a:schemeClr val="tx1"/>
            </a:solidFill>
          </a:endParaRPr>
        </a:p>
      </dgm:t>
    </dgm:pt>
    <dgm:pt modelId="{92188E6D-55F5-41CB-9F9C-0FE376DF304A}">
      <dgm:prSet phldrT="[Tekst]" custT="1"/>
      <dgm:spPr>
        <a:solidFill>
          <a:srgbClr val="BCCADD"/>
        </a:solidFill>
        <a:ln>
          <a:noFill/>
        </a:ln>
      </dgm:spPr>
      <dgm:t>
        <a:bodyPr/>
        <a:lstStyle/>
        <a:p>
          <a:pPr>
            <a:buNone/>
          </a:pPr>
          <a:r>
            <a:rPr lang="hr-HR" sz="1400" b="1">
              <a:solidFill>
                <a:schemeClr val="tx1"/>
              </a:solidFill>
            </a:rPr>
            <a:t>Iznos ostvarenih ušteda primarne energije na godišnjoj razini</a:t>
          </a:r>
          <a:endParaRPr lang="hr-HR" sz="1400">
            <a:solidFill>
              <a:schemeClr val="tx1"/>
            </a:solidFill>
          </a:endParaRPr>
        </a:p>
      </dgm:t>
    </dgm:pt>
    <dgm:pt modelId="{41EC5D7E-FD83-4544-8F2B-86EA63B40AA1}" type="parTrans" cxnId="{2882A66D-C357-44D1-AE2F-E63E66179AD8}">
      <dgm:prSet/>
      <dgm:spPr/>
      <dgm:t>
        <a:bodyPr/>
        <a:lstStyle/>
        <a:p>
          <a:endParaRPr lang="hr-HR" sz="1400">
            <a:solidFill>
              <a:schemeClr val="tx1"/>
            </a:solidFill>
          </a:endParaRPr>
        </a:p>
      </dgm:t>
    </dgm:pt>
    <dgm:pt modelId="{D7133FD0-69DB-4947-8EAB-F238867804BB}" type="sibTrans" cxnId="{2882A66D-C357-44D1-AE2F-E63E66179AD8}">
      <dgm:prSet/>
      <dgm:spPr/>
      <dgm:t>
        <a:bodyPr/>
        <a:lstStyle/>
        <a:p>
          <a:endParaRPr lang="hr-HR" sz="1400">
            <a:solidFill>
              <a:schemeClr val="tx1"/>
            </a:solidFill>
          </a:endParaRPr>
        </a:p>
      </dgm:t>
    </dgm:pt>
    <dgm:pt modelId="{A02D5645-3E5C-4AA3-A45D-1482045BC8A3}">
      <dgm:prSet custT="1"/>
      <dgm:spPr>
        <a:solidFill>
          <a:srgbClr val="BCCADD"/>
        </a:solidFill>
        <a:ln>
          <a:noFill/>
        </a:ln>
      </dgm:spPr>
      <dgm:t>
        <a:bodyPr/>
        <a:lstStyle/>
        <a:p>
          <a:r>
            <a:rPr lang="hr-HR" sz="1400" b="1">
              <a:solidFill>
                <a:schemeClr val="tx1"/>
              </a:solidFill>
            </a:rPr>
            <a:t>Smanjenje emisije CO</a:t>
          </a:r>
          <a:r>
            <a:rPr lang="hr-HR" sz="1400" b="1" baseline="-25000">
              <a:solidFill>
                <a:schemeClr val="tx1"/>
              </a:solidFill>
            </a:rPr>
            <a:t>2</a:t>
          </a:r>
          <a:r>
            <a:rPr lang="hr-HR" sz="1400" b="1">
              <a:solidFill>
                <a:schemeClr val="tx1"/>
              </a:solidFill>
            </a:rPr>
            <a:t> (u postotcima na godišnjoj razini)</a:t>
          </a:r>
        </a:p>
      </dgm:t>
    </dgm:pt>
    <dgm:pt modelId="{F25A46D6-DBB6-4D62-B583-16B033C9C1CD}" type="parTrans" cxnId="{61BF9EF9-9122-46BD-B691-7CDB3971C647}">
      <dgm:prSet/>
      <dgm:spPr/>
      <dgm:t>
        <a:bodyPr/>
        <a:lstStyle/>
        <a:p>
          <a:endParaRPr lang="hr-HR" sz="1400">
            <a:solidFill>
              <a:schemeClr val="tx1"/>
            </a:solidFill>
          </a:endParaRPr>
        </a:p>
      </dgm:t>
    </dgm:pt>
    <dgm:pt modelId="{D0BDD3BD-B5EA-43C9-809C-54C027ACE293}" type="sibTrans" cxnId="{61BF9EF9-9122-46BD-B691-7CDB3971C647}">
      <dgm:prSet/>
      <dgm:spPr/>
      <dgm:t>
        <a:bodyPr/>
        <a:lstStyle/>
        <a:p>
          <a:endParaRPr lang="hr-HR" sz="1400">
            <a:solidFill>
              <a:schemeClr val="tx1"/>
            </a:solidFill>
          </a:endParaRPr>
        </a:p>
      </dgm:t>
    </dgm:pt>
    <dgm:pt modelId="{20D13909-58CF-4645-812C-E20454FA2033}">
      <dgm:prSet custT="1"/>
      <dgm:spPr>
        <a:solidFill>
          <a:srgbClr val="BCCADD"/>
        </a:solidFill>
        <a:ln>
          <a:noFill/>
        </a:ln>
      </dgm:spPr>
      <dgm:t>
        <a:bodyPr/>
        <a:lstStyle/>
        <a:p>
          <a:r>
            <a:rPr lang="hr-HR" sz="1400" b="1">
              <a:solidFill>
                <a:schemeClr val="tx1"/>
              </a:solidFill>
            </a:rPr>
            <a:t>Građevinska bruto površina (GBP) ETC-a</a:t>
          </a:r>
        </a:p>
      </dgm:t>
    </dgm:pt>
    <dgm:pt modelId="{D9965993-48CC-45E1-8EF7-E38908A533B1}" type="parTrans" cxnId="{20DC0313-7A28-4A6E-9112-0F203D31133D}">
      <dgm:prSet/>
      <dgm:spPr/>
      <dgm:t>
        <a:bodyPr/>
        <a:lstStyle/>
        <a:p>
          <a:endParaRPr lang="hr-HR" sz="1400">
            <a:solidFill>
              <a:schemeClr val="tx1"/>
            </a:solidFill>
          </a:endParaRPr>
        </a:p>
      </dgm:t>
    </dgm:pt>
    <dgm:pt modelId="{77A66272-1587-4C33-96BF-0A6E5FB82511}" type="sibTrans" cxnId="{20DC0313-7A28-4A6E-9112-0F203D31133D}">
      <dgm:prSet/>
      <dgm:spPr/>
      <dgm:t>
        <a:bodyPr/>
        <a:lstStyle/>
        <a:p>
          <a:endParaRPr lang="hr-HR" sz="1400">
            <a:solidFill>
              <a:schemeClr val="tx1"/>
            </a:solidFill>
          </a:endParaRPr>
        </a:p>
      </dgm:t>
    </dgm:pt>
    <dgm:pt modelId="{48DF73DC-29E2-4FA1-A4E8-54613B243A16}">
      <dgm:prSet custT="1"/>
      <dgm:spPr>
        <a:solidFill>
          <a:srgbClr val="BCCADD"/>
        </a:solidFill>
        <a:ln>
          <a:noFill/>
        </a:ln>
      </dgm:spPr>
      <dgm:t>
        <a:bodyPr/>
        <a:lstStyle/>
        <a:p>
          <a:r>
            <a:rPr lang="hr-HR" sz="1400" b="1">
              <a:solidFill>
                <a:schemeClr val="tx1"/>
              </a:solidFill>
            </a:rPr>
            <a:t>Godina izgradnje zgrade</a:t>
          </a:r>
        </a:p>
      </dgm:t>
    </dgm:pt>
    <dgm:pt modelId="{FD5DB271-44FF-472A-816F-2D37C3DAA31E}" type="parTrans" cxnId="{27615473-B496-458B-A21C-29CB0A25D226}">
      <dgm:prSet/>
      <dgm:spPr/>
      <dgm:t>
        <a:bodyPr/>
        <a:lstStyle/>
        <a:p>
          <a:endParaRPr lang="hr-HR" sz="1400">
            <a:solidFill>
              <a:schemeClr val="tx1"/>
            </a:solidFill>
          </a:endParaRPr>
        </a:p>
      </dgm:t>
    </dgm:pt>
    <dgm:pt modelId="{CDAB650D-5DB4-47A2-B795-B594CA4AD236}" type="sibTrans" cxnId="{27615473-B496-458B-A21C-29CB0A25D226}">
      <dgm:prSet/>
      <dgm:spPr/>
      <dgm:t>
        <a:bodyPr/>
        <a:lstStyle/>
        <a:p>
          <a:endParaRPr lang="hr-HR" sz="1400">
            <a:solidFill>
              <a:schemeClr val="tx1"/>
            </a:solidFill>
          </a:endParaRPr>
        </a:p>
      </dgm:t>
    </dgm:pt>
    <dgm:pt modelId="{240146A3-05C8-4C32-9731-DC266B7E7DCE}">
      <dgm:prSet custT="1"/>
      <dgm:spPr>
        <a:solidFill>
          <a:srgbClr val="BCCADD"/>
        </a:solidFill>
        <a:ln>
          <a:noFill/>
        </a:ln>
      </dgm:spPr>
      <dgm:t>
        <a:bodyPr/>
        <a:lstStyle/>
        <a:p>
          <a:r>
            <a:rPr lang="hr-HR" sz="1400" b="1">
              <a:solidFill>
                <a:schemeClr val="tx1"/>
              </a:solidFill>
            </a:rPr>
            <a:t>Uvođenje OIE) visokoučinkovitih alternativnih sustava (VUAS)/ i/ili priključenje na učinkoviti sustav daljinskog grijanja </a:t>
          </a:r>
        </a:p>
      </dgm:t>
    </dgm:pt>
    <dgm:pt modelId="{2E412170-03D8-4C7D-957F-C9EC779F6BFC}" type="parTrans" cxnId="{4E77588F-EC53-4656-B6F3-A2A458CD0ACB}">
      <dgm:prSet/>
      <dgm:spPr/>
      <dgm:t>
        <a:bodyPr/>
        <a:lstStyle/>
        <a:p>
          <a:endParaRPr lang="hr-HR" sz="1400">
            <a:solidFill>
              <a:schemeClr val="tx1"/>
            </a:solidFill>
          </a:endParaRPr>
        </a:p>
      </dgm:t>
    </dgm:pt>
    <dgm:pt modelId="{E2516623-4FE6-4C9D-882B-6BF800198658}" type="sibTrans" cxnId="{4E77588F-EC53-4656-B6F3-A2A458CD0ACB}">
      <dgm:prSet/>
      <dgm:spPr/>
      <dgm:t>
        <a:bodyPr/>
        <a:lstStyle/>
        <a:p>
          <a:endParaRPr lang="hr-HR" sz="1400">
            <a:solidFill>
              <a:schemeClr val="tx1"/>
            </a:solidFill>
          </a:endParaRPr>
        </a:p>
      </dgm:t>
    </dgm:pt>
    <dgm:pt modelId="{12868612-EE78-40AD-A3F9-8E0F3E0BB856}">
      <dgm:prSet custT="1"/>
      <dgm:spPr>
        <a:solidFill>
          <a:srgbClr val="BCCADD"/>
        </a:solidFill>
        <a:ln>
          <a:noFill/>
        </a:ln>
      </dgm:spPr>
      <dgm:t>
        <a:bodyPr/>
        <a:lstStyle/>
        <a:p>
          <a:r>
            <a:rPr lang="hr-HR" sz="1400" b="1">
              <a:solidFill>
                <a:schemeClr val="tx1"/>
              </a:solidFill>
            </a:rPr>
            <a:t>Udio energije iz OIE u godišnjoj isporučenoj energiji nakon energetske obnove (ciljna vrijednost)</a:t>
          </a:r>
        </a:p>
      </dgm:t>
    </dgm:pt>
    <dgm:pt modelId="{7C0EB606-0AB5-4E8E-95C6-292FCC568122}" type="parTrans" cxnId="{C260FB6F-041C-4955-A657-8215A37BE48E}">
      <dgm:prSet/>
      <dgm:spPr/>
      <dgm:t>
        <a:bodyPr/>
        <a:lstStyle/>
        <a:p>
          <a:endParaRPr lang="hr-HR" sz="1400">
            <a:solidFill>
              <a:schemeClr val="tx1"/>
            </a:solidFill>
          </a:endParaRPr>
        </a:p>
      </dgm:t>
    </dgm:pt>
    <dgm:pt modelId="{00E50735-B740-4260-802F-8C20514E5F8C}" type="sibTrans" cxnId="{C260FB6F-041C-4955-A657-8215A37BE48E}">
      <dgm:prSet/>
      <dgm:spPr/>
      <dgm:t>
        <a:bodyPr/>
        <a:lstStyle/>
        <a:p>
          <a:endParaRPr lang="hr-HR" sz="1400">
            <a:solidFill>
              <a:schemeClr val="tx1"/>
            </a:solidFill>
          </a:endParaRPr>
        </a:p>
      </dgm:t>
    </dgm:pt>
    <dgm:pt modelId="{51608C1D-A9CC-49FA-9F69-52F2799D4AD1}">
      <dgm:prSet custT="1"/>
      <dgm:spPr>
        <a:solidFill>
          <a:srgbClr val="BCCADD"/>
        </a:solidFill>
        <a:ln>
          <a:noFill/>
        </a:ln>
      </dgm:spPr>
      <dgm:t>
        <a:bodyPr/>
        <a:lstStyle/>
        <a:p>
          <a:r>
            <a:rPr lang="hr-HR" sz="1400" b="1">
              <a:solidFill>
                <a:schemeClr val="tx1"/>
              </a:solidFill>
            </a:rPr>
            <a:t>Projektni prijedlog uključuje horizontalne mjere</a:t>
          </a:r>
        </a:p>
      </dgm:t>
    </dgm:pt>
    <dgm:pt modelId="{85BABA78-99DE-4A11-B7E4-86786747337C}" type="parTrans" cxnId="{FB312F44-0B94-42F8-A727-0DBE085BAE4E}">
      <dgm:prSet/>
      <dgm:spPr/>
      <dgm:t>
        <a:bodyPr/>
        <a:lstStyle/>
        <a:p>
          <a:endParaRPr lang="hr-HR" sz="1400">
            <a:solidFill>
              <a:schemeClr val="tx1"/>
            </a:solidFill>
          </a:endParaRPr>
        </a:p>
      </dgm:t>
    </dgm:pt>
    <dgm:pt modelId="{908E3B83-891B-4242-BA79-C8BAB36D0180}" type="sibTrans" cxnId="{FB312F44-0B94-42F8-A727-0DBE085BAE4E}">
      <dgm:prSet/>
      <dgm:spPr/>
      <dgm:t>
        <a:bodyPr/>
        <a:lstStyle/>
        <a:p>
          <a:endParaRPr lang="hr-HR" sz="1400">
            <a:solidFill>
              <a:schemeClr val="tx1"/>
            </a:solidFill>
          </a:endParaRPr>
        </a:p>
      </dgm:t>
    </dgm:pt>
    <dgm:pt modelId="{8415F238-07BB-4F6C-A61E-59B4869117DB}">
      <dgm:prSet custT="1"/>
      <dgm:spPr>
        <a:solidFill>
          <a:srgbClr val="BCCADD"/>
        </a:solidFill>
        <a:ln>
          <a:noFill/>
        </a:ln>
      </dgm:spPr>
      <dgm:t>
        <a:bodyPr/>
        <a:lstStyle/>
        <a:p>
          <a:r>
            <a:rPr lang="hr-HR" sz="1400" b="1">
              <a:solidFill>
                <a:schemeClr val="tx1"/>
              </a:solidFill>
            </a:rPr>
            <a:t>Spremnost projekta u trenutku podnošenja projektnog prijedloga </a:t>
          </a:r>
        </a:p>
      </dgm:t>
    </dgm:pt>
    <dgm:pt modelId="{19A24B5C-5AA1-43A3-8BE2-EF329F35810F}" type="parTrans" cxnId="{C7A062CB-298F-476A-BF6E-759E92718930}">
      <dgm:prSet/>
      <dgm:spPr/>
      <dgm:t>
        <a:bodyPr/>
        <a:lstStyle/>
        <a:p>
          <a:endParaRPr lang="hr-HR" sz="1400">
            <a:solidFill>
              <a:schemeClr val="tx1"/>
            </a:solidFill>
          </a:endParaRPr>
        </a:p>
      </dgm:t>
    </dgm:pt>
    <dgm:pt modelId="{08E1F574-D8B5-4186-BB7B-E47274F93D6C}" type="sibTrans" cxnId="{C7A062CB-298F-476A-BF6E-759E92718930}">
      <dgm:prSet/>
      <dgm:spPr/>
      <dgm:t>
        <a:bodyPr/>
        <a:lstStyle/>
        <a:p>
          <a:endParaRPr lang="hr-HR" sz="1400">
            <a:solidFill>
              <a:schemeClr val="tx1"/>
            </a:solidFill>
          </a:endParaRPr>
        </a:p>
      </dgm:t>
    </dgm:pt>
    <dgm:pt modelId="{9FC18F3B-F19E-4656-B90A-A9AB5BA53CD6}">
      <dgm:prSet custT="1"/>
      <dgm:spPr>
        <a:solidFill>
          <a:srgbClr val="BCCADD"/>
        </a:solidFill>
        <a:ln>
          <a:noFill/>
        </a:ln>
      </dgm:spPr>
      <dgm:t>
        <a:bodyPr/>
        <a:lstStyle/>
        <a:p>
          <a:r>
            <a:rPr lang="hr-HR" sz="1400" b="1">
              <a:solidFill>
                <a:schemeClr val="tx1"/>
              </a:solidFill>
            </a:rPr>
            <a:t>Operativna sposobnost Prijavitelja</a:t>
          </a:r>
        </a:p>
      </dgm:t>
    </dgm:pt>
    <dgm:pt modelId="{B30F7839-E77D-4DE1-BC30-F4F51FF61926}" type="parTrans" cxnId="{E8A77B48-826C-46F6-A2DC-A06123079ACE}">
      <dgm:prSet/>
      <dgm:spPr/>
      <dgm:t>
        <a:bodyPr/>
        <a:lstStyle/>
        <a:p>
          <a:endParaRPr lang="hr-HR" sz="1400">
            <a:solidFill>
              <a:schemeClr val="tx1"/>
            </a:solidFill>
          </a:endParaRPr>
        </a:p>
      </dgm:t>
    </dgm:pt>
    <dgm:pt modelId="{05CE0FD5-3EC4-4988-A4C5-461959ACCEB3}" type="sibTrans" cxnId="{E8A77B48-826C-46F6-A2DC-A06123079ACE}">
      <dgm:prSet/>
      <dgm:spPr/>
      <dgm:t>
        <a:bodyPr/>
        <a:lstStyle/>
        <a:p>
          <a:endParaRPr lang="hr-HR" sz="1400">
            <a:solidFill>
              <a:schemeClr val="tx1"/>
            </a:solidFill>
          </a:endParaRPr>
        </a:p>
      </dgm:t>
    </dgm:pt>
    <dgm:pt modelId="{503E7CAE-452E-4087-B02D-71EA62396C0C}" type="pres">
      <dgm:prSet presAssocID="{ABB5A759-64D2-4995-B8ED-F9137D554332}" presName="diagram" presStyleCnt="0">
        <dgm:presLayoutVars>
          <dgm:dir/>
          <dgm:resizeHandles val="exact"/>
        </dgm:presLayoutVars>
      </dgm:prSet>
      <dgm:spPr/>
    </dgm:pt>
    <dgm:pt modelId="{197A4C25-A0CB-4933-9630-EB0EA3A1A44A}" type="pres">
      <dgm:prSet presAssocID="{9026776E-AFFA-4341-BF3C-50C1AF268C56}" presName="node" presStyleLbl="node1" presStyleIdx="0" presStyleCnt="10">
        <dgm:presLayoutVars>
          <dgm:bulletEnabled val="1"/>
        </dgm:presLayoutVars>
      </dgm:prSet>
      <dgm:spPr/>
    </dgm:pt>
    <dgm:pt modelId="{6268CD3D-DFD2-43B3-8FBC-3DB73AB91C89}" type="pres">
      <dgm:prSet presAssocID="{F4BBFB32-2591-4C10-99B3-9E9FBD192372}" presName="sibTrans" presStyleCnt="0"/>
      <dgm:spPr/>
    </dgm:pt>
    <dgm:pt modelId="{44BB92D1-F120-4597-8838-5CE44E3977F1}" type="pres">
      <dgm:prSet presAssocID="{92188E6D-55F5-41CB-9F9C-0FE376DF304A}" presName="node" presStyleLbl="node1" presStyleIdx="1" presStyleCnt="10">
        <dgm:presLayoutVars>
          <dgm:bulletEnabled val="1"/>
        </dgm:presLayoutVars>
      </dgm:prSet>
      <dgm:spPr/>
    </dgm:pt>
    <dgm:pt modelId="{6BC56D38-1AE4-416A-AE8D-8760B7B3768D}" type="pres">
      <dgm:prSet presAssocID="{D7133FD0-69DB-4947-8EAB-F238867804BB}" presName="sibTrans" presStyleCnt="0"/>
      <dgm:spPr/>
    </dgm:pt>
    <dgm:pt modelId="{4D1263FD-CEF5-4794-A60C-ACA40896EEDF}" type="pres">
      <dgm:prSet presAssocID="{A02D5645-3E5C-4AA3-A45D-1482045BC8A3}" presName="node" presStyleLbl="node1" presStyleIdx="2" presStyleCnt="10">
        <dgm:presLayoutVars>
          <dgm:bulletEnabled val="1"/>
        </dgm:presLayoutVars>
      </dgm:prSet>
      <dgm:spPr/>
    </dgm:pt>
    <dgm:pt modelId="{EC369901-C3BB-4EAD-97FC-AF821229F962}" type="pres">
      <dgm:prSet presAssocID="{D0BDD3BD-B5EA-43C9-809C-54C027ACE293}" presName="sibTrans" presStyleCnt="0"/>
      <dgm:spPr/>
    </dgm:pt>
    <dgm:pt modelId="{53CA4EAB-3C53-47E0-9D18-C78C39755C62}" type="pres">
      <dgm:prSet presAssocID="{20D13909-58CF-4645-812C-E20454FA2033}" presName="node" presStyleLbl="node1" presStyleIdx="3" presStyleCnt="10">
        <dgm:presLayoutVars>
          <dgm:bulletEnabled val="1"/>
        </dgm:presLayoutVars>
      </dgm:prSet>
      <dgm:spPr/>
    </dgm:pt>
    <dgm:pt modelId="{3B4925AD-0742-4EDC-B99F-C4C6176B9F7E}" type="pres">
      <dgm:prSet presAssocID="{77A66272-1587-4C33-96BF-0A6E5FB82511}" presName="sibTrans" presStyleCnt="0"/>
      <dgm:spPr/>
    </dgm:pt>
    <dgm:pt modelId="{2DE6A84D-BEE8-4187-A8A3-1AE69072F3B8}" type="pres">
      <dgm:prSet presAssocID="{48DF73DC-29E2-4FA1-A4E8-54613B243A16}" presName="node" presStyleLbl="node1" presStyleIdx="4" presStyleCnt="10">
        <dgm:presLayoutVars>
          <dgm:bulletEnabled val="1"/>
        </dgm:presLayoutVars>
      </dgm:prSet>
      <dgm:spPr/>
    </dgm:pt>
    <dgm:pt modelId="{8E208A0F-1F5C-43FC-B3B1-222A9FE8290C}" type="pres">
      <dgm:prSet presAssocID="{CDAB650D-5DB4-47A2-B795-B594CA4AD236}" presName="sibTrans" presStyleCnt="0"/>
      <dgm:spPr/>
    </dgm:pt>
    <dgm:pt modelId="{7BCE905E-BF63-4123-838B-EA85907F45B2}" type="pres">
      <dgm:prSet presAssocID="{240146A3-05C8-4C32-9731-DC266B7E7DCE}" presName="node" presStyleLbl="node1" presStyleIdx="5" presStyleCnt="10">
        <dgm:presLayoutVars>
          <dgm:bulletEnabled val="1"/>
        </dgm:presLayoutVars>
      </dgm:prSet>
      <dgm:spPr/>
    </dgm:pt>
    <dgm:pt modelId="{A584D430-1528-4E8A-A898-2C7CE76DD0AA}" type="pres">
      <dgm:prSet presAssocID="{E2516623-4FE6-4C9D-882B-6BF800198658}" presName="sibTrans" presStyleCnt="0"/>
      <dgm:spPr/>
    </dgm:pt>
    <dgm:pt modelId="{6B3D48CC-9B74-4900-BE23-7B657E1FE9CC}" type="pres">
      <dgm:prSet presAssocID="{12868612-EE78-40AD-A3F9-8E0F3E0BB856}" presName="node" presStyleLbl="node1" presStyleIdx="6" presStyleCnt="10">
        <dgm:presLayoutVars>
          <dgm:bulletEnabled val="1"/>
        </dgm:presLayoutVars>
      </dgm:prSet>
      <dgm:spPr/>
    </dgm:pt>
    <dgm:pt modelId="{BA54CBDF-1108-41C0-953C-A9DAAAD5C901}" type="pres">
      <dgm:prSet presAssocID="{00E50735-B740-4260-802F-8C20514E5F8C}" presName="sibTrans" presStyleCnt="0"/>
      <dgm:spPr/>
    </dgm:pt>
    <dgm:pt modelId="{F1F2E33F-6303-4F82-BFD1-EE62B3D23D62}" type="pres">
      <dgm:prSet presAssocID="{51608C1D-A9CC-49FA-9F69-52F2799D4AD1}" presName="node" presStyleLbl="node1" presStyleIdx="7" presStyleCnt="10">
        <dgm:presLayoutVars>
          <dgm:bulletEnabled val="1"/>
        </dgm:presLayoutVars>
      </dgm:prSet>
      <dgm:spPr/>
    </dgm:pt>
    <dgm:pt modelId="{F74C0B00-402D-4ECC-81AB-D243EBBF3CEE}" type="pres">
      <dgm:prSet presAssocID="{908E3B83-891B-4242-BA79-C8BAB36D0180}" presName="sibTrans" presStyleCnt="0"/>
      <dgm:spPr/>
    </dgm:pt>
    <dgm:pt modelId="{941050A9-E8DD-4495-97CB-86B3CFCA2B5A}" type="pres">
      <dgm:prSet presAssocID="{8415F238-07BB-4F6C-A61E-59B4869117DB}" presName="node" presStyleLbl="node1" presStyleIdx="8" presStyleCnt="10" custLinFactX="-10126" custLinFactNeighborX="-100000" custLinFactNeighborY="708">
        <dgm:presLayoutVars>
          <dgm:bulletEnabled val="1"/>
        </dgm:presLayoutVars>
      </dgm:prSet>
      <dgm:spPr/>
    </dgm:pt>
    <dgm:pt modelId="{E3C56462-D4A9-4867-A876-4DBDEE2CC947}" type="pres">
      <dgm:prSet presAssocID="{08E1F574-D8B5-4186-BB7B-E47274F93D6C}" presName="sibTrans" presStyleCnt="0"/>
      <dgm:spPr/>
    </dgm:pt>
    <dgm:pt modelId="{0A96DE07-ABD0-4F03-853D-C9DCAE543B04}" type="pres">
      <dgm:prSet presAssocID="{9FC18F3B-F19E-4656-B90A-A9AB5BA53CD6}" presName="node" presStyleLbl="node1" presStyleIdx="9" presStyleCnt="10" custLinFactX="-10273" custLinFactNeighborX="-100000" custLinFactNeighborY="1297">
        <dgm:presLayoutVars>
          <dgm:bulletEnabled val="1"/>
        </dgm:presLayoutVars>
      </dgm:prSet>
      <dgm:spPr/>
    </dgm:pt>
  </dgm:ptLst>
  <dgm:cxnLst>
    <dgm:cxn modelId="{BF1B0401-2BEA-462D-B4AD-EF31AB42ABC6}" type="presOf" srcId="{20D13909-58CF-4645-812C-E20454FA2033}" destId="{53CA4EAB-3C53-47E0-9D18-C78C39755C62}" srcOrd="0" destOrd="0" presId="urn:microsoft.com/office/officeart/2005/8/layout/default"/>
    <dgm:cxn modelId="{FA86BB0D-305F-4F31-9661-E2E59206C518}" type="presOf" srcId="{51608C1D-A9CC-49FA-9F69-52F2799D4AD1}" destId="{F1F2E33F-6303-4F82-BFD1-EE62B3D23D62}" srcOrd="0" destOrd="0" presId="urn:microsoft.com/office/officeart/2005/8/layout/default"/>
    <dgm:cxn modelId="{20DC0313-7A28-4A6E-9112-0F203D31133D}" srcId="{ABB5A759-64D2-4995-B8ED-F9137D554332}" destId="{20D13909-58CF-4645-812C-E20454FA2033}" srcOrd="3" destOrd="0" parTransId="{D9965993-48CC-45E1-8EF7-E38908A533B1}" sibTransId="{77A66272-1587-4C33-96BF-0A6E5FB82511}"/>
    <dgm:cxn modelId="{F78CD015-6D7D-4B87-A1B7-512A71066E64}" type="presOf" srcId="{ABB5A759-64D2-4995-B8ED-F9137D554332}" destId="{503E7CAE-452E-4087-B02D-71EA62396C0C}" srcOrd="0" destOrd="0" presId="urn:microsoft.com/office/officeart/2005/8/layout/default"/>
    <dgm:cxn modelId="{72A3EB19-5A3B-452B-A44E-58BE7E37B37E}" type="presOf" srcId="{9FC18F3B-F19E-4656-B90A-A9AB5BA53CD6}" destId="{0A96DE07-ABD0-4F03-853D-C9DCAE543B04}" srcOrd="0" destOrd="0" presId="urn:microsoft.com/office/officeart/2005/8/layout/default"/>
    <dgm:cxn modelId="{CFB5A827-A3C5-4066-8903-D6AA01DC3AAE}" type="presOf" srcId="{240146A3-05C8-4C32-9731-DC266B7E7DCE}" destId="{7BCE905E-BF63-4123-838B-EA85907F45B2}" srcOrd="0" destOrd="0" presId="urn:microsoft.com/office/officeart/2005/8/layout/default"/>
    <dgm:cxn modelId="{D9523D3D-9A24-4EFB-86D4-6907586599E1}" type="presOf" srcId="{92188E6D-55F5-41CB-9F9C-0FE376DF304A}" destId="{44BB92D1-F120-4597-8838-5CE44E3977F1}" srcOrd="0" destOrd="0" presId="urn:microsoft.com/office/officeart/2005/8/layout/default"/>
    <dgm:cxn modelId="{FB312F44-0B94-42F8-A727-0DBE085BAE4E}" srcId="{ABB5A759-64D2-4995-B8ED-F9137D554332}" destId="{51608C1D-A9CC-49FA-9F69-52F2799D4AD1}" srcOrd="7" destOrd="0" parTransId="{85BABA78-99DE-4A11-B7E4-86786747337C}" sibTransId="{908E3B83-891B-4242-BA79-C8BAB36D0180}"/>
    <dgm:cxn modelId="{E8A77B48-826C-46F6-A2DC-A06123079ACE}" srcId="{ABB5A759-64D2-4995-B8ED-F9137D554332}" destId="{9FC18F3B-F19E-4656-B90A-A9AB5BA53CD6}" srcOrd="9" destOrd="0" parTransId="{B30F7839-E77D-4DE1-BC30-F4F51FF61926}" sibTransId="{05CE0FD5-3EC4-4988-A4C5-461959ACCEB3}"/>
    <dgm:cxn modelId="{31E82A4D-7BB5-4113-92DF-FA07090CFD39}" type="presOf" srcId="{8415F238-07BB-4F6C-A61E-59B4869117DB}" destId="{941050A9-E8DD-4495-97CB-86B3CFCA2B5A}" srcOrd="0" destOrd="0" presId="urn:microsoft.com/office/officeart/2005/8/layout/default"/>
    <dgm:cxn modelId="{2882A66D-C357-44D1-AE2F-E63E66179AD8}" srcId="{ABB5A759-64D2-4995-B8ED-F9137D554332}" destId="{92188E6D-55F5-41CB-9F9C-0FE376DF304A}" srcOrd="1" destOrd="0" parTransId="{41EC5D7E-FD83-4544-8F2B-86EA63B40AA1}" sibTransId="{D7133FD0-69DB-4947-8EAB-F238867804BB}"/>
    <dgm:cxn modelId="{4CE5DA4F-705E-453A-91A1-6A4C4D1A6D84}" type="presOf" srcId="{48DF73DC-29E2-4FA1-A4E8-54613B243A16}" destId="{2DE6A84D-BEE8-4187-A8A3-1AE69072F3B8}" srcOrd="0" destOrd="0" presId="urn:microsoft.com/office/officeart/2005/8/layout/default"/>
    <dgm:cxn modelId="{C260FB6F-041C-4955-A657-8215A37BE48E}" srcId="{ABB5A759-64D2-4995-B8ED-F9137D554332}" destId="{12868612-EE78-40AD-A3F9-8E0F3E0BB856}" srcOrd="6" destOrd="0" parTransId="{7C0EB606-0AB5-4E8E-95C6-292FCC568122}" sibTransId="{00E50735-B740-4260-802F-8C20514E5F8C}"/>
    <dgm:cxn modelId="{27615473-B496-458B-A21C-29CB0A25D226}" srcId="{ABB5A759-64D2-4995-B8ED-F9137D554332}" destId="{48DF73DC-29E2-4FA1-A4E8-54613B243A16}" srcOrd="4" destOrd="0" parTransId="{FD5DB271-44FF-472A-816F-2D37C3DAA31E}" sibTransId="{CDAB650D-5DB4-47A2-B795-B594CA4AD236}"/>
    <dgm:cxn modelId="{82AA2D8E-5342-41AF-969B-49E6C7F3DA7B}" type="presOf" srcId="{12868612-EE78-40AD-A3F9-8E0F3E0BB856}" destId="{6B3D48CC-9B74-4900-BE23-7B657E1FE9CC}" srcOrd="0" destOrd="0" presId="urn:microsoft.com/office/officeart/2005/8/layout/default"/>
    <dgm:cxn modelId="{4E77588F-EC53-4656-B6F3-A2A458CD0ACB}" srcId="{ABB5A759-64D2-4995-B8ED-F9137D554332}" destId="{240146A3-05C8-4C32-9731-DC266B7E7DCE}" srcOrd="5" destOrd="0" parTransId="{2E412170-03D8-4C7D-957F-C9EC779F6BFC}" sibTransId="{E2516623-4FE6-4C9D-882B-6BF800198658}"/>
    <dgm:cxn modelId="{23B6749E-DC91-402B-9F4E-8A3A88F4267C}" srcId="{ABB5A759-64D2-4995-B8ED-F9137D554332}" destId="{9026776E-AFFA-4341-BF3C-50C1AF268C56}" srcOrd="0" destOrd="0" parTransId="{1D9AAFB3-A867-4034-A78B-4C66DB512833}" sibTransId="{F4BBFB32-2591-4C10-99B3-9E9FBD192372}"/>
    <dgm:cxn modelId="{592C28A4-AB14-46FC-9225-CF3A9F6739C8}" type="presOf" srcId="{9026776E-AFFA-4341-BF3C-50C1AF268C56}" destId="{197A4C25-A0CB-4933-9630-EB0EA3A1A44A}" srcOrd="0" destOrd="0" presId="urn:microsoft.com/office/officeart/2005/8/layout/default"/>
    <dgm:cxn modelId="{3B6C44A9-4236-4AAB-AE5B-66D40A0968D7}" type="presOf" srcId="{A02D5645-3E5C-4AA3-A45D-1482045BC8A3}" destId="{4D1263FD-CEF5-4794-A60C-ACA40896EEDF}" srcOrd="0" destOrd="0" presId="urn:microsoft.com/office/officeart/2005/8/layout/default"/>
    <dgm:cxn modelId="{C7A062CB-298F-476A-BF6E-759E92718930}" srcId="{ABB5A759-64D2-4995-B8ED-F9137D554332}" destId="{8415F238-07BB-4F6C-A61E-59B4869117DB}" srcOrd="8" destOrd="0" parTransId="{19A24B5C-5AA1-43A3-8BE2-EF329F35810F}" sibTransId="{08E1F574-D8B5-4186-BB7B-E47274F93D6C}"/>
    <dgm:cxn modelId="{61BF9EF9-9122-46BD-B691-7CDB3971C647}" srcId="{ABB5A759-64D2-4995-B8ED-F9137D554332}" destId="{A02D5645-3E5C-4AA3-A45D-1482045BC8A3}" srcOrd="2" destOrd="0" parTransId="{F25A46D6-DBB6-4D62-B583-16B033C9C1CD}" sibTransId="{D0BDD3BD-B5EA-43C9-809C-54C027ACE293}"/>
    <dgm:cxn modelId="{2FD46898-3477-44F1-8DFC-E0162949479B}" type="presParOf" srcId="{503E7CAE-452E-4087-B02D-71EA62396C0C}" destId="{197A4C25-A0CB-4933-9630-EB0EA3A1A44A}" srcOrd="0" destOrd="0" presId="urn:microsoft.com/office/officeart/2005/8/layout/default"/>
    <dgm:cxn modelId="{1F1321C1-3C68-4D8D-891B-5A398567D7C7}" type="presParOf" srcId="{503E7CAE-452E-4087-B02D-71EA62396C0C}" destId="{6268CD3D-DFD2-43B3-8FBC-3DB73AB91C89}" srcOrd="1" destOrd="0" presId="urn:microsoft.com/office/officeart/2005/8/layout/default"/>
    <dgm:cxn modelId="{B2FF2331-9441-49F0-B558-B50B876DBE87}" type="presParOf" srcId="{503E7CAE-452E-4087-B02D-71EA62396C0C}" destId="{44BB92D1-F120-4597-8838-5CE44E3977F1}" srcOrd="2" destOrd="0" presId="urn:microsoft.com/office/officeart/2005/8/layout/default"/>
    <dgm:cxn modelId="{5417649D-C453-4E66-8601-2C2D7788D77D}" type="presParOf" srcId="{503E7CAE-452E-4087-B02D-71EA62396C0C}" destId="{6BC56D38-1AE4-416A-AE8D-8760B7B3768D}" srcOrd="3" destOrd="0" presId="urn:microsoft.com/office/officeart/2005/8/layout/default"/>
    <dgm:cxn modelId="{38EA4939-2647-41EA-900E-38403D9A1D91}" type="presParOf" srcId="{503E7CAE-452E-4087-B02D-71EA62396C0C}" destId="{4D1263FD-CEF5-4794-A60C-ACA40896EEDF}" srcOrd="4" destOrd="0" presId="urn:microsoft.com/office/officeart/2005/8/layout/default"/>
    <dgm:cxn modelId="{3B62EA10-8854-4B8C-92F8-D5DE9E67FF17}" type="presParOf" srcId="{503E7CAE-452E-4087-B02D-71EA62396C0C}" destId="{EC369901-C3BB-4EAD-97FC-AF821229F962}" srcOrd="5" destOrd="0" presId="urn:microsoft.com/office/officeart/2005/8/layout/default"/>
    <dgm:cxn modelId="{9382A230-F853-450D-91CB-8CAD1EA1EF75}" type="presParOf" srcId="{503E7CAE-452E-4087-B02D-71EA62396C0C}" destId="{53CA4EAB-3C53-47E0-9D18-C78C39755C62}" srcOrd="6" destOrd="0" presId="urn:microsoft.com/office/officeart/2005/8/layout/default"/>
    <dgm:cxn modelId="{6C94A876-EF04-4859-8D50-4CD3DC3D6945}" type="presParOf" srcId="{503E7CAE-452E-4087-B02D-71EA62396C0C}" destId="{3B4925AD-0742-4EDC-B99F-C4C6176B9F7E}" srcOrd="7" destOrd="0" presId="urn:microsoft.com/office/officeart/2005/8/layout/default"/>
    <dgm:cxn modelId="{494B6595-334F-425C-B253-39DC5B45D59F}" type="presParOf" srcId="{503E7CAE-452E-4087-B02D-71EA62396C0C}" destId="{2DE6A84D-BEE8-4187-A8A3-1AE69072F3B8}" srcOrd="8" destOrd="0" presId="urn:microsoft.com/office/officeart/2005/8/layout/default"/>
    <dgm:cxn modelId="{FE9630D1-6DF0-478D-8522-447B8F11CE10}" type="presParOf" srcId="{503E7CAE-452E-4087-B02D-71EA62396C0C}" destId="{8E208A0F-1F5C-43FC-B3B1-222A9FE8290C}" srcOrd="9" destOrd="0" presId="urn:microsoft.com/office/officeart/2005/8/layout/default"/>
    <dgm:cxn modelId="{7B02B3F4-F833-481F-B0C2-323F59CBCBFD}" type="presParOf" srcId="{503E7CAE-452E-4087-B02D-71EA62396C0C}" destId="{7BCE905E-BF63-4123-838B-EA85907F45B2}" srcOrd="10" destOrd="0" presId="urn:microsoft.com/office/officeart/2005/8/layout/default"/>
    <dgm:cxn modelId="{BD70B01C-EBCB-47C1-95A7-59465010FD46}" type="presParOf" srcId="{503E7CAE-452E-4087-B02D-71EA62396C0C}" destId="{A584D430-1528-4E8A-A898-2C7CE76DD0AA}" srcOrd="11" destOrd="0" presId="urn:microsoft.com/office/officeart/2005/8/layout/default"/>
    <dgm:cxn modelId="{F345802C-B944-4AAD-BA02-00FC85AFA1F3}" type="presParOf" srcId="{503E7CAE-452E-4087-B02D-71EA62396C0C}" destId="{6B3D48CC-9B74-4900-BE23-7B657E1FE9CC}" srcOrd="12" destOrd="0" presId="urn:microsoft.com/office/officeart/2005/8/layout/default"/>
    <dgm:cxn modelId="{8DF767A2-CFFD-4938-9C5A-74BCB0380EBB}" type="presParOf" srcId="{503E7CAE-452E-4087-B02D-71EA62396C0C}" destId="{BA54CBDF-1108-41C0-953C-A9DAAAD5C901}" srcOrd="13" destOrd="0" presId="urn:microsoft.com/office/officeart/2005/8/layout/default"/>
    <dgm:cxn modelId="{E62DFB90-4208-41D4-B542-9030749C6AE9}" type="presParOf" srcId="{503E7CAE-452E-4087-B02D-71EA62396C0C}" destId="{F1F2E33F-6303-4F82-BFD1-EE62B3D23D62}" srcOrd="14" destOrd="0" presId="urn:microsoft.com/office/officeart/2005/8/layout/default"/>
    <dgm:cxn modelId="{AB03F820-96B7-4405-BA79-968D285840CF}" type="presParOf" srcId="{503E7CAE-452E-4087-B02D-71EA62396C0C}" destId="{F74C0B00-402D-4ECC-81AB-D243EBBF3CEE}" srcOrd="15" destOrd="0" presId="urn:microsoft.com/office/officeart/2005/8/layout/default"/>
    <dgm:cxn modelId="{755A34C2-6860-4176-A23C-92555BA18715}" type="presParOf" srcId="{503E7CAE-452E-4087-B02D-71EA62396C0C}" destId="{941050A9-E8DD-4495-97CB-86B3CFCA2B5A}" srcOrd="16" destOrd="0" presId="urn:microsoft.com/office/officeart/2005/8/layout/default"/>
    <dgm:cxn modelId="{C2DDC3D7-C111-41D6-9A9D-599305517388}" type="presParOf" srcId="{503E7CAE-452E-4087-B02D-71EA62396C0C}" destId="{E3C56462-D4A9-4867-A876-4DBDEE2CC947}" srcOrd="17" destOrd="0" presId="urn:microsoft.com/office/officeart/2005/8/layout/default"/>
    <dgm:cxn modelId="{EFC43F45-5866-4548-A991-8048FC623BDB}" type="presParOf" srcId="{503E7CAE-452E-4087-B02D-71EA62396C0C}" destId="{0A96DE07-ABD0-4F03-853D-C9DCAE543B04}" srcOrd="1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6FE24-04AB-45EF-907E-27C4AECFC6B2}">
      <dsp:nvSpPr>
        <dsp:cNvPr id="0" name=""/>
        <dsp:cNvSpPr/>
      </dsp:nvSpPr>
      <dsp:spPr>
        <a:xfrm>
          <a:off x="5058" y="1806861"/>
          <a:ext cx="2944444" cy="1177777"/>
        </a:xfrm>
        <a:prstGeom prst="chevron">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PRIJAVA</a:t>
          </a:r>
        </a:p>
        <a:p>
          <a:pPr marL="0" lvl="0" indent="0" algn="ctr" defTabSz="622300">
            <a:lnSpc>
              <a:spcPct val="90000"/>
            </a:lnSpc>
            <a:spcBef>
              <a:spcPct val="0"/>
            </a:spcBef>
            <a:spcAft>
              <a:spcPct val="35000"/>
            </a:spcAft>
            <a:buNone/>
          </a:pPr>
          <a:endParaRPr lang="hr-HR" sz="16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 22.5. – 22.8.2023. u 16:00 sati</a:t>
          </a:r>
        </a:p>
      </dsp:txBody>
      <dsp:txXfrm>
        <a:off x="593947" y="1806861"/>
        <a:ext cx="1766667" cy="1177777"/>
      </dsp:txXfrm>
    </dsp:sp>
    <dsp:sp modelId="{5988FA31-56EA-47D2-8AD8-616B793BD98A}">
      <dsp:nvSpPr>
        <dsp:cNvPr id="0" name=""/>
        <dsp:cNvSpPr/>
      </dsp:nvSpPr>
      <dsp:spPr>
        <a:xfrm>
          <a:off x="2655058" y="1806861"/>
          <a:ext cx="2944444" cy="1177777"/>
        </a:xfrm>
        <a:prstGeom prst="chevron">
          <a:avLst/>
        </a:prstGeom>
        <a:solidFill>
          <a:srgbClr val="AEB6C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STRUČNA PODRŠKA</a:t>
          </a:r>
        </a:p>
        <a:p>
          <a:pPr marL="0" lvl="0" indent="0" algn="ctr" defTabSz="622300">
            <a:lnSpc>
              <a:spcPct val="90000"/>
            </a:lnSpc>
            <a:spcBef>
              <a:spcPct val="0"/>
            </a:spcBef>
            <a:spcAft>
              <a:spcPct val="35000"/>
            </a:spcAft>
            <a:buNone/>
          </a:pPr>
          <a:r>
            <a:rPr lang="hr-HR" sz="1400" b="1" kern="1200">
              <a:solidFill>
                <a:schemeClr val="tx1"/>
              </a:solidFill>
            </a:rPr>
            <a:t>FZOEU/SEU</a:t>
          </a:r>
        </a:p>
        <a:p>
          <a:pPr marL="0" lvl="0" indent="0" algn="ctr" defTabSz="622300">
            <a:lnSpc>
              <a:spcPct val="90000"/>
            </a:lnSpc>
            <a:spcBef>
              <a:spcPct val="0"/>
            </a:spcBef>
            <a:spcAft>
              <a:spcPct val="35000"/>
            </a:spcAft>
            <a:buNone/>
          </a:pPr>
          <a:r>
            <a:rPr lang="hr-HR" sz="1400" b="1" kern="1200">
              <a:solidFill>
                <a:schemeClr val="tx1"/>
              </a:solidFill>
            </a:rPr>
            <a:t>lipanj 2023.</a:t>
          </a:r>
        </a:p>
        <a:p>
          <a:pPr marL="0" lvl="0" indent="0" algn="ctr" defTabSz="622300">
            <a:lnSpc>
              <a:spcPct val="90000"/>
            </a:lnSpc>
            <a:spcBef>
              <a:spcPct val="0"/>
            </a:spcBef>
            <a:spcAft>
              <a:spcPct val="35000"/>
            </a:spcAft>
            <a:buNone/>
          </a:pPr>
          <a:r>
            <a:rPr lang="hr-HR" sz="1400" b="1" kern="1200">
              <a:solidFill>
                <a:schemeClr val="tx1"/>
              </a:solidFill>
            </a:rPr>
            <a:t>prijave do 31.5.2023.</a:t>
          </a:r>
        </a:p>
      </dsp:txBody>
      <dsp:txXfrm>
        <a:off x="3243947" y="1806861"/>
        <a:ext cx="1766667" cy="1177777"/>
      </dsp:txXfrm>
    </dsp:sp>
    <dsp:sp modelId="{1952F8CC-954B-41BC-89DA-4FEE02C06B60}">
      <dsp:nvSpPr>
        <dsp:cNvPr id="0" name=""/>
        <dsp:cNvSpPr/>
      </dsp:nvSpPr>
      <dsp:spPr>
        <a:xfrm>
          <a:off x="5305058" y="1806861"/>
          <a:ext cx="2944444" cy="1177777"/>
        </a:xfrm>
        <a:prstGeom prst="chevron">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INFO RADIONICE</a:t>
          </a: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 </a:t>
          </a:r>
        </a:p>
        <a:p>
          <a:pPr marL="0" lvl="0" indent="0" algn="ctr" defTabSz="622300">
            <a:lnSpc>
              <a:spcPct val="90000"/>
            </a:lnSpc>
            <a:spcBef>
              <a:spcPct val="0"/>
            </a:spcBef>
            <a:spcAft>
              <a:spcPct val="35000"/>
            </a:spcAft>
            <a:buNone/>
          </a:pPr>
          <a:r>
            <a:rPr lang="hr-HR" sz="1400" b="1"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ee.radionice@mpgi.hr</a:t>
          </a:r>
          <a:endParaRPr lang="hr-HR" sz="1400" b="1" kern="1200">
            <a:solidFill>
              <a:schemeClr val="tx1"/>
            </a:solidFill>
          </a:endParaRPr>
        </a:p>
      </dsp:txBody>
      <dsp:txXfrm>
        <a:off x="5893947" y="1806861"/>
        <a:ext cx="1766667" cy="1177777"/>
      </dsp:txXfrm>
    </dsp:sp>
    <dsp:sp modelId="{874E1580-9413-4558-AA60-EDEBEA41A46E}">
      <dsp:nvSpPr>
        <dsp:cNvPr id="0" name=""/>
        <dsp:cNvSpPr/>
      </dsp:nvSpPr>
      <dsp:spPr>
        <a:xfrm>
          <a:off x="7955058" y="1806861"/>
          <a:ext cx="2944444" cy="1177777"/>
        </a:xfrm>
        <a:prstGeom prst="chevron">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PITANJA I ODGOVORI </a:t>
          </a:r>
        </a:p>
        <a:p>
          <a:pPr marL="0" lvl="0" indent="0" algn="ctr" defTabSz="622300">
            <a:lnSpc>
              <a:spcPct val="90000"/>
            </a:lnSpc>
            <a:spcBef>
              <a:spcPct val="0"/>
            </a:spcBef>
            <a:spcAft>
              <a:spcPct val="35000"/>
            </a:spcAft>
            <a:buNone/>
          </a:pPr>
          <a:endParaRPr lang="hr-HR" sz="1400" b="1" kern="1200" dirty="0">
            <a:solidFill>
              <a:schemeClr val="tx1"/>
            </a:solidFill>
          </a:endParaRPr>
        </a:p>
        <a:p>
          <a:pPr marL="0" lvl="0" indent="0" algn="ctr" defTabSz="622300">
            <a:lnSpc>
              <a:spcPct val="90000"/>
            </a:lnSpc>
            <a:spcBef>
              <a:spcPct val="0"/>
            </a:spcBef>
            <a:spcAft>
              <a:spcPct val="35000"/>
            </a:spcAft>
            <a:buNone/>
          </a:pPr>
          <a:r>
            <a:rPr lang="hr-HR" sz="1400" b="1" kern="1200" dirty="0">
              <a:solidFill>
                <a:schemeClr val="tx1"/>
              </a:solidFill>
            </a:rPr>
            <a:t>7 dana</a:t>
          </a:r>
        </a:p>
        <a:p>
          <a:pPr marL="0" lvl="0" indent="0" algn="ctr" defTabSz="622300">
            <a:lnSpc>
              <a:spcPct val="90000"/>
            </a:lnSpc>
            <a:spcBef>
              <a:spcPct val="0"/>
            </a:spcBef>
            <a:spcAft>
              <a:spcPct val="35000"/>
            </a:spcAft>
            <a:buNone/>
          </a:pPr>
          <a:r>
            <a:rPr lang="hr-HR" sz="1400" b="1" kern="1200" dirty="0">
              <a:solidFill>
                <a:schemeClr val="tx1"/>
              </a:solidFill>
            </a:rPr>
            <a:t>fondovieu (eNPOO)</a:t>
          </a:r>
        </a:p>
      </dsp:txBody>
      <dsp:txXfrm>
        <a:off x="8543947" y="1806861"/>
        <a:ext cx="1766667" cy="1177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6FE24-04AB-45EF-907E-27C4AECFC6B2}">
      <dsp:nvSpPr>
        <dsp:cNvPr id="0" name=""/>
        <dsp:cNvSpPr/>
      </dsp:nvSpPr>
      <dsp:spPr>
        <a:xfrm>
          <a:off x="4932" y="543624"/>
          <a:ext cx="2948477" cy="1179390"/>
        </a:xfrm>
        <a:prstGeom prst="chevron">
          <a:avLst/>
        </a:prstGeom>
        <a:solidFill>
          <a:schemeClr val="accent6">
            <a:lumMod val="20000"/>
            <a:lumOff val="8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NAJAVA POZIVA</a:t>
          </a: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28.4.2023.</a:t>
          </a:r>
        </a:p>
      </dsp:txBody>
      <dsp:txXfrm>
        <a:off x="594627" y="543624"/>
        <a:ext cx="1769087" cy="1179390"/>
      </dsp:txXfrm>
    </dsp:sp>
    <dsp:sp modelId="{874E1580-9413-4558-AA60-EDEBEA41A46E}">
      <dsp:nvSpPr>
        <dsp:cNvPr id="0" name=""/>
        <dsp:cNvSpPr/>
      </dsp:nvSpPr>
      <dsp:spPr>
        <a:xfrm>
          <a:off x="2658562" y="543624"/>
          <a:ext cx="2948477" cy="1179390"/>
        </a:xfrm>
        <a:prstGeom prst="chevron">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OBJAVA POZIVA</a:t>
          </a: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 </a:t>
          </a:r>
        </a:p>
        <a:p>
          <a:pPr marL="0" lvl="0" indent="0" algn="ctr" defTabSz="622300">
            <a:lnSpc>
              <a:spcPct val="90000"/>
            </a:lnSpc>
            <a:spcBef>
              <a:spcPct val="0"/>
            </a:spcBef>
            <a:spcAft>
              <a:spcPct val="35000"/>
            </a:spcAft>
            <a:buNone/>
          </a:pPr>
          <a:r>
            <a:rPr lang="hr-HR" sz="1400" b="1" kern="1200">
              <a:solidFill>
                <a:schemeClr val="tx1"/>
              </a:solidFill>
            </a:rPr>
            <a:t>22.5.2023.</a:t>
          </a:r>
        </a:p>
      </dsp:txBody>
      <dsp:txXfrm>
        <a:off x="3248257" y="543624"/>
        <a:ext cx="1769087" cy="1179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F8CC-954B-41BC-89DA-4FEE02C06B60}">
      <dsp:nvSpPr>
        <dsp:cNvPr id="0" name=""/>
        <dsp:cNvSpPr/>
      </dsp:nvSpPr>
      <dsp:spPr>
        <a:xfrm>
          <a:off x="2731" y="446072"/>
          <a:ext cx="2938804" cy="1175521"/>
        </a:xfrm>
        <a:prstGeom prst="chevron">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POSTUPAK DODJELE</a:t>
          </a:r>
        </a:p>
        <a:p>
          <a:pPr marL="0" lvl="0" indent="0" algn="ctr" defTabSz="622300">
            <a:lnSpc>
              <a:spcPct val="90000"/>
            </a:lnSpc>
            <a:spcBef>
              <a:spcPct val="0"/>
            </a:spcBef>
            <a:spcAft>
              <a:spcPct val="35000"/>
            </a:spcAft>
            <a:buNone/>
          </a:pPr>
          <a:r>
            <a:rPr lang="hr-HR" sz="1400" b="1" kern="1200" dirty="0">
              <a:solidFill>
                <a:schemeClr val="tx1"/>
              </a:solidFill>
            </a:rPr>
            <a:t> </a:t>
          </a:r>
        </a:p>
        <a:p>
          <a:pPr marL="0" lvl="0" indent="0" algn="ctr" defTabSz="622300">
            <a:lnSpc>
              <a:spcPct val="90000"/>
            </a:lnSpc>
            <a:spcBef>
              <a:spcPct val="0"/>
            </a:spcBef>
            <a:spcAft>
              <a:spcPct val="35000"/>
            </a:spcAft>
            <a:buNone/>
          </a:pPr>
          <a:r>
            <a:rPr lang="hr-HR" sz="1400" b="1" kern="1200" dirty="0">
              <a:solidFill>
                <a:schemeClr val="tx1"/>
              </a:solidFill>
            </a:rPr>
            <a:t>maksimalno 120 dana </a:t>
          </a:r>
        </a:p>
        <a:p>
          <a:pPr marL="0" lvl="0" indent="0" algn="ctr" defTabSz="622300">
            <a:lnSpc>
              <a:spcPct val="90000"/>
            </a:lnSpc>
            <a:spcBef>
              <a:spcPct val="0"/>
            </a:spcBef>
            <a:spcAft>
              <a:spcPct val="35000"/>
            </a:spcAft>
            <a:buNone/>
          </a:pPr>
          <a:r>
            <a:rPr lang="hr-HR" sz="1400" b="1" kern="1200" dirty="0">
              <a:solidFill>
                <a:schemeClr val="tx1"/>
              </a:solidFill>
            </a:rPr>
            <a:t>od 23.8.2023.</a:t>
          </a:r>
        </a:p>
      </dsp:txBody>
      <dsp:txXfrm>
        <a:off x="590492" y="446072"/>
        <a:ext cx="1763283" cy="1175521"/>
      </dsp:txXfrm>
    </dsp:sp>
    <dsp:sp modelId="{874E1580-9413-4558-AA60-EDEBEA41A46E}">
      <dsp:nvSpPr>
        <dsp:cNvPr id="0" name=""/>
        <dsp:cNvSpPr/>
      </dsp:nvSpPr>
      <dsp:spPr>
        <a:xfrm>
          <a:off x="2647655" y="446072"/>
          <a:ext cx="2938804" cy="1175521"/>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UGOVARANJE</a:t>
          </a: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30 dana</a:t>
          </a:r>
        </a:p>
      </dsp:txBody>
      <dsp:txXfrm>
        <a:off x="3235416" y="446072"/>
        <a:ext cx="1763283" cy="1175521"/>
      </dsp:txXfrm>
    </dsp:sp>
    <dsp:sp modelId="{73E6A97D-20C0-4ED7-9011-0012A4ED4E7F}">
      <dsp:nvSpPr>
        <dsp:cNvPr id="0" name=""/>
        <dsp:cNvSpPr/>
      </dsp:nvSpPr>
      <dsp:spPr>
        <a:xfrm>
          <a:off x="5292579" y="446072"/>
          <a:ext cx="3352206" cy="1175521"/>
        </a:xfrm>
        <a:prstGeom prst="chevron">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PROVEDBA PROJEKTA </a:t>
          </a:r>
        </a:p>
        <a:p>
          <a:pPr marL="0" lvl="0" indent="0" algn="ctr" defTabSz="622300">
            <a:lnSpc>
              <a:spcPct val="90000"/>
            </a:lnSpc>
            <a:spcBef>
              <a:spcPct val="0"/>
            </a:spcBef>
            <a:spcAft>
              <a:spcPct val="35000"/>
            </a:spcAft>
            <a:buNone/>
          </a:pPr>
          <a:endParaRPr lang="hr-HR" sz="1400" b="1" kern="1200">
            <a:solidFill>
              <a:schemeClr val="tx1"/>
            </a:solidFill>
          </a:endParaRPr>
        </a:p>
        <a:p>
          <a:pPr marL="0" lvl="0" indent="0" algn="ctr" defTabSz="622300">
            <a:lnSpc>
              <a:spcPct val="90000"/>
            </a:lnSpc>
            <a:spcBef>
              <a:spcPct val="0"/>
            </a:spcBef>
            <a:spcAft>
              <a:spcPct val="35000"/>
            </a:spcAft>
            <a:buNone/>
          </a:pPr>
          <a:r>
            <a:rPr lang="hr-HR" sz="1400" b="1" kern="1200">
              <a:solidFill>
                <a:schemeClr val="tx1"/>
              </a:solidFill>
            </a:rPr>
            <a:t>24 mjeseca </a:t>
          </a:r>
        </a:p>
        <a:p>
          <a:pPr marL="0" lvl="0" indent="0" algn="ctr" defTabSz="622300">
            <a:lnSpc>
              <a:spcPct val="90000"/>
            </a:lnSpc>
            <a:spcBef>
              <a:spcPct val="0"/>
            </a:spcBef>
            <a:spcAft>
              <a:spcPct val="35000"/>
            </a:spcAft>
            <a:buNone/>
          </a:pPr>
          <a:r>
            <a:rPr lang="hr-HR" sz="1400" b="1" kern="1200">
              <a:solidFill>
                <a:schemeClr val="tx1"/>
              </a:solidFill>
            </a:rPr>
            <a:t>najkasnije do 30.6.2023.</a:t>
          </a:r>
        </a:p>
      </dsp:txBody>
      <dsp:txXfrm>
        <a:off x="5880340" y="446072"/>
        <a:ext cx="2176685" cy="1175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A4C25-A0CB-4933-9630-EB0EA3A1A44A}">
      <dsp:nvSpPr>
        <dsp:cNvPr id="0" name=""/>
        <dsp:cNvSpPr/>
      </dsp:nvSpPr>
      <dsp:spPr>
        <a:xfrm>
          <a:off x="0" y="567237"/>
          <a:ext cx="3177000" cy="1906200"/>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U2</a:t>
          </a:r>
        </a:p>
        <a:p>
          <a:pPr marL="0" lvl="0" indent="0" algn="ctr" defTabSz="622300">
            <a:lnSpc>
              <a:spcPct val="90000"/>
            </a:lnSpc>
            <a:spcBef>
              <a:spcPct val="0"/>
            </a:spcBef>
            <a:spcAft>
              <a:spcPct val="35000"/>
            </a:spcAft>
            <a:buNone/>
          </a:pPr>
          <a:r>
            <a:rPr lang="hr-HR" sz="1400" b="1" kern="1200">
              <a:solidFill>
                <a:schemeClr val="tx1"/>
              </a:solidFill>
            </a:rPr>
            <a:t>Uporabljivo s preporukom</a:t>
          </a:r>
        </a:p>
        <a:p>
          <a:pPr marL="0" lvl="0" indent="0" algn="ctr" defTabSz="622300">
            <a:lnSpc>
              <a:spcPct val="90000"/>
            </a:lnSpc>
            <a:spcBef>
              <a:spcPct val="0"/>
            </a:spcBef>
            <a:spcAft>
              <a:spcPct val="35000"/>
            </a:spcAft>
            <a:buNone/>
          </a:pPr>
          <a:r>
            <a:rPr lang="hr-HR" sz="1400" b="0" kern="1200">
              <a:solidFill>
                <a:schemeClr val="tx1"/>
              </a:solidFill>
            </a:rPr>
            <a:t>- zgrada se može upotrebljavati u skladu s predviđenom namjenom, osim u pojedinim dijelovima gdje postoji neposredna opasnost za dio zgrade</a:t>
          </a:r>
        </a:p>
      </dsp:txBody>
      <dsp:txXfrm>
        <a:off x="93053" y="660290"/>
        <a:ext cx="2990894" cy="1720094"/>
      </dsp:txXfrm>
    </dsp:sp>
    <dsp:sp modelId="{44BB92D1-F120-4597-8838-5CE44E3977F1}">
      <dsp:nvSpPr>
        <dsp:cNvPr id="0" name=""/>
        <dsp:cNvSpPr/>
      </dsp:nvSpPr>
      <dsp:spPr>
        <a:xfrm>
          <a:off x="3302024" y="152419"/>
          <a:ext cx="3819390" cy="3361946"/>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PN1</a:t>
          </a:r>
        </a:p>
        <a:p>
          <a:pPr marL="0" lvl="0" indent="0" algn="ctr" defTabSz="622300">
            <a:lnSpc>
              <a:spcPct val="90000"/>
            </a:lnSpc>
            <a:spcBef>
              <a:spcPct val="0"/>
            </a:spcBef>
            <a:spcAft>
              <a:spcPct val="35000"/>
            </a:spcAft>
            <a:buNone/>
          </a:pPr>
          <a:r>
            <a:rPr lang="hr-HR" sz="1400" b="1" kern="1200" dirty="0">
              <a:solidFill>
                <a:schemeClr val="tx1"/>
              </a:solidFill>
            </a:rPr>
            <a:t>Privremeno neuporabljivo </a:t>
          </a:r>
        </a:p>
        <a:p>
          <a:pPr marL="0" lvl="0" indent="0" algn="ctr" defTabSz="622300">
            <a:lnSpc>
              <a:spcPct val="90000"/>
            </a:lnSpc>
            <a:spcBef>
              <a:spcPct val="0"/>
            </a:spcBef>
            <a:spcAft>
              <a:spcPct val="35000"/>
            </a:spcAft>
            <a:buNone/>
          </a:pPr>
          <a:r>
            <a:rPr lang="hr-HR" sz="1400" b="1" kern="1200" dirty="0">
              <a:solidFill>
                <a:schemeClr val="tx1"/>
              </a:solidFill>
            </a:rPr>
            <a:t>(u potpunosti ili djelomično)</a:t>
          </a:r>
        </a:p>
        <a:p>
          <a:pPr marL="0" lvl="0" indent="0" algn="ctr" defTabSz="622300">
            <a:lnSpc>
              <a:spcPct val="90000"/>
            </a:lnSpc>
            <a:spcBef>
              <a:spcPct val="0"/>
            </a:spcBef>
            <a:spcAft>
              <a:spcPct val="35000"/>
            </a:spcAft>
            <a:buNone/>
          </a:pPr>
          <a:r>
            <a:rPr lang="hr-HR" sz="1400" b="0" kern="1200" dirty="0">
              <a:solidFill>
                <a:schemeClr val="tx1"/>
              </a:solidFill>
            </a:rPr>
            <a:t>- potreban detaljan pregled. Zgrada ima umjerena oštećenja bez opasnosti od urušavanja. Nosivost zgrade je djelomično narušena. Ne preporučuje se boravak u zgradi, odnosno građani u takvoj zgradi borave na vlastitu odgovornost. Kraći boravak u zgradi je moguć, uz savjete građevinskog stručnjaka koji se odnose na potrebne mjere i ograničenje boravka. Građevinski stručnjak daje preporuke za uklanjanje opasnosti.</a:t>
          </a:r>
        </a:p>
      </dsp:txBody>
      <dsp:txXfrm>
        <a:off x="3466141" y="316536"/>
        <a:ext cx="3491156" cy="3033712"/>
      </dsp:txXfrm>
    </dsp:sp>
    <dsp:sp modelId="{4D1263FD-CEF5-4794-A60C-ACA40896EEDF}">
      <dsp:nvSpPr>
        <dsp:cNvPr id="0" name=""/>
        <dsp:cNvSpPr/>
      </dsp:nvSpPr>
      <dsp:spPr>
        <a:xfrm>
          <a:off x="7420116" y="77563"/>
          <a:ext cx="4002449" cy="3411774"/>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PN2</a:t>
          </a:r>
        </a:p>
        <a:p>
          <a:pPr marL="0" lvl="0" indent="0" algn="ctr" defTabSz="622300">
            <a:lnSpc>
              <a:spcPct val="90000"/>
            </a:lnSpc>
            <a:spcBef>
              <a:spcPct val="0"/>
            </a:spcBef>
            <a:spcAft>
              <a:spcPct val="35000"/>
            </a:spcAft>
            <a:buNone/>
          </a:pPr>
          <a:r>
            <a:rPr lang="hr-HR" sz="1400" b="1" kern="1200" dirty="0">
              <a:solidFill>
                <a:schemeClr val="tx1"/>
              </a:solidFill>
            </a:rPr>
            <a:t>Privremeno neuporabljivo</a:t>
          </a:r>
        </a:p>
        <a:p>
          <a:pPr marL="0" lvl="0" indent="0" algn="ctr" defTabSz="622300">
            <a:lnSpc>
              <a:spcPct val="90000"/>
            </a:lnSpc>
            <a:spcBef>
              <a:spcPct val="0"/>
            </a:spcBef>
            <a:spcAft>
              <a:spcPct val="35000"/>
            </a:spcAft>
            <a:buNone/>
          </a:pPr>
          <a:r>
            <a:rPr lang="hr-HR" sz="1400" b="0" kern="1200" dirty="0">
              <a:solidFill>
                <a:schemeClr val="tx1"/>
              </a:solidFill>
            </a:rPr>
            <a:t>- potrebne mjere hitne intervencije (upotrebljiva nakon kratkoročnih intervencija). </a:t>
          </a:r>
        </a:p>
        <a:p>
          <a:pPr marL="0" lvl="0" indent="0" algn="ctr" defTabSz="622300">
            <a:lnSpc>
              <a:spcPct val="90000"/>
            </a:lnSpc>
            <a:spcBef>
              <a:spcPct val="0"/>
            </a:spcBef>
            <a:spcAft>
              <a:spcPct val="35000"/>
            </a:spcAft>
            <a:buNone/>
          </a:pPr>
          <a:r>
            <a:rPr lang="hr-HR" sz="1400" b="0" kern="1200" dirty="0">
              <a:solidFill>
                <a:schemeClr val="tx1"/>
              </a:solidFill>
            </a:rPr>
            <a:t>Zgrada ima umjerena oštećenja bez opasnosti od urušavanja, ali se ne može upotrebljavati zbog potencijalne opasnosti urušavanja pojedinih elemenata sa same zgrade. Građevinski stručnjak utvrđuje hitne mjere intervencije i daje upute korisnicima. Dok se ne provedu mjere, zgrada ili njezin dio nije uporabljiv (primjerice krovište). Privremena neupotrebljivost može se odnositi samo na neke dijelove građevine.</a:t>
          </a:r>
        </a:p>
      </dsp:txBody>
      <dsp:txXfrm>
        <a:off x="7586665" y="244112"/>
        <a:ext cx="3669351" cy="3078676"/>
      </dsp:txXfrm>
    </dsp:sp>
    <dsp:sp modelId="{53CA4EAB-3C53-47E0-9D18-C78C39755C62}">
      <dsp:nvSpPr>
        <dsp:cNvPr id="0" name=""/>
        <dsp:cNvSpPr/>
      </dsp:nvSpPr>
      <dsp:spPr>
        <a:xfrm>
          <a:off x="923689" y="3720039"/>
          <a:ext cx="4498537" cy="19062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N1</a:t>
          </a:r>
        </a:p>
        <a:p>
          <a:pPr marL="0" lvl="0" indent="0" algn="ctr" defTabSz="622300">
            <a:lnSpc>
              <a:spcPct val="90000"/>
            </a:lnSpc>
            <a:spcBef>
              <a:spcPct val="0"/>
            </a:spcBef>
            <a:spcAft>
              <a:spcPct val="35000"/>
            </a:spcAft>
            <a:buNone/>
          </a:pPr>
          <a:r>
            <a:rPr lang="hr-HR" sz="1400" b="1" kern="1200" dirty="0">
              <a:solidFill>
                <a:schemeClr val="tx1"/>
              </a:solidFill>
            </a:rPr>
            <a:t>Neuporabljivo</a:t>
          </a:r>
        </a:p>
        <a:p>
          <a:pPr marL="0" lvl="0" indent="0" algn="ctr" defTabSz="622300">
            <a:lnSpc>
              <a:spcPct val="90000"/>
            </a:lnSpc>
            <a:spcBef>
              <a:spcPct val="0"/>
            </a:spcBef>
            <a:spcAft>
              <a:spcPct val="35000"/>
            </a:spcAft>
            <a:buNone/>
          </a:pPr>
          <a:r>
            <a:rPr lang="hr-HR" sz="1400" b="0" kern="1200" dirty="0">
              <a:solidFill>
                <a:schemeClr val="tx1"/>
              </a:solidFill>
            </a:rPr>
            <a:t>- zbog vanjskog utjecaja. </a:t>
          </a:r>
        </a:p>
        <a:p>
          <a:pPr marL="0" lvl="0" indent="0" algn="ctr" defTabSz="622300">
            <a:lnSpc>
              <a:spcPct val="90000"/>
            </a:lnSpc>
            <a:spcBef>
              <a:spcPct val="0"/>
            </a:spcBef>
            <a:spcAft>
              <a:spcPct val="35000"/>
            </a:spcAft>
            <a:buNone/>
          </a:pPr>
          <a:r>
            <a:rPr lang="hr-HR" sz="1400" b="0" kern="1200" dirty="0">
              <a:solidFill>
                <a:schemeClr val="tx1"/>
              </a:solidFill>
            </a:rPr>
            <a:t>Građevina je opasna zbog mogućnosti urušavanja masivnih dijelova susjedne građevine. Uslijed takve opasnosti preporuka je da se u takvim zgradama nikako ne boravi. </a:t>
          </a:r>
        </a:p>
      </dsp:txBody>
      <dsp:txXfrm>
        <a:off x="1016742" y="3813092"/>
        <a:ext cx="4312431" cy="1720094"/>
      </dsp:txXfrm>
    </dsp:sp>
    <dsp:sp modelId="{F1F2E33F-6303-4F82-BFD1-EE62B3D23D62}">
      <dsp:nvSpPr>
        <dsp:cNvPr id="0" name=""/>
        <dsp:cNvSpPr/>
      </dsp:nvSpPr>
      <dsp:spPr>
        <a:xfrm>
          <a:off x="6404238" y="3688243"/>
          <a:ext cx="4597533" cy="19062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tx1"/>
              </a:solidFill>
            </a:rPr>
            <a:t>N2 </a:t>
          </a:r>
        </a:p>
        <a:p>
          <a:pPr marL="0" lvl="0" indent="0" algn="ctr" defTabSz="622300">
            <a:lnSpc>
              <a:spcPct val="90000"/>
            </a:lnSpc>
            <a:spcBef>
              <a:spcPct val="0"/>
            </a:spcBef>
            <a:spcAft>
              <a:spcPct val="35000"/>
            </a:spcAft>
            <a:buNone/>
          </a:pPr>
          <a:r>
            <a:rPr lang="hr-HR" sz="1400" b="1" kern="1200" dirty="0">
              <a:solidFill>
                <a:schemeClr val="tx1"/>
              </a:solidFill>
            </a:rPr>
            <a:t>Neuporabljivo</a:t>
          </a:r>
        </a:p>
        <a:p>
          <a:pPr marL="0" lvl="0" indent="0" algn="ctr" defTabSz="622300">
            <a:lnSpc>
              <a:spcPct val="90000"/>
            </a:lnSpc>
            <a:spcBef>
              <a:spcPct val="0"/>
            </a:spcBef>
            <a:spcAft>
              <a:spcPct val="35000"/>
            </a:spcAft>
            <a:buNone/>
          </a:pPr>
          <a:r>
            <a:rPr lang="hr-HR" sz="1400" b="0" kern="1200" dirty="0">
              <a:solidFill>
                <a:schemeClr val="tx1"/>
              </a:solidFill>
            </a:rPr>
            <a:t>- zbog oštećenja.</a:t>
          </a:r>
        </a:p>
        <a:p>
          <a:pPr marL="0" lvl="0" indent="0" algn="ctr" defTabSz="622300">
            <a:lnSpc>
              <a:spcPct val="90000"/>
            </a:lnSpc>
            <a:spcBef>
              <a:spcPct val="0"/>
            </a:spcBef>
            <a:spcAft>
              <a:spcPct val="35000"/>
            </a:spcAft>
            <a:buNone/>
          </a:pPr>
          <a:r>
            <a:rPr lang="hr-HR" sz="1400" b="0" kern="1200" dirty="0">
              <a:solidFill>
                <a:schemeClr val="tx1"/>
              </a:solidFill>
            </a:rPr>
            <a:t>Građevina je opasna zbog mogućnosti urušavanja masivnih dijelova oštećene građevine. Uslijed takve opasnosti preporuka je da se u takvim zgradama nikako ne boravi (posebice s obzirom na veliki broj ponavljanja potresa). </a:t>
          </a:r>
        </a:p>
      </dsp:txBody>
      <dsp:txXfrm>
        <a:off x="6497291" y="3781296"/>
        <a:ext cx="4411427" cy="1720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A4C25-A0CB-4933-9630-EB0EA3A1A44A}">
      <dsp:nvSpPr>
        <dsp:cNvPr id="0" name=""/>
        <dsp:cNvSpPr/>
      </dsp:nvSpPr>
      <dsp:spPr>
        <a:xfrm>
          <a:off x="226409" y="496"/>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Obnova ovojnice zgrade</a:t>
          </a:r>
          <a:endParaRPr lang="hr-HR" sz="1100" kern="1200"/>
        </a:p>
      </dsp:txBody>
      <dsp:txXfrm>
        <a:off x="226409" y="496"/>
        <a:ext cx="2006546" cy="1203927"/>
      </dsp:txXfrm>
    </dsp:sp>
    <dsp:sp modelId="{44BB92D1-F120-4597-8838-5CE44E3977F1}">
      <dsp:nvSpPr>
        <dsp:cNvPr id="0" name=""/>
        <dsp:cNvSpPr/>
      </dsp:nvSpPr>
      <dsp:spPr>
        <a:xfrm>
          <a:off x="2428533" y="496"/>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Ugradnja novih ili zamjena odnosno poboljšanje postojećih tehničkih sustava zgrade koji uključuju tehničku opremu za grijanje, hlađenje, ventilaciju, klimatizaciju i pripremu potrošne tople vode</a:t>
          </a:r>
          <a:endParaRPr lang="hr-HR" sz="1100" kern="1200"/>
        </a:p>
      </dsp:txBody>
      <dsp:txXfrm>
        <a:off x="2428533" y="496"/>
        <a:ext cx="2006546" cy="1203927"/>
      </dsp:txXfrm>
    </dsp:sp>
    <dsp:sp modelId="{4D1263FD-CEF5-4794-A60C-ACA40896EEDF}">
      <dsp:nvSpPr>
        <dsp:cNvPr id="0" name=""/>
        <dsp:cNvSpPr/>
      </dsp:nvSpPr>
      <dsp:spPr>
        <a:xfrm>
          <a:off x="4610612" y="496"/>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Promicanje korištenja OIE u sustavima grijanja i/ili pripreme potrošne tople vode</a:t>
          </a:r>
        </a:p>
      </dsp:txBody>
      <dsp:txXfrm>
        <a:off x="4610612" y="496"/>
        <a:ext cx="2006546" cy="1203927"/>
      </dsp:txXfrm>
    </dsp:sp>
    <dsp:sp modelId="{53CA4EAB-3C53-47E0-9D18-C78C39755C62}">
      <dsp:nvSpPr>
        <dsp:cNvPr id="0" name=""/>
        <dsp:cNvSpPr/>
      </dsp:nvSpPr>
      <dsp:spPr>
        <a:xfrm>
          <a:off x="222336" y="1397618"/>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Ugradnja fotonaponskih sustava za proizvodnju električne energije iz OIE za potrebe zajedničke potrošnje VSZ, uključujući ugradnji spremnika električne energije</a:t>
          </a:r>
        </a:p>
      </dsp:txBody>
      <dsp:txXfrm>
        <a:off x="222336" y="1397618"/>
        <a:ext cx="2006546" cy="1203927"/>
      </dsp:txXfrm>
    </dsp:sp>
    <dsp:sp modelId="{2DE6A84D-BEE8-4187-A8A3-1AE69072F3B8}">
      <dsp:nvSpPr>
        <dsp:cNvPr id="0" name=""/>
        <dsp:cNvSpPr/>
      </dsp:nvSpPr>
      <dsp:spPr>
        <a:xfrm>
          <a:off x="2427550" y="1390559"/>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Zamjena unutarnje rasvjete učinkovitijom</a:t>
          </a:r>
        </a:p>
      </dsp:txBody>
      <dsp:txXfrm>
        <a:off x="2427550" y="1390559"/>
        <a:ext cx="2006546" cy="1203927"/>
      </dsp:txXfrm>
    </dsp:sp>
    <dsp:sp modelId="{7BCE905E-BF63-4123-838B-EA85907F45B2}">
      <dsp:nvSpPr>
        <dsp:cNvPr id="0" name=""/>
        <dsp:cNvSpPr/>
      </dsp:nvSpPr>
      <dsp:spPr>
        <a:xfrm>
          <a:off x="4610612" y="1390559"/>
          <a:ext cx="2006546" cy="1203927"/>
        </a:xfrm>
        <a:prstGeom prst="rect">
          <a:avLst/>
        </a:prstGeom>
        <a:solidFill>
          <a:srgbClr val="679F4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Uvođenje sustava automatizacije i upravljanja zgradom</a:t>
          </a:r>
        </a:p>
      </dsp:txBody>
      <dsp:txXfrm>
        <a:off x="4610612" y="1390559"/>
        <a:ext cx="2006546" cy="1203927"/>
      </dsp:txXfrm>
    </dsp:sp>
    <dsp:sp modelId="{6B3D48CC-9B74-4900-BE23-7B657E1FE9CC}">
      <dsp:nvSpPr>
        <dsp:cNvPr id="0" name=""/>
        <dsp:cNvSpPr/>
      </dsp:nvSpPr>
      <dsp:spPr>
        <a:xfrm>
          <a:off x="241940" y="2793905"/>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hr-HR" sz="1100" b="1" kern="1200">
              <a:solidFill>
                <a:schemeClr val="tx1"/>
              </a:solidFill>
            </a:rPr>
            <a:t>Mjere povećanja sigurnosti u slučaju požara</a:t>
          </a:r>
        </a:p>
      </dsp:txBody>
      <dsp:txXfrm>
        <a:off x="241940" y="2793905"/>
        <a:ext cx="2006546" cy="1203927"/>
      </dsp:txXfrm>
    </dsp:sp>
    <dsp:sp modelId="{F1F2E33F-6303-4F82-BFD1-EE62B3D23D62}">
      <dsp:nvSpPr>
        <dsp:cNvPr id="0" name=""/>
        <dsp:cNvSpPr/>
      </dsp:nvSpPr>
      <dsp:spPr>
        <a:xfrm>
          <a:off x="2423497" y="2770982"/>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Mjere osiguravanja zdravih unutarnjih klimatskih uvjeta</a:t>
          </a:r>
        </a:p>
      </dsp:txBody>
      <dsp:txXfrm>
        <a:off x="2423497" y="2770982"/>
        <a:ext cx="2006546" cy="1203927"/>
      </dsp:txXfrm>
    </dsp:sp>
    <dsp:sp modelId="{941050A9-E8DD-4495-97CB-86B3CFCA2B5A}">
      <dsp:nvSpPr>
        <dsp:cNvPr id="0" name=""/>
        <dsp:cNvSpPr/>
      </dsp:nvSpPr>
      <dsp:spPr>
        <a:xfrm>
          <a:off x="4619561" y="2770978"/>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Mjere unaprjeđenja vezano uz ispunjavanje temeljnog zahtjeva mehaničke otpornosti i stabilnosti zgrade, posebice radi povećanja potresne otpornosti</a:t>
          </a:r>
        </a:p>
      </dsp:txBody>
      <dsp:txXfrm>
        <a:off x="4619561" y="2770978"/>
        <a:ext cx="2006546" cy="1203927"/>
      </dsp:txXfrm>
    </dsp:sp>
    <dsp:sp modelId="{0A96DE07-ABD0-4F03-853D-C9DCAE543B04}">
      <dsp:nvSpPr>
        <dsp:cNvPr id="0" name=""/>
        <dsp:cNvSpPr/>
      </dsp:nvSpPr>
      <dsp:spPr>
        <a:xfrm>
          <a:off x="6818355" y="2785497"/>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Mjere ugradnje elemenata zelene infrastrukture</a:t>
          </a:r>
        </a:p>
      </dsp:txBody>
      <dsp:txXfrm>
        <a:off x="6818355" y="2785497"/>
        <a:ext cx="2006546" cy="1203927"/>
      </dsp:txXfrm>
    </dsp:sp>
    <dsp:sp modelId="{436A21E2-3264-456A-9451-A78DF53E958E}">
      <dsp:nvSpPr>
        <dsp:cNvPr id="0" name=""/>
        <dsp:cNvSpPr/>
      </dsp:nvSpPr>
      <dsp:spPr>
        <a:xfrm>
          <a:off x="2418862" y="4171182"/>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Mjere održive urbane mobilnosti </a:t>
          </a:r>
        </a:p>
        <a:p>
          <a:pPr marL="0" lvl="0" indent="0" algn="ctr" defTabSz="488950">
            <a:lnSpc>
              <a:spcPct val="90000"/>
            </a:lnSpc>
            <a:spcBef>
              <a:spcPct val="0"/>
            </a:spcBef>
            <a:spcAft>
              <a:spcPct val="35000"/>
            </a:spcAft>
            <a:buNone/>
          </a:pPr>
          <a:r>
            <a:rPr lang="hr-HR" sz="1100" b="1" kern="1200">
              <a:solidFill>
                <a:schemeClr val="tx1"/>
              </a:solidFill>
            </a:rPr>
            <a:t>(izvedba parkirališta za bicikle)</a:t>
          </a:r>
        </a:p>
      </dsp:txBody>
      <dsp:txXfrm>
        <a:off x="2418862" y="4171182"/>
        <a:ext cx="2006546" cy="1203927"/>
      </dsp:txXfrm>
    </dsp:sp>
    <dsp:sp modelId="{6EC116BF-8EF9-4E99-9A22-AB626852B0F9}">
      <dsp:nvSpPr>
        <dsp:cNvPr id="0" name=""/>
        <dsp:cNvSpPr/>
      </dsp:nvSpPr>
      <dsp:spPr>
        <a:xfrm>
          <a:off x="4593215" y="4171182"/>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err="1">
              <a:solidFill>
                <a:schemeClr val="tx1"/>
              </a:solidFill>
            </a:rPr>
            <a:t>Elektromobilnost</a:t>
          </a:r>
          <a:r>
            <a:rPr lang="hr-HR" sz="1100" b="1" kern="1200">
              <a:solidFill>
                <a:schemeClr val="tx1"/>
              </a:solidFill>
            </a:rPr>
            <a:t> </a:t>
          </a:r>
        </a:p>
        <a:p>
          <a:pPr marL="0" lvl="0" indent="0" algn="ctr" defTabSz="488950">
            <a:lnSpc>
              <a:spcPct val="90000"/>
            </a:lnSpc>
            <a:spcBef>
              <a:spcPct val="0"/>
            </a:spcBef>
            <a:spcAft>
              <a:spcPct val="35000"/>
            </a:spcAft>
            <a:buNone/>
          </a:pPr>
          <a:r>
            <a:rPr lang="hr-HR" sz="1100" b="1" kern="1200">
              <a:solidFill>
                <a:schemeClr val="tx1"/>
              </a:solidFill>
            </a:rPr>
            <a:t>(punionice ili stanice za punjenje električnih vozila s pripadajućom infrastrukturom)</a:t>
          </a:r>
        </a:p>
      </dsp:txBody>
      <dsp:txXfrm>
        <a:off x="4593215" y="4171182"/>
        <a:ext cx="2006546" cy="1203927"/>
      </dsp:txXfrm>
    </dsp:sp>
    <dsp:sp modelId="{BC8DEC57-434A-4786-B711-9E00765706CF}">
      <dsp:nvSpPr>
        <dsp:cNvPr id="0" name=""/>
        <dsp:cNvSpPr/>
      </dsp:nvSpPr>
      <dsp:spPr>
        <a:xfrm>
          <a:off x="6803406" y="4171178"/>
          <a:ext cx="2006546" cy="1203927"/>
        </a:xfrm>
        <a:prstGeom prst="rect">
          <a:avLst/>
        </a:prstGeom>
        <a:solidFill>
          <a:srgbClr val="4094B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solidFill>
                <a:schemeClr val="tx1"/>
              </a:solidFill>
            </a:rPr>
            <a:t>Provedba novih i rekonstrukcija postojećih elemenata pristupačnosti</a:t>
          </a:r>
        </a:p>
      </dsp:txBody>
      <dsp:txXfrm>
        <a:off x="6803406" y="4171178"/>
        <a:ext cx="2006546" cy="12039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A4C25-A0CB-4933-9630-EB0EA3A1A44A}">
      <dsp:nvSpPr>
        <dsp:cNvPr id="0" name=""/>
        <dsp:cNvSpPr/>
      </dsp:nvSpPr>
      <dsp:spPr>
        <a:xfrm>
          <a:off x="3205" y="885646"/>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Iznos ostvarenih ušteda godišnje potrebne toplinske energije za grijanje</a:t>
          </a:r>
          <a:endParaRPr lang="hr-HR" sz="1400" kern="1200">
            <a:solidFill>
              <a:schemeClr val="tx1"/>
            </a:solidFill>
          </a:endParaRPr>
        </a:p>
      </dsp:txBody>
      <dsp:txXfrm>
        <a:off x="3205" y="885646"/>
        <a:ext cx="2543350" cy="1526010"/>
      </dsp:txXfrm>
    </dsp:sp>
    <dsp:sp modelId="{44BB92D1-F120-4597-8838-5CE44E3977F1}">
      <dsp:nvSpPr>
        <dsp:cNvPr id="0" name=""/>
        <dsp:cNvSpPr/>
      </dsp:nvSpPr>
      <dsp:spPr>
        <a:xfrm>
          <a:off x="2800891" y="885646"/>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Iznos ostvarenih ušteda primarne energije na godišnjoj razini</a:t>
          </a:r>
          <a:endParaRPr lang="hr-HR" sz="1400" kern="1200">
            <a:solidFill>
              <a:schemeClr val="tx1"/>
            </a:solidFill>
          </a:endParaRPr>
        </a:p>
      </dsp:txBody>
      <dsp:txXfrm>
        <a:off x="2800891" y="885646"/>
        <a:ext cx="2543350" cy="1526010"/>
      </dsp:txXfrm>
    </dsp:sp>
    <dsp:sp modelId="{4D1263FD-CEF5-4794-A60C-ACA40896EEDF}">
      <dsp:nvSpPr>
        <dsp:cNvPr id="0" name=""/>
        <dsp:cNvSpPr/>
      </dsp:nvSpPr>
      <dsp:spPr>
        <a:xfrm>
          <a:off x="5598577" y="885646"/>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Smanjenje emisije CO</a:t>
          </a:r>
          <a:r>
            <a:rPr lang="hr-HR" sz="1400" b="1" kern="1200" baseline="-25000">
              <a:solidFill>
                <a:schemeClr val="tx1"/>
              </a:solidFill>
            </a:rPr>
            <a:t>2</a:t>
          </a:r>
          <a:r>
            <a:rPr lang="hr-HR" sz="1400" b="1" kern="1200">
              <a:solidFill>
                <a:schemeClr val="tx1"/>
              </a:solidFill>
            </a:rPr>
            <a:t> (u postotcima na godišnjoj razini)</a:t>
          </a:r>
        </a:p>
      </dsp:txBody>
      <dsp:txXfrm>
        <a:off x="5598577" y="885646"/>
        <a:ext cx="2543350" cy="1526010"/>
      </dsp:txXfrm>
    </dsp:sp>
    <dsp:sp modelId="{53CA4EAB-3C53-47E0-9D18-C78C39755C62}">
      <dsp:nvSpPr>
        <dsp:cNvPr id="0" name=""/>
        <dsp:cNvSpPr/>
      </dsp:nvSpPr>
      <dsp:spPr>
        <a:xfrm>
          <a:off x="8396262" y="885646"/>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Građevinska bruto površina (GBP) ETC-a</a:t>
          </a:r>
        </a:p>
      </dsp:txBody>
      <dsp:txXfrm>
        <a:off x="8396262" y="885646"/>
        <a:ext cx="2543350" cy="1526010"/>
      </dsp:txXfrm>
    </dsp:sp>
    <dsp:sp modelId="{2DE6A84D-BEE8-4187-A8A3-1AE69072F3B8}">
      <dsp:nvSpPr>
        <dsp:cNvPr id="0" name=""/>
        <dsp:cNvSpPr/>
      </dsp:nvSpPr>
      <dsp:spPr>
        <a:xfrm>
          <a:off x="3205" y="2665992"/>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Godina izgradnje zgrade</a:t>
          </a:r>
        </a:p>
      </dsp:txBody>
      <dsp:txXfrm>
        <a:off x="3205" y="2665992"/>
        <a:ext cx="2543350" cy="1526010"/>
      </dsp:txXfrm>
    </dsp:sp>
    <dsp:sp modelId="{7BCE905E-BF63-4123-838B-EA85907F45B2}">
      <dsp:nvSpPr>
        <dsp:cNvPr id="0" name=""/>
        <dsp:cNvSpPr/>
      </dsp:nvSpPr>
      <dsp:spPr>
        <a:xfrm>
          <a:off x="2800891" y="2665992"/>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Uvođenje OIE) visokoučinkovitih alternativnih sustava (VUAS)/ i/ili priključenje na učinkoviti sustav daljinskog grijanja </a:t>
          </a:r>
        </a:p>
      </dsp:txBody>
      <dsp:txXfrm>
        <a:off x="2800891" y="2665992"/>
        <a:ext cx="2543350" cy="1526010"/>
      </dsp:txXfrm>
    </dsp:sp>
    <dsp:sp modelId="{6B3D48CC-9B74-4900-BE23-7B657E1FE9CC}">
      <dsp:nvSpPr>
        <dsp:cNvPr id="0" name=""/>
        <dsp:cNvSpPr/>
      </dsp:nvSpPr>
      <dsp:spPr>
        <a:xfrm>
          <a:off x="5598577" y="2665992"/>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Udio energije iz OIE u godišnjoj isporučenoj energiji nakon energetske obnove (ciljna vrijednost)</a:t>
          </a:r>
        </a:p>
      </dsp:txBody>
      <dsp:txXfrm>
        <a:off x="5598577" y="2665992"/>
        <a:ext cx="2543350" cy="1526010"/>
      </dsp:txXfrm>
    </dsp:sp>
    <dsp:sp modelId="{F1F2E33F-6303-4F82-BFD1-EE62B3D23D62}">
      <dsp:nvSpPr>
        <dsp:cNvPr id="0" name=""/>
        <dsp:cNvSpPr/>
      </dsp:nvSpPr>
      <dsp:spPr>
        <a:xfrm>
          <a:off x="8396262" y="2665992"/>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Projektni prijedlog uključuje horizontalne mjere</a:t>
          </a:r>
        </a:p>
      </dsp:txBody>
      <dsp:txXfrm>
        <a:off x="8396262" y="2665992"/>
        <a:ext cx="2543350" cy="1526010"/>
      </dsp:txXfrm>
    </dsp:sp>
    <dsp:sp modelId="{941050A9-E8DD-4495-97CB-86B3CFCA2B5A}">
      <dsp:nvSpPr>
        <dsp:cNvPr id="0" name=""/>
        <dsp:cNvSpPr/>
      </dsp:nvSpPr>
      <dsp:spPr>
        <a:xfrm>
          <a:off x="1" y="4457141"/>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Spremnost projekta u trenutku podnošenja projektnog prijedloga </a:t>
          </a:r>
        </a:p>
      </dsp:txBody>
      <dsp:txXfrm>
        <a:off x="1" y="4457141"/>
        <a:ext cx="2543350" cy="1526010"/>
      </dsp:txXfrm>
    </dsp:sp>
    <dsp:sp modelId="{0A96DE07-ABD0-4F03-853D-C9DCAE543B04}">
      <dsp:nvSpPr>
        <dsp:cNvPr id="0" name=""/>
        <dsp:cNvSpPr/>
      </dsp:nvSpPr>
      <dsp:spPr>
        <a:xfrm>
          <a:off x="2793948" y="4466130"/>
          <a:ext cx="2543350" cy="1526010"/>
        </a:xfrm>
        <a:prstGeom prst="rect">
          <a:avLst/>
        </a:prstGeom>
        <a:solidFill>
          <a:srgbClr val="BCCAD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a:solidFill>
                <a:schemeClr val="tx1"/>
              </a:solidFill>
            </a:rPr>
            <a:t>Operativna sposobnost Prijavitelja</a:t>
          </a:r>
        </a:p>
      </dsp:txBody>
      <dsp:txXfrm>
        <a:off x="2793948" y="4466130"/>
        <a:ext cx="2543350" cy="15260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9FC1BE-C479-467C-BE70-0A9404F175AF}" type="datetimeFigureOut">
              <a:rPr lang="hr-HR" smtClean="0"/>
              <a:t>7.6.2023.</a:t>
            </a:fld>
            <a:endParaRPr lang="hr-HR"/>
          </a:p>
        </p:txBody>
      </p:sp>
      <p:sp>
        <p:nvSpPr>
          <p:cNvPr id="4" name="Rezervirano mjesto slike slajd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C4C9081-9F39-4F98-BE31-B0C74D61B857}" type="slidenum">
              <a:rPr lang="hr-HR" smtClean="0"/>
              <a:t>‹#›</a:t>
            </a:fld>
            <a:endParaRPr lang="hr-HR"/>
          </a:p>
        </p:txBody>
      </p:sp>
    </p:spTree>
    <p:extLst>
      <p:ext uri="{BB962C8B-B14F-4D97-AF65-F5344CB8AC3E}">
        <p14:creationId xmlns:p14="http://schemas.microsoft.com/office/powerpoint/2010/main" val="274219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a:t>
            </a:fld>
            <a:endParaRPr lang="hr-HR"/>
          </a:p>
        </p:txBody>
      </p:sp>
    </p:spTree>
    <p:extLst>
      <p:ext uri="{BB962C8B-B14F-4D97-AF65-F5344CB8AC3E}">
        <p14:creationId xmlns:p14="http://schemas.microsoft.com/office/powerpoint/2010/main" val="131753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24</a:t>
            </a:fld>
            <a:endParaRPr lang="hr-HR"/>
          </a:p>
        </p:txBody>
      </p:sp>
    </p:spTree>
    <p:extLst>
      <p:ext uri="{BB962C8B-B14F-4D97-AF65-F5344CB8AC3E}">
        <p14:creationId xmlns:p14="http://schemas.microsoft.com/office/powerpoint/2010/main" val="348029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26</a:t>
            </a:fld>
            <a:endParaRPr lang="hr-HR"/>
          </a:p>
        </p:txBody>
      </p:sp>
    </p:spTree>
    <p:extLst>
      <p:ext uri="{BB962C8B-B14F-4D97-AF65-F5344CB8AC3E}">
        <p14:creationId xmlns:p14="http://schemas.microsoft.com/office/powerpoint/2010/main" val="34493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27</a:t>
            </a:fld>
            <a:endParaRPr lang="hr-HR"/>
          </a:p>
        </p:txBody>
      </p:sp>
    </p:spTree>
    <p:extLst>
      <p:ext uri="{BB962C8B-B14F-4D97-AF65-F5344CB8AC3E}">
        <p14:creationId xmlns:p14="http://schemas.microsoft.com/office/powerpoint/2010/main" val="288904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28</a:t>
            </a:fld>
            <a:endParaRPr lang="hr-HR"/>
          </a:p>
        </p:txBody>
      </p:sp>
    </p:spTree>
    <p:extLst>
      <p:ext uri="{BB962C8B-B14F-4D97-AF65-F5344CB8AC3E}">
        <p14:creationId xmlns:p14="http://schemas.microsoft.com/office/powerpoint/2010/main" val="165572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30</a:t>
            </a:fld>
            <a:endParaRPr lang="hr-HR"/>
          </a:p>
        </p:txBody>
      </p:sp>
    </p:spTree>
    <p:extLst>
      <p:ext uri="{BB962C8B-B14F-4D97-AF65-F5344CB8AC3E}">
        <p14:creationId xmlns:p14="http://schemas.microsoft.com/office/powerpoint/2010/main" val="53631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31</a:t>
            </a:fld>
            <a:endParaRPr lang="hr-HR"/>
          </a:p>
        </p:txBody>
      </p:sp>
    </p:spTree>
    <p:extLst>
      <p:ext uri="{BB962C8B-B14F-4D97-AF65-F5344CB8AC3E}">
        <p14:creationId xmlns:p14="http://schemas.microsoft.com/office/powerpoint/2010/main" val="16110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4</a:t>
            </a:fld>
            <a:endParaRPr lang="hr-HR"/>
          </a:p>
        </p:txBody>
      </p:sp>
    </p:spTree>
    <p:extLst>
      <p:ext uri="{BB962C8B-B14F-4D97-AF65-F5344CB8AC3E}">
        <p14:creationId xmlns:p14="http://schemas.microsoft.com/office/powerpoint/2010/main" val="356398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9</a:t>
            </a:fld>
            <a:endParaRPr lang="hr-HR"/>
          </a:p>
        </p:txBody>
      </p:sp>
    </p:spTree>
    <p:extLst>
      <p:ext uri="{BB962C8B-B14F-4D97-AF65-F5344CB8AC3E}">
        <p14:creationId xmlns:p14="http://schemas.microsoft.com/office/powerpoint/2010/main" val="22486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10</a:t>
            </a:fld>
            <a:endParaRPr lang="hr-HR"/>
          </a:p>
        </p:txBody>
      </p:sp>
    </p:spTree>
    <p:extLst>
      <p:ext uri="{BB962C8B-B14F-4D97-AF65-F5344CB8AC3E}">
        <p14:creationId xmlns:p14="http://schemas.microsoft.com/office/powerpoint/2010/main" val="350249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11</a:t>
            </a:fld>
            <a:endParaRPr lang="hr-HR"/>
          </a:p>
        </p:txBody>
      </p:sp>
    </p:spTree>
    <p:extLst>
      <p:ext uri="{BB962C8B-B14F-4D97-AF65-F5344CB8AC3E}">
        <p14:creationId xmlns:p14="http://schemas.microsoft.com/office/powerpoint/2010/main" val="415042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12</a:t>
            </a:fld>
            <a:endParaRPr lang="hr-HR"/>
          </a:p>
        </p:txBody>
      </p:sp>
    </p:spTree>
    <p:extLst>
      <p:ext uri="{BB962C8B-B14F-4D97-AF65-F5344CB8AC3E}">
        <p14:creationId xmlns:p14="http://schemas.microsoft.com/office/powerpoint/2010/main" val="7249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15</a:t>
            </a:fld>
            <a:endParaRPr lang="hr-HR"/>
          </a:p>
        </p:txBody>
      </p:sp>
    </p:spTree>
    <p:extLst>
      <p:ext uri="{BB962C8B-B14F-4D97-AF65-F5344CB8AC3E}">
        <p14:creationId xmlns:p14="http://schemas.microsoft.com/office/powerpoint/2010/main" val="150176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19</a:t>
            </a:fld>
            <a:endParaRPr lang="hr-HR"/>
          </a:p>
        </p:txBody>
      </p:sp>
    </p:spTree>
    <p:extLst>
      <p:ext uri="{BB962C8B-B14F-4D97-AF65-F5344CB8AC3E}">
        <p14:creationId xmlns:p14="http://schemas.microsoft.com/office/powerpoint/2010/main" val="388873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C4C9081-9F39-4F98-BE31-B0C74D61B857}" type="slidenum">
              <a:rPr lang="hr-HR" smtClean="0"/>
              <a:t>20</a:t>
            </a:fld>
            <a:endParaRPr lang="hr-HR"/>
          </a:p>
        </p:txBody>
      </p:sp>
    </p:spTree>
    <p:extLst>
      <p:ext uri="{BB962C8B-B14F-4D97-AF65-F5344CB8AC3E}">
        <p14:creationId xmlns:p14="http://schemas.microsoft.com/office/powerpoint/2010/main" val="396028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233E-4FB2-E94B-B378-83E262DE8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BB615EA3-CACD-9F44-B677-DE99AD3E0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C5AB7E8A-54B4-964C-B677-F823B61DF880}"/>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28C266E4-A3DB-BD4B-9913-7DA982F293C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2284F39-65CB-324D-B943-BBE0A9EEACB6}"/>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159253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B922-BFE6-8A41-ABED-EB447947924C}"/>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2491314E-20EC-9740-A0D1-9AC368B7B7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0632471-6C45-C64C-A112-9C38E3F671CA}"/>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6FBB9EB2-442C-5D4F-A77E-0B7C539CCCE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B12C73B9-1E8F-E04E-A8DA-D82D664010C9}"/>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402095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734BE-AF80-CD40-9C0F-97DBAC43A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13CA29AB-9455-DD48-A516-9E2FB781F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9E0DA1EA-AD52-3C44-BE33-F7065D3A3C7B}"/>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9286558B-80AA-2944-AAB6-CC398D4E904E}"/>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5EE8909A-AA61-BD45-8FD9-FD9F28142E84}"/>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251552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5545-E283-F84F-AF2B-0943AEE725FC}"/>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B74601E4-1CCF-1E44-AF74-7CCB449D3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7BE19C63-C7EE-2B49-A827-2F91CB7E897D}"/>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6CB6D126-D456-A544-B233-C98E81880598}"/>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3297AB4-8E51-AE43-943E-4684C40B7613}"/>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176017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D4BB-9EEB-A34C-9AD3-26B81624E0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70AF19FF-D6A6-6141-93E2-A7E3FD0A6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F10D0B-3515-1D49-BEBF-EC8BC553EE20}"/>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C68C5D15-7116-F146-BFDB-0096038DF7A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E4584BA4-809C-DC42-B0D8-5DE93033E955}"/>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24785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9F5-1893-B24F-8150-8BA981D3F6B3}"/>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1F7C53C7-DA00-F641-9D56-C8922CBD59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5AE02994-F2D7-F545-B9B9-628BBBE1E9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B1430A1E-115A-8A43-BBD9-E92AC77ECB7B}"/>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6" name="Footer Placeholder 5">
            <a:extLst>
              <a:ext uri="{FF2B5EF4-FFF2-40B4-BE49-F238E27FC236}">
                <a16:creationId xmlns:a16="http://schemas.microsoft.com/office/drawing/2014/main" id="{F5EBB228-9F1A-0E4D-8C44-0CBC82B9669F}"/>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F9801F2C-C0D2-B943-AC33-46AC09C02D67}"/>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111493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0DA9-9F13-E44F-8ECE-E416C4731BAA}"/>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665250CB-5ACD-BF41-BD70-00931348E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184605-FF8E-CB41-916A-5A657D3D7E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2C035537-6A69-EC4A-BAAA-B76A47981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40F98D-90F8-904B-87DE-F593AF73A6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D97C1B16-C086-B344-8841-7D920BFE3607}"/>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8" name="Footer Placeholder 7">
            <a:extLst>
              <a:ext uri="{FF2B5EF4-FFF2-40B4-BE49-F238E27FC236}">
                <a16:creationId xmlns:a16="http://schemas.microsoft.com/office/drawing/2014/main" id="{2F698C89-DADF-4843-9F57-7EB320B79B15}"/>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FB7E9D53-E813-B945-82CB-47EC806E927C}"/>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324095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9B63-7F9B-EF45-89CC-34E2DF3FAC04}"/>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E2923740-3621-5749-83EC-CF598A90C063}"/>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4" name="Footer Placeholder 3">
            <a:extLst>
              <a:ext uri="{FF2B5EF4-FFF2-40B4-BE49-F238E27FC236}">
                <a16:creationId xmlns:a16="http://schemas.microsoft.com/office/drawing/2014/main" id="{15869547-D3E2-A94E-A052-32123D87B4EC}"/>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20C98F6E-35C6-7748-A551-18F1470E998B}"/>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136023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85D97-D52F-E548-BFD3-98015A96BB82}"/>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3" name="Footer Placeholder 2">
            <a:extLst>
              <a:ext uri="{FF2B5EF4-FFF2-40B4-BE49-F238E27FC236}">
                <a16:creationId xmlns:a16="http://schemas.microsoft.com/office/drawing/2014/main" id="{7ADCF3C3-4DF0-A041-8933-B4ED6F68AFD1}"/>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45287464-1066-7A44-BB67-4059F7FB7EC6}"/>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397768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6F7F-622D-114D-A34A-C4949DA61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24C25457-3AD9-E947-BF9B-48AFEC3FA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243FCABD-A36A-054B-8206-D96E3FE2B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2C3DC-F502-7D42-8122-3020B34467D2}"/>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6" name="Footer Placeholder 5">
            <a:extLst>
              <a:ext uri="{FF2B5EF4-FFF2-40B4-BE49-F238E27FC236}">
                <a16:creationId xmlns:a16="http://schemas.microsoft.com/office/drawing/2014/main" id="{130365D9-9A15-4148-9739-CEFF3E75046D}"/>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F92506E-13A0-AE41-BCDA-112F94952318}"/>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60644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15EA-982E-1E46-9AB7-F2B417EE2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D0F3BF7-E2B0-8448-820A-7703B416B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A0727FBF-D3CB-C843-AFA9-98D11414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AD41E1-F743-EC4A-A4D6-F0B1C59C46C7}"/>
              </a:ext>
            </a:extLst>
          </p:cNvPr>
          <p:cNvSpPr>
            <a:spLocks noGrp="1"/>
          </p:cNvSpPr>
          <p:nvPr>
            <p:ph type="dt" sz="half" idx="10"/>
          </p:nvPr>
        </p:nvSpPr>
        <p:spPr/>
        <p:txBody>
          <a:bodyPr/>
          <a:lstStyle/>
          <a:p>
            <a:fld id="{C8A86C11-DD72-EC4C-BCD4-271EB026BF60}" type="datetimeFigureOut">
              <a:rPr lang="sr-Latn-RS" smtClean="0"/>
              <a:t>7.6.2023.</a:t>
            </a:fld>
            <a:endParaRPr lang="sr-Latn-RS"/>
          </a:p>
        </p:txBody>
      </p:sp>
      <p:sp>
        <p:nvSpPr>
          <p:cNvPr id="6" name="Footer Placeholder 5">
            <a:extLst>
              <a:ext uri="{FF2B5EF4-FFF2-40B4-BE49-F238E27FC236}">
                <a16:creationId xmlns:a16="http://schemas.microsoft.com/office/drawing/2014/main" id="{06BC68F0-DA27-3E4E-BF9D-A00067FB1A2C}"/>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C398C6BD-962A-1D40-9B30-746AA121EF7A}"/>
              </a:ext>
            </a:extLst>
          </p:cNvPr>
          <p:cNvSpPr>
            <a:spLocks noGrp="1"/>
          </p:cNvSpPr>
          <p:nvPr>
            <p:ph type="sldNum" sz="quarter" idx="12"/>
          </p:nvPr>
        </p:nvSpPr>
        <p:spPr/>
        <p:txBody>
          <a:bodyPr/>
          <a:lstStyle/>
          <a:p>
            <a:fld id="{404E7D2E-050C-9840-BD22-B2E37CFC332B}" type="slidenum">
              <a:rPr lang="sr-Latn-RS" smtClean="0"/>
              <a:t>‹#›</a:t>
            </a:fld>
            <a:endParaRPr lang="sr-Latn-RS"/>
          </a:p>
        </p:txBody>
      </p:sp>
    </p:spTree>
    <p:extLst>
      <p:ext uri="{BB962C8B-B14F-4D97-AF65-F5344CB8AC3E}">
        <p14:creationId xmlns:p14="http://schemas.microsoft.com/office/powerpoint/2010/main" val="358605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1D5">
            <a:alpha val="77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1885A-5A54-5844-9B8C-9EA862E67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D2AC29A3-5AE3-5A4D-9AD0-C96AEA89D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816F6635-F49C-0B42-B3D9-EF8E02E23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86C11-DD72-EC4C-BCD4-271EB026BF60}" type="datetimeFigureOut">
              <a:rPr lang="sr-Latn-RS" smtClean="0"/>
              <a:t>7.6.2023.</a:t>
            </a:fld>
            <a:endParaRPr lang="sr-Latn-RS"/>
          </a:p>
        </p:txBody>
      </p:sp>
      <p:sp>
        <p:nvSpPr>
          <p:cNvPr id="5" name="Footer Placeholder 4">
            <a:extLst>
              <a:ext uri="{FF2B5EF4-FFF2-40B4-BE49-F238E27FC236}">
                <a16:creationId xmlns:a16="http://schemas.microsoft.com/office/drawing/2014/main" id="{8C6BAB44-6568-CB49-AD86-13AA371D3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AF9CE5C2-7EB5-CB47-BB1D-2FF2DB4D3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E7D2E-050C-9840-BD22-B2E37CFC332B}" type="slidenum">
              <a:rPr lang="sr-Latn-RS" smtClean="0"/>
              <a:t>‹#›</a:t>
            </a:fld>
            <a:endParaRPr lang="sr-Latn-RS"/>
          </a:p>
        </p:txBody>
      </p:sp>
    </p:spTree>
    <p:extLst>
      <p:ext uri="{BB962C8B-B14F-4D97-AF65-F5344CB8AC3E}">
        <p14:creationId xmlns:p14="http://schemas.microsoft.com/office/powerpoint/2010/main" val="412096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fondovieu.gov.h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2.xml"/><Relationship Id="rId16" Type="http://schemas.openxmlformats.org/officeDocument/2006/relationships/diagramQuickStyle" Target="../diagrams/quickStyle3.xml"/><Relationship Id="rId20" Type="http://schemas.openxmlformats.org/officeDocument/2006/relationships/hyperlink" Target="https://mpgi.gov.hr/"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hyperlink" Target="https://fondovieu.gov.hr/" TargetMode="Externa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a:extLst>
              <a:ext uri="{FF2B5EF4-FFF2-40B4-BE49-F238E27FC236}">
                <a16:creationId xmlns:a16="http://schemas.microsoft.com/office/drawing/2014/main" id="{A39B9858-C1F8-4FEF-B455-FBC948AFCB2A}"/>
              </a:ext>
            </a:extLst>
          </p:cNvPr>
          <p:cNvSpPr txBox="1"/>
          <p:nvPr/>
        </p:nvSpPr>
        <p:spPr>
          <a:xfrm>
            <a:off x="647479" y="1416792"/>
            <a:ext cx="9622955" cy="4247317"/>
          </a:xfrm>
          <a:prstGeom prst="rect">
            <a:avLst/>
          </a:prstGeom>
          <a:noFill/>
        </p:spPr>
        <p:txBody>
          <a:bodyPr wrap="square" lIns="91440" tIns="45720" rIns="91440" bIns="45720" rtlCol="0" anchor="t">
            <a:spAutoFit/>
          </a:bodyPr>
          <a:lstStyle/>
          <a:p>
            <a:r>
              <a:rPr lang="sr-Latn-RS" sz="5400" b="1">
                <a:solidFill>
                  <a:srgbClr val="4094B4"/>
                </a:solidFill>
              </a:rPr>
              <a:t>C6.1. R1-I2.01</a:t>
            </a:r>
            <a:endParaRPr lang="sr-Latn-RS" sz="5400">
              <a:solidFill>
                <a:srgbClr val="4094B4"/>
              </a:solidFill>
            </a:endParaRPr>
          </a:p>
          <a:p>
            <a:endParaRPr lang="sr-Latn-RS" sz="5400" b="1">
              <a:solidFill>
                <a:srgbClr val="679F42"/>
              </a:solidFill>
            </a:endParaRPr>
          </a:p>
          <a:p>
            <a:r>
              <a:rPr lang="sr-Latn-RS" sz="5400" b="1"/>
              <a:t>ENERGETSKA OBNOVA </a:t>
            </a:r>
          </a:p>
          <a:p>
            <a:r>
              <a:rPr lang="sr-Latn-RS" sz="5400" b="1"/>
              <a:t>VIŠESTAMBENIH ZGRADA OŠTEĆENIH U POTRESIMA</a:t>
            </a:r>
          </a:p>
        </p:txBody>
      </p:sp>
      <p:pic>
        <p:nvPicPr>
          <p:cNvPr id="11" name="Picture 3" descr="Text&#10;&#10;Description automatically generated">
            <a:extLst>
              <a:ext uri="{FF2B5EF4-FFF2-40B4-BE49-F238E27FC236}">
                <a16:creationId xmlns:a16="http://schemas.microsoft.com/office/drawing/2014/main" id="{320A4148-DF1D-4843-8ED1-011A1673FED9}"/>
              </a:ext>
            </a:extLst>
          </p:cNvPr>
          <p:cNvPicPr>
            <a:picLocks noChangeAspect="1"/>
          </p:cNvPicPr>
          <p:nvPr/>
        </p:nvPicPr>
        <p:blipFill>
          <a:blip r:embed="rId2"/>
          <a:stretch>
            <a:fillRect/>
          </a:stretch>
        </p:blipFill>
        <p:spPr>
          <a:xfrm>
            <a:off x="188686" y="148390"/>
            <a:ext cx="2743200" cy="610362"/>
          </a:xfrm>
          <a:prstGeom prst="rect">
            <a:avLst/>
          </a:prstGeom>
        </p:spPr>
      </p:pic>
      <p:pic>
        <p:nvPicPr>
          <p:cNvPr id="12" name="Slika 11" descr="Slika na kojoj se prikazuje tekst&#10;&#10;Opis je automatski generiran">
            <a:extLst>
              <a:ext uri="{FF2B5EF4-FFF2-40B4-BE49-F238E27FC236}">
                <a16:creationId xmlns:a16="http://schemas.microsoft.com/office/drawing/2014/main" id="{81B34F1C-3951-4C75-A7F2-80BA5632DF02}"/>
              </a:ext>
            </a:extLst>
          </p:cNvPr>
          <p:cNvPicPr>
            <a:picLocks noChangeAspect="1"/>
          </p:cNvPicPr>
          <p:nvPr/>
        </p:nvPicPr>
        <p:blipFill>
          <a:blip r:embed="rId3"/>
          <a:stretch>
            <a:fillRect/>
          </a:stretch>
        </p:blipFill>
        <p:spPr>
          <a:xfrm>
            <a:off x="9303244" y="148390"/>
            <a:ext cx="2743201" cy="657778"/>
          </a:xfrm>
          <a:prstGeom prst="rect">
            <a:avLst/>
          </a:prstGeom>
        </p:spPr>
      </p:pic>
    </p:spTree>
    <p:extLst>
      <p:ext uri="{BB962C8B-B14F-4D97-AF65-F5344CB8AC3E}">
        <p14:creationId xmlns:p14="http://schemas.microsoft.com/office/powerpoint/2010/main" val="80257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Slika 53" descr="Slika na kojoj se prikazuje tekst&#10;&#10;Opis je automatski generiran">
            <a:extLst>
              <a:ext uri="{FF2B5EF4-FFF2-40B4-BE49-F238E27FC236}">
                <a16:creationId xmlns:a16="http://schemas.microsoft.com/office/drawing/2014/main" id="{B6BCFB1E-6B46-4D0A-8A2F-A6592EE197F5}"/>
              </a:ext>
            </a:extLst>
          </p:cNvPr>
          <p:cNvPicPr>
            <a:picLocks noChangeAspect="1"/>
          </p:cNvPicPr>
          <p:nvPr/>
        </p:nvPicPr>
        <p:blipFill>
          <a:blip r:embed="rId3"/>
          <a:stretch>
            <a:fillRect/>
          </a:stretch>
        </p:blipFill>
        <p:spPr>
          <a:xfrm>
            <a:off x="431363" y="6199318"/>
            <a:ext cx="1771303" cy="424732"/>
          </a:xfrm>
          <a:prstGeom prst="rect">
            <a:avLst/>
          </a:prstGeom>
        </p:spPr>
      </p:pic>
      <p:sp>
        <p:nvSpPr>
          <p:cNvPr id="55" name="TextBox 10">
            <a:extLst>
              <a:ext uri="{FF2B5EF4-FFF2-40B4-BE49-F238E27FC236}">
                <a16:creationId xmlns:a16="http://schemas.microsoft.com/office/drawing/2014/main" id="{9BC7BF48-F7E4-4A39-8DD9-E13D9A05D20C}"/>
              </a:ext>
            </a:extLst>
          </p:cNvPr>
          <p:cNvSpPr txBox="1"/>
          <p:nvPr/>
        </p:nvSpPr>
        <p:spPr>
          <a:xfrm>
            <a:off x="373144" y="304799"/>
            <a:ext cx="3890246" cy="646331"/>
          </a:xfrm>
          <a:prstGeom prst="rect">
            <a:avLst/>
          </a:prstGeom>
          <a:noFill/>
        </p:spPr>
        <p:txBody>
          <a:bodyPr wrap="square" lIns="91440" tIns="45720" rIns="91440" bIns="45720" rtlCol="0" anchor="t">
            <a:spAutoFit/>
          </a:bodyPr>
          <a:lstStyle/>
          <a:p>
            <a:pPr fontAlgn="base"/>
            <a:r>
              <a:rPr lang="hr-HR" b="1">
                <a:cs typeface="Arial" panose="020B0604020202020204" pitchFamily="34" charset="0"/>
              </a:rPr>
              <a:t>KRITERIJI PRIHVATLJIVOSTI PROJEKTA</a:t>
            </a:r>
          </a:p>
          <a:p>
            <a:pPr fontAlgn="base"/>
            <a:r>
              <a:rPr lang="hr-HR">
                <a:cs typeface="Arial" panose="020B0604020202020204" pitchFamily="34" charset="0"/>
              </a:rPr>
              <a:t>OPĆI KRITERIJI PRIHVATLJIVOSTI</a:t>
            </a:r>
          </a:p>
        </p:txBody>
      </p:sp>
      <p:grpSp>
        <p:nvGrpSpPr>
          <p:cNvPr id="3" name="Grupa 2">
            <a:extLst>
              <a:ext uri="{FF2B5EF4-FFF2-40B4-BE49-F238E27FC236}">
                <a16:creationId xmlns:a16="http://schemas.microsoft.com/office/drawing/2014/main" id="{76E1DCDB-011C-4B7F-9490-530D2D3E10F6}"/>
              </a:ext>
            </a:extLst>
          </p:cNvPr>
          <p:cNvGrpSpPr/>
          <p:nvPr/>
        </p:nvGrpSpPr>
        <p:grpSpPr>
          <a:xfrm>
            <a:off x="761181" y="1065321"/>
            <a:ext cx="10829436" cy="5070995"/>
            <a:chOff x="1196904" y="721640"/>
            <a:chExt cx="10829436" cy="4010902"/>
          </a:xfrm>
        </p:grpSpPr>
        <p:sp>
          <p:nvSpPr>
            <p:cNvPr id="4" name="Prostoručno: oblik 3">
              <a:extLst>
                <a:ext uri="{FF2B5EF4-FFF2-40B4-BE49-F238E27FC236}">
                  <a16:creationId xmlns:a16="http://schemas.microsoft.com/office/drawing/2014/main" id="{9E5A7DAD-A363-4A18-8ABA-02A4182FE99E}"/>
                </a:ext>
              </a:extLst>
            </p:cNvPr>
            <p:cNvSpPr/>
            <p:nvPr/>
          </p:nvSpPr>
          <p:spPr>
            <a:xfrm>
              <a:off x="1196904" y="721640"/>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Projekt je u skladu s ciljevima i pokazateljima NPOO, inicijativom 6. Obnova zgrada, investicijom C6.1. R1-I2 Obnova zgrada oštećenih u potresu s energetskom obnovom te odgovara predmetu i svrsi Poziva </a:t>
              </a:r>
              <a:endParaRPr lang="hr-HR" sz="4500" b="1" dirty="0">
                <a:solidFill>
                  <a:prstClr val="black"/>
                </a:solidFill>
              </a:endParaRPr>
            </a:p>
          </p:txBody>
        </p:sp>
        <p:sp>
          <p:nvSpPr>
            <p:cNvPr id="5" name="Prostoručno: oblik 4">
              <a:extLst>
                <a:ext uri="{FF2B5EF4-FFF2-40B4-BE49-F238E27FC236}">
                  <a16:creationId xmlns:a16="http://schemas.microsoft.com/office/drawing/2014/main" id="{11BDE178-DD6B-42CE-87D7-30178A5D0B04}"/>
                </a:ext>
              </a:extLst>
            </p:cNvPr>
            <p:cNvSpPr/>
            <p:nvPr/>
          </p:nvSpPr>
          <p:spPr>
            <a:xfrm>
              <a:off x="3402901" y="721640"/>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Projekt se provodi u potpunosti na teritoriju Republike Hrvatske</a:t>
              </a:r>
              <a:endParaRPr lang="hr-HR" sz="4500" b="1">
                <a:solidFill>
                  <a:prstClr val="black"/>
                </a:solidFill>
              </a:endParaRPr>
            </a:p>
          </p:txBody>
        </p:sp>
        <p:sp>
          <p:nvSpPr>
            <p:cNvPr id="6" name="Prostoručno: oblik 5">
              <a:extLst>
                <a:ext uri="{FF2B5EF4-FFF2-40B4-BE49-F238E27FC236}">
                  <a16:creationId xmlns:a16="http://schemas.microsoft.com/office/drawing/2014/main" id="{764A268A-60DD-451F-9395-CC2735F971DA}"/>
                </a:ext>
              </a:extLst>
            </p:cNvPr>
            <p:cNvSpPr/>
            <p:nvPr/>
          </p:nvSpPr>
          <p:spPr>
            <a:xfrm>
              <a:off x="5608897" y="721640"/>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Aktivnosti projekta su u skladu s prihvatljivim aktivnostima ovog Poziva. </a:t>
              </a:r>
            </a:p>
            <a:p>
              <a:pPr lvl="0" algn="ctr" defTabSz="2000250">
                <a:lnSpc>
                  <a:spcPct val="90000"/>
                </a:lnSpc>
                <a:spcBef>
                  <a:spcPct val="0"/>
                </a:spcBef>
                <a:spcAft>
                  <a:spcPct val="35000"/>
                </a:spcAft>
              </a:pPr>
              <a:r>
                <a:rPr lang="hr-HR" sz="1200" b="1" dirty="0">
                  <a:solidFill>
                    <a:prstClr val="black"/>
                  </a:solidFill>
                </a:rPr>
                <a:t>VSZ kategorije uporabljivosti PN1, PN2, N1 i N2 ne provode sveobuhvatnu obnovu.</a:t>
              </a:r>
            </a:p>
          </p:txBody>
        </p:sp>
        <p:sp>
          <p:nvSpPr>
            <p:cNvPr id="7" name="Prostoručno: oblik 6">
              <a:extLst>
                <a:ext uri="{FF2B5EF4-FFF2-40B4-BE49-F238E27FC236}">
                  <a16:creationId xmlns:a16="http://schemas.microsoft.com/office/drawing/2014/main" id="{2DF2F450-D0D3-441D-B954-C86B88A39BEB}"/>
                </a:ext>
              </a:extLst>
            </p:cNvPr>
            <p:cNvSpPr/>
            <p:nvPr/>
          </p:nvSpPr>
          <p:spPr>
            <a:xfrm>
              <a:off x="7814893" y="721640"/>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Projekt je u skladu s nacionalnim propisima i propisima EU, uvažavajući pravila o državnim potporama/potporama male vrijednosti  te druga pravila i zahtjeve</a:t>
              </a:r>
              <a:endParaRPr lang="hr-HR" sz="4500" b="1">
                <a:solidFill>
                  <a:prstClr val="black"/>
                </a:solidFill>
              </a:endParaRPr>
            </a:p>
          </p:txBody>
        </p:sp>
        <p:sp>
          <p:nvSpPr>
            <p:cNvPr id="8" name="Prostoručno: oblik 7">
              <a:extLst>
                <a:ext uri="{FF2B5EF4-FFF2-40B4-BE49-F238E27FC236}">
                  <a16:creationId xmlns:a16="http://schemas.microsoft.com/office/drawing/2014/main" id="{DEFF5025-A713-40B9-A349-0A5052D619FC}"/>
                </a:ext>
              </a:extLst>
            </p:cNvPr>
            <p:cNvSpPr/>
            <p:nvPr/>
          </p:nvSpPr>
          <p:spPr>
            <a:xfrm>
              <a:off x="1196904" y="2125456"/>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Projekt u trenutku podnošenja projektnog prijedloga nije fizički niti financijski završen</a:t>
              </a:r>
              <a:endParaRPr lang="hr-HR" sz="4500" b="1" dirty="0">
                <a:solidFill>
                  <a:prstClr val="black"/>
                </a:solidFill>
              </a:endParaRPr>
            </a:p>
          </p:txBody>
        </p:sp>
        <p:sp>
          <p:nvSpPr>
            <p:cNvPr id="9" name="Prostoručno: oblik 8">
              <a:extLst>
                <a:ext uri="{FF2B5EF4-FFF2-40B4-BE49-F238E27FC236}">
                  <a16:creationId xmlns:a16="http://schemas.microsoft.com/office/drawing/2014/main" id="{5F70BA1A-E843-4E3B-862A-04722F5743F9}"/>
                </a:ext>
              </a:extLst>
            </p:cNvPr>
            <p:cNvSpPr/>
            <p:nvPr/>
          </p:nvSpPr>
          <p:spPr>
            <a:xfrm>
              <a:off x="3402901" y="2125456"/>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Projekt se, na način opisan u projektnom prijedlogu, ne bi mogao provesti bez potpore iz Mehanizma za oporavak i otpornost </a:t>
              </a:r>
              <a:endParaRPr lang="hr-HR" sz="4500" b="1">
                <a:solidFill>
                  <a:prstClr val="black"/>
                </a:solidFill>
              </a:endParaRPr>
            </a:p>
          </p:txBody>
        </p:sp>
        <p:sp>
          <p:nvSpPr>
            <p:cNvPr id="10" name="Prostoručno: oblik 9">
              <a:extLst>
                <a:ext uri="{FF2B5EF4-FFF2-40B4-BE49-F238E27FC236}">
                  <a16:creationId xmlns:a16="http://schemas.microsoft.com/office/drawing/2014/main" id="{A9298014-3A41-4BB4-A540-082B68CCF433}"/>
                </a:ext>
              </a:extLst>
            </p:cNvPr>
            <p:cNvSpPr/>
            <p:nvPr/>
          </p:nvSpPr>
          <p:spPr>
            <a:xfrm>
              <a:off x="5608897" y="2125456"/>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Projekt poštuje načelo nekumulativnosti i izbjegavanja dvostrukog financiranja </a:t>
              </a:r>
              <a:endParaRPr lang="hr-HR" sz="4500" b="1" dirty="0">
                <a:solidFill>
                  <a:prstClr val="black"/>
                </a:solidFill>
              </a:endParaRPr>
            </a:p>
          </p:txBody>
        </p:sp>
        <p:sp>
          <p:nvSpPr>
            <p:cNvPr id="11" name="Prostoručno: oblik 10">
              <a:extLst>
                <a:ext uri="{FF2B5EF4-FFF2-40B4-BE49-F238E27FC236}">
                  <a16:creationId xmlns:a16="http://schemas.microsoft.com/office/drawing/2014/main" id="{10681C73-2EE5-48E1-9579-57827357D762}"/>
                </a:ext>
              </a:extLst>
            </p:cNvPr>
            <p:cNvSpPr/>
            <p:nvPr/>
          </p:nvSpPr>
          <p:spPr>
            <a:xfrm>
              <a:off x="7814893" y="2125456"/>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Projekt je u skladu s horizontalnim politikama EU o održivome razvoju, pristupačnosti za osobe s invaliditetom, ravnopravnosti spolova i nediskriminaciji</a:t>
              </a:r>
              <a:endParaRPr lang="hr-HR" sz="4500" b="1">
                <a:solidFill>
                  <a:prstClr val="black"/>
                </a:solidFill>
              </a:endParaRPr>
            </a:p>
          </p:txBody>
        </p:sp>
        <p:sp>
          <p:nvSpPr>
            <p:cNvPr id="12" name="Prostoručno: oblik 11">
              <a:extLst>
                <a:ext uri="{FF2B5EF4-FFF2-40B4-BE49-F238E27FC236}">
                  <a16:creationId xmlns:a16="http://schemas.microsoft.com/office/drawing/2014/main" id="{A194CF5E-75B1-4CA5-A7A2-4173C7D9FF9F}"/>
                </a:ext>
              </a:extLst>
            </p:cNvPr>
            <p:cNvSpPr/>
            <p:nvPr/>
          </p:nvSpPr>
          <p:spPr>
            <a:xfrm>
              <a:off x="1196904" y="3529272"/>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Iznos traženih bespovratnih sredstava za projekt u okviru je propisanog najnižeg i najvišeg dopuštenog iznosa bespovratnih sredstava za financiranje prihvatljivih izdataka </a:t>
              </a:r>
              <a:endParaRPr lang="hr-HR" sz="4500" b="1">
                <a:solidFill>
                  <a:prstClr val="black"/>
                </a:solidFill>
              </a:endParaRPr>
            </a:p>
          </p:txBody>
        </p:sp>
        <p:sp>
          <p:nvSpPr>
            <p:cNvPr id="13" name="Prostoručno: oblik 12">
              <a:extLst>
                <a:ext uri="{FF2B5EF4-FFF2-40B4-BE49-F238E27FC236}">
                  <a16:creationId xmlns:a16="http://schemas.microsoft.com/office/drawing/2014/main" id="{67AB629C-BC5C-46E1-ACC2-FB8478B4364F}"/>
                </a:ext>
              </a:extLst>
            </p:cNvPr>
            <p:cNvSpPr/>
            <p:nvPr/>
          </p:nvSpPr>
          <p:spPr>
            <a:xfrm>
              <a:off x="3402901" y="3529272"/>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chemeClr val="accent6">
                <a:lumMod val="40000"/>
                <a:lumOff val="60000"/>
              </a:schemeClr>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Prijavitelj se obvezuje osigurati financijsku konstrukciju dostatnu za financiranje vlastitog učešća</a:t>
              </a:r>
              <a:endParaRPr lang="hr-HR" sz="4500" b="1">
                <a:solidFill>
                  <a:prstClr val="black"/>
                </a:solidFill>
              </a:endParaRPr>
            </a:p>
          </p:txBody>
        </p:sp>
        <p:sp>
          <p:nvSpPr>
            <p:cNvPr id="14" name="Prostoručno: oblik 13">
              <a:extLst>
                <a:ext uri="{FF2B5EF4-FFF2-40B4-BE49-F238E27FC236}">
                  <a16:creationId xmlns:a16="http://schemas.microsoft.com/office/drawing/2014/main" id="{6C3DA92F-A603-45A7-8FE8-9ECB9A4B945F}"/>
                </a:ext>
              </a:extLst>
            </p:cNvPr>
            <p:cNvSpPr/>
            <p:nvPr/>
          </p:nvSpPr>
          <p:spPr>
            <a:xfrm>
              <a:off x="5608897" y="3529272"/>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chemeClr val="accent6">
                <a:lumMod val="40000"/>
                <a:lumOff val="60000"/>
              </a:schemeClr>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Prijavitelj se obvezuje osigurati trajnost operacije </a:t>
              </a:r>
              <a:endParaRPr lang="hr-HR" sz="4500" b="1">
                <a:solidFill>
                  <a:prstClr val="black"/>
                </a:solidFill>
              </a:endParaRPr>
            </a:p>
          </p:txBody>
        </p:sp>
        <p:sp>
          <p:nvSpPr>
            <p:cNvPr id="15" name="Prostoručno: oblik 14">
              <a:extLst>
                <a:ext uri="{FF2B5EF4-FFF2-40B4-BE49-F238E27FC236}">
                  <a16:creationId xmlns:a16="http://schemas.microsoft.com/office/drawing/2014/main" id="{C33DFFE2-C27C-44EB-8CE9-5850D1E82D4A}"/>
                </a:ext>
              </a:extLst>
            </p:cNvPr>
            <p:cNvSpPr/>
            <p:nvPr/>
          </p:nvSpPr>
          <p:spPr>
            <a:xfrm>
              <a:off x="7814893" y="3529272"/>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chemeClr val="accent6">
                <a:lumMod val="40000"/>
                <a:lumOff val="60000"/>
              </a:schemeClr>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Prijavitelj je imenovao voditelja projekta</a:t>
              </a:r>
              <a:endParaRPr lang="hr-HR" sz="4500" b="1">
                <a:solidFill>
                  <a:prstClr val="black"/>
                </a:solidFill>
              </a:endParaRPr>
            </a:p>
          </p:txBody>
        </p:sp>
        <p:sp>
          <p:nvSpPr>
            <p:cNvPr id="16" name="Prostoručno: oblik 15">
              <a:extLst>
                <a:ext uri="{FF2B5EF4-FFF2-40B4-BE49-F238E27FC236}">
                  <a16:creationId xmlns:a16="http://schemas.microsoft.com/office/drawing/2014/main" id="{389A202C-E3C5-45B5-BEAB-CB9C09DE9782}"/>
                </a:ext>
              </a:extLst>
            </p:cNvPr>
            <p:cNvSpPr/>
            <p:nvPr/>
          </p:nvSpPr>
          <p:spPr>
            <a:xfrm>
              <a:off x="10020889" y="721640"/>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Projekt je u skladu s Programom dodjele     </a:t>
              </a:r>
              <a:r>
                <a:rPr lang="hr-HR" sz="1200" b="1" i="1" dirty="0">
                  <a:solidFill>
                    <a:prstClr val="black"/>
                  </a:solidFill>
                </a:rPr>
                <a:t>de minimis </a:t>
              </a:r>
              <a:r>
                <a:rPr lang="hr-HR" sz="1200" b="1" dirty="0">
                  <a:solidFill>
                    <a:prstClr val="black"/>
                  </a:solidFill>
                </a:rPr>
                <a:t>potpora za energetsku obnovu višestambenih zgrada oštećenih u potresima</a:t>
              </a:r>
              <a:endParaRPr lang="hr-HR" sz="4500" b="1" dirty="0">
                <a:solidFill>
                  <a:prstClr val="black"/>
                </a:solidFill>
              </a:endParaRPr>
            </a:p>
          </p:txBody>
        </p:sp>
        <p:sp>
          <p:nvSpPr>
            <p:cNvPr id="17" name="Prostoručno: oblik 16">
              <a:extLst>
                <a:ext uri="{FF2B5EF4-FFF2-40B4-BE49-F238E27FC236}">
                  <a16:creationId xmlns:a16="http://schemas.microsoft.com/office/drawing/2014/main" id="{46DBEC80-7D44-4531-A448-1714CDE83B11}"/>
                </a:ext>
              </a:extLst>
            </p:cNvPr>
            <p:cNvSpPr/>
            <p:nvPr/>
          </p:nvSpPr>
          <p:spPr>
            <a:xfrm>
              <a:off x="10020888" y="2125456"/>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Projekt je spreman za početak provedbe aktivnosti projekta i njihov završetak u skladu s planom aktivnosti navedenim u Prijavnom obrascu </a:t>
              </a:r>
              <a:endParaRPr lang="hr-HR" sz="4500" b="1">
                <a:solidFill>
                  <a:prstClr val="black"/>
                </a:solidFill>
              </a:endParaRPr>
            </a:p>
          </p:txBody>
        </p:sp>
        <p:sp>
          <p:nvSpPr>
            <p:cNvPr id="18" name="Prostoručno: oblik 17">
              <a:extLst>
                <a:ext uri="{FF2B5EF4-FFF2-40B4-BE49-F238E27FC236}">
                  <a16:creationId xmlns:a16="http://schemas.microsoft.com/office/drawing/2014/main" id="{ABC63242-3A1E-4C02-8855-1A8DF9A0C619}"/>
                </a:ext>
              </a:extLst>
            </p:cNvPr>
            <p:cNvSpPr/>
            <p:nvPr/>
          </p:nvSpPr>
          <p:spPr>
            <a:xfrm>
              <a:off x="10020888" y="3529272"/>
              <a:ext cx="2005451" cy="1203270"/>
            </a:xfrm>
            <a:custGeom>
              <a:avLst/>
              <a:gdLst>
                <a:gd name="connsiteX0" fmla="*/ 0 w 2005451"/>
                <a:gd name="connsiteY0" fmla="*/ 0 h 1203270"/>
                <a:gd name="connsiteX1" fmla="*/ 2005451 w 2005451"/>
                <a:gd name="connsiteY1" fmla="*/ 0 h 1203270"/>
                <a:gd name="connsiteX2" fmla="*/ 2005451 w 2005451"/>
                <a:gd name="connsiteY2" fmla="*/ 1203270 h 1203270"/>
                <a:gd name="connsiteX3" fmla="*/ 0 w 2005451"/>
                <a:gd name="connsiteY3" fmla="*/ 1203270 h 1203270"/>
                <a:gd name="connsiteX4" fmla="*/ 0 w 2005451"/>
                <a:gd name="connsiteY4" fmla="*/ 0 h 120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451" h="1203270">
                  <a:moveTo>
                    <a:pt x="0" y="0"/>
                  </a:moveTo>
                  <a:lnTo>
                    <a:pt x="2005451" y="0"/>
                  </a:lnTo>
                  <a:lnTo>
                    <a:pt x="2005451" y="1203270"/>
                  </a:lnTo>
                  <a:lnTo>
                    <a:pt x="0" y="120327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Projekt je u skladu s načelom nenanošenja bitne štete </a:t>
              </a:r>
            </a:p>
            <a:p>
              <a:pPr lvl="0" algn="ctr" defTabSz="2000250">
                <a:lnSpc>
                  <a:spcPct val="90000"/>
                </a:lnSpc>
                <a:spcBef>
                  <a:spcPct val="0"/>
                </a:spcBef>
                <a:spcAft>
                  <a:spcPct val="35000"/>
                </a:spcAft>
              </a:pPr>
              <a:r>
                <a:rPr lang="hr-HR" sz="1200" b="1" dirty="0">
                  <a:solidFill>
                    <a:prstClr val="black"/>
                  </a:solidFill>
                </a:rPr>
                <a:t>(</a:t>
              </a:r>
              <a:r>
                <a:rPr lang="en-US" sz="1200" b="1" dirty="0">
                  <a:solidFill>
                    <a:prstClr val="black"/>
                  </a:solidFill>
                </a:rPr>
                <a:t>Do no significant harm </a:t>
              </a:r>
              <a:r>
                <a:rPr lang="hr-HR" sz="1200" b="1" dirty="0">
                  <a:solidFill>
                    <a:prstClr val="black"/>
                  </a:solidFill>
                </a:rPr>
                <a:t>– DNSH)</a:t>
              </a:r>
              <a:endParaRPr lang="hr-HR" sz="4500" b="1" dirty="0">
                <a:solidFill>
                  <a:prstClr val="black"/>
                </a:solidFill>
              </a:endParaRPr>
            </a:p>
          </p:txBody>
        </p:sp>
      </p:grpSp>
      <p:sp>
        <p:nvSpPr>
          <p:cNvPr id="21" name="Pravokutnik 20">
            <a:extLst>
              <a:ext uri="{FF2B5EF4-FFF2-40B4-BE49-F238E27FC236}">
                <a16:creationId xmlns:a16="http://schemas.microsoft.com/office/drawing/2014/main" id="{6E0CBFC4-E7BC-44D7-953D-CB0DB23E4B84}"/>
              </a:ext>
            </a:extLst>
          </p:cNvPr>
          <p:cNvSpPr/>
          <p:nvPr/>
        </p:nvSpPr>
        <p:spPr>
          <a:xfrm>
            <a:off x="2894014" y="6245422"/>
            <a:ext cx="654496" cy="307777"/>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22" name="Pravokutnik 21">
            <a:extLst>
              <a:ext uri="{FF2B5EF4-FFF2-40B4-BE49-F238E27FC236}">
                <a16:creationId xmlns:a16="http://schemas.microsoft.com/office/drawing/2014/main" id="{36AD8BCE-4452-48FB-8090-CEA2110BEA2A}"/>
              </a:ext>
            </a:extLst>
          </p:cNvPr>
          <p:cNvSpPr/>
          <p:nvPr/>
        </p:nvSpPr>
        <p:spPr>
          <a:xfrm>
            <a:off x="5097534" y="6245422"/>
            <a:ext cx="654496" cy="307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24" name="TekstniOkvir 23">
            <a:extLst>
              <a:ext uri="{FF2B5EF4-FFF2-40B4-BE49-F238E27FC236}">
                <a16:creationId xmlns:a16="http://schemas.microsoft.com/office/drawing/2014/main" id="{64F0A6DD-E59D-4BA7-A2C9-248B0EDEB212}"/>
              </a:ext>
            </a:extLst>
          </p:cNvPr>
          <p:cNvSpPr txBox="1"/>
          <p:nvPr/>
        </p:nvSpPr>
        <p:spPr>
          <a:xfrm>
            <a:off x="3548510" y="6266811"/>
            <a:ext cx="1435291" cy="276999"/>
          </a:xfrm>
          <a:prstGeom prst="rect">
            <a:avLst/>
          </a:prstGeom>
          <a:noFill/>
        </p:spPr>
        <p:txBody>
          <a:bodyPr wrap="square" rtlCol="0">
            <a:spAutoFit/>
          </a:bodyPr>
          <a:lstStyle/>
          <a:p>
            <a:r>
              <a:rPr lang="pl-PL" sz="1200" b="1">
                <a:cs typeface="Arial" panose="020B0604020202020204" pitchFamily="34" charset="0"/>
              </a:rPr>
              <a:t>kriteriji za projekt</a:t>
            </a:r>
          </a:p>
        </p:txBody>
      </p:sp>
      <p:sp>
        <p:nvSpPr>
          <p:cNvPr id="25" name="TekstniOkvir 24">
            <a:extLst>
              <a:ext uri="{FF2B5EF4-FFF2-40B4-BE49-F238E27FC236}">
                <a16:creationId xmlns:a16="http://schemas.microsoft.com/office/drawing/2014/main" id="{0AD4C1C3-1203-43C5-8518-8D7AE5216355}"/>
              </a:ext>
            </a:extLst>
          </p:cNvPr>
          <p:cNvSpPr txBox="1"/>
          <p:nvPr/>
        </p:nvSpPr>
        <p:spPr>
          <a:xfrm>
            <a:off x="5752077" y="6257933"/>
            <a:ext cx="1435291" cy="276999"/>
          </a:xfrm>
          <a:prstGeom prst="rect">
            <a:avLst/>
          </a:prstGeom>
          <a:noFill/>
        </p:spPr>
        <p:txBody>
          <a:bodyPr wrap="square" rtlCol="0">
            <a:spAutoFit/>
          </a:bodyPr>
          <a:lstStyle/>
          <a:p>
            <a:r>
              <a:rPr lang="pl-PL" sz="1200" b="1">
                <a:cs typeface="Arial" panose="020B0604020202020204" pitchFamily="34" charset="0"/>
              </a:rPr>
              <a:t>obaveze prijavitelja</a:t>
            </a:r>
          </a:p>
        </p:txBody>
      </p:sp>
      <p:cxnSp>
        <p:nvCxnSpPr>
          <p:cNvPr id="27" name="Ravni poveznik 26">
            <a:extLst>
              <a:ext uri="{FF2B5EF4-FFF2-40B4-BE49-F238E27FC236}">
                <a16:creationId xmlns:a16="http://schemas.microsoft.com/office/drawing/2014/main" id="{A3AD783D-9DD7-4C1D-8852-48C9E01E57D5}"/>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6">
            <a:extLst>
              <a:ext uri="{FF2B5EF4-FFF2-40B4-BE49-F238E27FC236}">
                <a16:creationId xmlns:a16="http://schemas.microsoft.com/office/drawing/2014/main" id="{42A95CFB-698A-4E22-9792-BDBE2F5DE6F2}"/>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90199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Slika 53" descr="Slika na kojoj se prikazuje tekst&#10;&#10;Opis je automatski generiran">
            <a:extLst>
              <a:ext uri="{FF2B5EF4-FFF2-40B4-BE49-F238E27FC236}">
                <a16:creationId xmlns:a16="http://schemas.microsoft.com/office/drawing/2014/main" id="{B6BCFB1E-6B46-4D0A-8A2F-A6592EE197F5}"/>
              </a:ext>
            </a:extLst>
          </p:cNvPr>
          <p:cNvPicPr>
            <a:picLocks noChangeAspect="1"/>
          </p:cNvPicPr>
          <p:nvPr/>
        </p:nvPicPr>
        <p:blipFill>
          <a:blip r:embed="rId3"/>
          <a:stretch>
            <a:fillRect/>
          </a:stretch>
        </p:blipFill>
        <p:spPr>
          <a:xfrm>
            <a:off x="431363" y="6199318"/>
            <a:ext cx="1771303" cy="424732"/>
          </a:xfrm>
          <a:prstGeom prst="rect">
            <a:avLst/>
          </a:prstGeom>
        </p:spPr>
      </p:pic>
      <p:sp>
        <p:nvSpPr>
          <p:cNvPr id="55" name="TextBox 10">
            <a:extLst>
              <a:ext uri="{FF2B5EF4-FFF2-40B4-BE49-F238E27FC236}">
                <a16:creationId xmlns:a16="http://schemas.microsoft.com/office/drawing/2014/main" id="{9BC7BF48-F7E4-4A39-8DD9-E13D9A05D20C}"/>
              </a:ext>
            </a:extLst>
          </p:cNvPr>
          <p:cNvSpPr txBox="1"/>
          <p:nvPr/>
        </p:nvSpPr>
        <p:spPr>
          <a:xfrm>
            <a:off x="373144" y="304799"/>
            <a:ext cx="5048710" cy="646331"/>
          </a:xfrm>
          <a:prstGeom prst="rect">
            <a:avLst/>
          </a:prstGeom>
          <a:noFill/>
        </p:spPr>
        <p:txBody>
          <a:bodyPr wrap="square" lIns="91440" tIns="45720" rIns="91440" bIns="45720" rtlCol="0" anchor="t">
            <a:spAutoFit/>
          </a:bodyPr>
          <a:lstStyle/>
          <a:p>
            <a:pPr fontAlgn="base"/>
            <a:r>
              <a:rPr lang="hr-HR" b="1">
                <a:cs typeface="Arial" panose="020B0604020202020204" pitchFamily="34" charset="0"/>
              </a:rPr>
              <a:t>KRITERIJI PRIHVATLJIVOSTI PROJEKTA</a:t>
            </a:r>
          </a:p>
          <a:p>
            <a:pPr fontAlgn="base"/>
            <a:r>
              <a:rPr lang="hr-HR">
                <a:cs typeface="Arial" panose="020B0604020202020204" pitchFamily="34" charset="0"/>
              </a:rPr>
              <a:t>SEKTORSKI SPECIFIČNI KRITERIJI PRIHVATLJIVOSTI</a:t>
            </a:r>
          </a:p>
        </p:txBody>
      </p:sp>
      <p:sp>
        <p:nvSpPr>
          <p:cNvPr id="4" name="Prostoručno: oblik 3">
            <a:extLst>
              <a:ext uri="{FF2B5EF4-FFF2-40B4-BE49-F238E27FC236}">
                <a16:creationId xmlns:a16="http://schemas.microsoft.com/office/drawing/2014/main" id="{724567A7-BA4A-4C13-9D09-DA15F05EC42D}"/>
              </a:ext>
            </a:extLst>
          </p:cNvPr>
          <p:cNvSpPr/>
          <p:nvPr/>
        </p:nvSpPr>
        <p:spPr>
          <a:xfrm>
            <a:off x="1516194" y="1101171"/>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hr-HR" sz="1200" b="1" dirty="0">
                <a:solidFill>
                  <a:schemeClr val="tx1"/>
                </a:solidFill>
              </a:rPr>
              <a:t>Predmet projektnog prijedloga je višestambena zgrada sukladno definiranom u Pozivu</a:t>
            </a:r>
            <a:endParaRPr lang="hr-HR" sz="4500" b="1" kern="1200" dirty="0">
              <a:solidFill>
                <a:schemeClr val="tx1"/>
              </a:solidFill>
            </a:endParaRPr>
          </a:p>
        </p:txBody>
      </p:sp>
      <p:sp>
        <p:nvSpPr>
          <p:cNvPr id="22" name="Prostoručno: oblik 21">
            <a:extLst>
              <a:ext uri="{FF2B5EF4-FFF2-40B4-BE49-F238E27FC236}">
                <a16:creationId xmlns:a16="http://schemas.microsoft.com/office/drawing/2014/main" id="{91156D2C-36C8-4710-8515-4365590DA6CB}"/>
              </a:ext>
            </a:extLst>
          </p:cNvPr>
          <p:cNvSpPr/>
          <p:nvPr/>
        </p:nvSpPr>
        <p:spPr>
          <a:xfrm>
            <a:off x="3432868" y="1101171"/>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Energetska obnova će rezultirati uštedom od najmanje 50% </a:t>
            </a:r>
            <a:r>
              <a:rPr lang="hr-HR" sz="1200" b="1" dirty="0" err="1">
                <a:solidFill>
                  <a:prstClr val="black"/>
                </a:solidFill>
              </a:rPr>
              <a:t>QH,nd</a:t>
            </a:r>
            <a:r>
              <a:rPr lang="hr-HR" sz="1200" b="1" dirty="0">
                <a:solidFill>
                  <a:prstClr val="black"/>
                </a:solidFill>
              </a:rPr>
              <a:t> ili 30% Eprim u slučaju zgrada upisanih u Registar kulturnih dobara RH</a:t>
            </a:r>
            <a:endParaRPr lang="hr-HR" sz="4500" b="1" dirty="0">
              <a:solidFill>
                <a:prstClr val="black"/>
              </a:solidFill>
            </a:endParaRPr>
          </a:p>
        </p:txBody>
      </p:sp>
      <p:sp>
        <p:nvSpPr>
          <p:cNvPr id="23" name="Prostoručno: oblik 22">
            <a:extLst>
              <a:ext uri="{FF2B5EF4-FFF2-40B4-BE49-F238E27FC236}">
                <a16:creationId xmlns:a16="http://schemas.microsoft.com/office/drawing/2014/main" id="{C4914CE7-509E-4AF2-A2BD-635CFBB6C234}"/>
              </a:ext>
            </a:extLst>
          </p:cNvPr>
          <p:cNvSpPr/>
          <p:nvPr/>
        </p:nvSpPr>
        <p:spPr>
          <a:xfrm>
            <a:off x="5349541" y="1101171"/>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schemeClr val="tx1"/>
                </a:solidFill>
                <a:ea typeface="MS Mincho" panose="02020609040205080304" pitchFamily="49" charset="-128"/>
              </a:rPr>
              <a:t>Predmet projektnog prijedloga je VSZ oštećena u potresu 22. ožujka 2020. i/ili 28. i 29. prosinca 2020. na području određenih 5 županija</a:t>
            </a:r>
          </a:p>
        </p:txBody>
      </p:sp>
      <p:sp>
        <p:nvSpPr>
          <p:cNvPr id="25" name="Prostoručno: oblik 24">
            <a:extLst>
              <a:ext uri="{FF2B5EF4-FFF2-40B4-BE49-F238E27FC236}">
                <a16:creationId xmlns:a16="http://schemas.microsoft.com/office/drawing/2014/main" id="{051886AA-64D8-4BFA-B295-CCBC6FDBB2B1}"/>
              </a:ext>
            </a:extLst>
          </p:cNvPr>
          <p:cNvSpPr/>
          <p:nvPr/>
        </p:nvSpPr>
        <p:spPr>
          <a:xfrm>
            <a:off x="7277887" y="1101171"/>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Priložena Izjava o obaveznoj provedbi obnove od potresa prije završetka izvođenja radova energetske obnove</a:t>
            </a:r>
            <a:endParaRPr lang="hr-HR" sz="4500" b="1" dirty="0">
              <a:solidFill>
                <a:prstClr val="black"/>
              </a:solidFill>
            </a:endParaRPr>
          </a:p>
        </p:txBody>
      </p:sp>
      <p:sp>
        <p:nvSpPr>
          <p:cNvPr id="26" name="Prostoručno: oblik 25">
            <a:extLst>
              <a:ext uri="{FF2B5EF4-FFF2-40B4-BE49-F238E27FC236}">
                <a16:creationId xmlns:a16="http://schemas.microsoft.com/office/drawing/2014/main" id="{1B699114-C2AD-492C-A59F-E1856F0D9063}"/>
              </a:ext>
            </a:extLst>
          </p:cNvPr>
          <p:cNvSpPr/>
          <p:nvPr/>
        </p:nvSpPr>
        <p:spPr>
          <a:xfrm>
            <a:off x="1512459" y="2733744"/>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Priloženo Izvješće o energetskom pregledu VSZ, kao i važeći energetski certifikat</a:t>
            </a:r>
            <a:endParaRPr lang="hr-HR" sz="4500" b="1">
              <a:solidFill>
                <a:prstClr val="black"/>
              </a:solidFill>
            </a:endParaRPr>
          </a:p>
        </p:txBody>
      </p:sp>
      <p:sp>
        <p:nvSpPr>
          <p:cNvPr id="27" name="Prostoručno: oblik 26">
            <a:extLst>
              <a:ext uri="{FF2B5EF4-FFF2-40B4-BE49-F238E27FC236}">
                <a16:creationId xmlns:a16="http://schemas.microsoft.com/office/drawing/2014/main" id="{D6E82E2A-FEB7-4052-8C2F-61D217920891}"/>
              </a:ext>
            </a:extLst>
          </p:cNvPr>
          <p:cNvSpPr/>
          <p:nvPr/>
        </p:nvSpPr>
        <p:spPr>
          <a:xfrm>
            <a:off x="3432868" y="2725807"/>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Priložen glavni projekt energetske obnove VSZ, iskaznica energetskih svojstava, troškovnik i ostala projektna dokumentacija</a:t>
            </a:r>
            <a:endParaRPr lang="hr-HR" sz="4500" b="1">
              <a:solidFill>
                <a:prstClr val="black"/>
              </a:solidFill>
            </a:endParaRPr>
          </a:p>
        </p:txBody>
      </p:sp>
      <p:sp>
        <p:nvSpPr>
          <p:cNvPr id="29" name="Prostoručno: oblik 28">
            <a:extLst>
              <a:ext uri="{FF2B5EF4-FFF2-40B4-BE49-F238E27FC236}">
                <a16:creationId xmlns:a16="http://schemas.microsoft.com/office/drawing/2014/main" id="{6213B731-3F0E-48F4-9F85-8CFE5ABF3617}"/>
              </a:ext>
            </a:extLst>
          </p:cNvPr>
          <p:cNvSpPr/>
          <p:nvPr/>
        </p:nvSpPr>
        <p:spPr>
          <a:xfrm>
            <a:off x="5353277" y="2741682"/>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Prijavitelj se obvezao osigurati stručni nadzor nad izvođenjem radova energetske obnove</a:t>
            </a:r>
            <a:endParaRPr lang="hr-HR" sz="4500" b="1" dirty="0">
              <a:solidFill>
                <a:prstClr val="black"/>
              </a:solidFill>
            </a:endParaRPr>
          </a:p>
        </p:txBody>
      </p:sp>
      <p:sp>
        <p:nvSpPr>
          <p:cNvPr id="30" name="Prostoručno: oblik 29">
            <a:extLst>
              <a:ext uri="{FF2B5EF4-FFF2-40B4-BE49-F238E27FC236}">
                <a16:creationId xmlns:a16="http://schemas.microsoft.com/office/drawing/2014/main" id="{8CDF9E79-B450-4936-9D65-4065764D067B}"/>
              </a:ext>
            </a:extLst>
          </p:cNvPr>
          <p:cNvSpPr/>
          <p:nvPr/>
        </p:nvSpPr>
        <p:spPr>
          <a:xfrm>
            <a:off x="7262012" y="2741682"/>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Prijavitelj se obvezao provesti energetski pregled zgrade nakon EO zgrade, priložiti izvješće o energetskom pregledu i energetski certifikat</a:t>
            </a:r>
            <a:endParaRPr lang="hr-HR" sz="4500" b="1">
              <a:solidFill>
                <a:prstClr val="black"/>
              </a:solidFill>
            </a:endParaRPr>
          </a:p>
        </p:txBody>
      </p:sp>
      <p:sp>
        <p:nvSpPr>
          <p:cNvPr id="31" name="Prostoručno: oblik 30">
            <a:extLst>
              <a:ext uri="{FF2B5EF4-FFF2-40B4-BE49-F238E27FC236}">
                <a16:creationId xmlns:a16="http://schemas.microsoft.com/office/drawing/2014/main" id="{E5D93D1F-0779-4684-8B5D-0F81A54DAF56}"/>
              </a:ext>
            </a:extLst>
          </p:cNvPr>
          <p:cNvSpPr/>
          <p:nvPr/>
        </p:nvSpPr>
        <p:spPr>
          <a:xfrm>
            <a:off x="2481443" y="4366317"/>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dirty="0">
                <a:solidFill>
                  <a:schemeClr val="tx1"/>
                </a:solidFill>
              </a:rPr>
              <a:t>Priložena izjava je li za izvođenje radova EO potrebno ishoditi akt za građenje, odobrenja, suglasnosti i posebne uvjete građenja</a:t>
            </a:r>
            <a:endParaRPr lang="hr-HR" sz="4500" b="1" dirty="0">
              <a:solidFill>
                <a:schemeClr val="tx1"/>
              </a:solidFill>
            </a:endParaRPr>
          </a:p>
        </p:txBody>
      </p:sp>
      <p:sp>
        <p:nvSpPr>
          <p:cNvPr id="32" name="Prostoručno: oblik 31">
            <a:extLst>
              <a:ext uri="{FF2B5EF4-FFF2-40B4-BE49-F238E27FC236}">
                <a16:creationId xmlns:a16="http://schemas.microsoft.com/office/drawing/2014/main" id="{7C7D65D2-994F-4989-80DF-F2CF1777480A}"/>
              </a:ext>
            </a:extLst>
          </p:cNvPr>
          <p:cNvSpPr/>
          <p:nvPr/>
        </p:nvSpPr>
        <p:spPr>
          <a:xfrm>
            <a:off x="4402551" y="4350443"/>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Priložen akt za građenje, odobrenja, suglasnosti i posebne uvjete građenja (ako je primjenjivo)</a:t>
            </a:r>
            <a:endParaRPr lang="hr-HR" sz="4500" b="1">
              <a:solidFill>
                <a:prstClr val="black"/>
              </a:solidFill>
            </a:endParaRPr>
          </a:p>
        </p:txBody>
      </p:sp>
      <p:sp>
        <p:nvSpPr>
          <p:cNvPr id="33" name="Prostoručno: oblik 32">
            <a:extLst>
              <a:ext uri="{FF2B5EF4-FFF2-40B4-BE49-F238E27FC236}">
                <a16:creationId xmlns:a16="http://schemas.microsoft.com/office/drawing/2014/main" id="{1551A058-E687-4BD9-B465-8F608B973E6B}"/>
              </a:ext>
            </a:extLst>
          </p:cNvPr>
          <p:cNvSpPr/>
          <p:nvPr/>
        </p:nvSpPr>
        <p:spPr>
          <a:xfrm>
            <a:off x="6319223" y="4350443"/>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dirty="0">
                <a:solidFill>
                  <a:prstClr val="black"/>
                </a:solidFill>
              </a:rPr>
              <a:t>Natpolovična većina suvlasnika zgrade (koja se računa po suvlasničkim dijelovima) je suglasna s obavljanjem radova EO</a:t>
            </a:r>
            <a:endParaRPr lang="hr-HR" sz="4500" b="1" dirty="0">
              <a:solidFill>
                <a:prstClr val="black"/>
              </a:solidFill>
            </a:endParaRPr>
          </a:p>
        </p:txBody>
      </p:sp>
      <p:sp>
        <p:nvSpPr>
          <p:cNvPr id="34" name="Prostoručno: oblik 33">
            <a:extLst>
              <a:ext uri="{FF2B5EF4-FFF2-40B4-BE49-F238E27FC236}">
                <a16:creationId xmlns:a16="http://schemas.microsoft.com/office/drawing/2014/main" id="{F8C2F996-613F-4274-8960-6800A1789EB1}"/>
              </a:ext>
            </a:extLst>
          </p:cNvPr>
          <p:cNvSpPr/>
          <p:nvPr/>
        </p:nvSpPr>
        <p:spPr>
          <a:xfrm>
            <a:off x="8235897" y="4350443"/>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Prijavitelj se obvezao otvoriti poseban račun za VSZ oštećene u potresu za provedbu projekta do trenutka potpisivanja Ugovora</a:t>
            </a:r>
            <a:endParaRPr lang="hr-HR" sz="1200" b="1">
              <a:cs typeface="Calibri" panose="020F0502020204030204"/>
            </a:endParaRPr>
          </a:p>
        </p:txBody>
      </p:sp>
      <p:sp>
        <p:nvSpPr>
          <p:cNvPr id="37" name="Prostoručno: oblik 36">
            <a:extLst>
              <a:ext uri="{FF2B5EF4-FFF2-40B4-BE49-F238E27FC236}">
                <a16:creationId xmlns:a16="http://schemas.microsoft.com/office/drawing/2014/main" id="{381F286A-B089-47F8-A813-583283A5E99B}"/>
              </a:ext>
            </a:extLst>
          </p:cNvPr>
          <p:cNvSpPr/>
          <p:nvPr/>
        </p:nvSpPr>
        <p:spPr>
          <a:xfrm>
            <a:off x="9178684" y="2741682"/>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120" tIns="198120" rIns="198120" bIns="19812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Priložen zadnji važeći akt koji dokazuje da je VSZ, koja je predmet projekta energetske obnove, postojeća</a:t>
            </a:r>
            <a:endParaRPr lang="hr-HR" sz="4500" b="1">
              <a:solidFill>
                <a:prstClr val="black"/>
              </a:solidFill>
            </a:endParaRPr>
          </a:p>
        </p:txBody>
      </p:sp>
      <p:sp>
        <p:nvSpPr>
          <p:cNvPr id="38" name="Prostoručno: oblik 37">
            <a:extLst>
              <a:ext uri="{FF2B5EF4-FFF2-40B4-BE49-F238E27FC236}">
                <a16:creationId xmlns:a16="http://schemas.microsoft.com/office/drawing/2014/main" id="{76254C3D-6216-4D10-9814-8668544C7904}"/>
              </a:ext>
            </a:extLst>
          </p:cNvPr>
          <p:cNvSpPr/>
          <p:nvPr/>
        </p:nvSpPr>
        <p:spPr>
          <a:xfrm>
            <a:off x="9187322" y="1098619"/>
            <a:ext cx="1742430" cy="1440170"/>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solidFill>
            <a:srgbClr val="BCCAD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hr-HR" sz="1200" b="1">
                <a:solidFill>
                  <a:prstClr val="black"/>
                </a:solidFill>
              </a:rPr>
              <a:t>Priložena Izjava kojom se potvrđuje da se ne ostvaruje, niti će se u 3 godine nakon završetka projekta ostvarivati prava na zajamčenu tarifu za mjere OIE</a:t>
            </a:r>
            <a:endParaRPr lang="hr-HR" sz="4500" b="1">
              <a:solidFill>
                <a:prstClr val="black"/>
              </a:solidFill>
            </a:endParaRPr>
          </a:p>
        </p:txBody>
      </p:sp>
      <p:sp>
        <p:nvSpPr>
          <p:cNvPr id="40" name="Pravokutnik 39">
            <a:extLst>
              <a:ext uri="{FF2B5EF4-FFF2-40B4-BE49-F238E27FC236}">
                <a16:creationId xmlns:a16="http://schemas.microsoft.com/office/drawing/2014/main" id="{B1BDBC2F-54A4-4D5F-A598-1748B9E77678}"/>
              </a:ext>
            </a:extLst>
          </p:cNvPr>
          <p:cNvSpPr/>
          <p:nvPr/>
        </p:nvSpPr>
        <p:spPr>
          <a:xfrm>
            <a:off x="2464513" y="6245422"/>
            <a:ext cx="654496" cy="307777"/>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41" name="Pravokutnik 40">
            <a:extLst>
              <a:ext uri="{FF2B5EF4-FFF2-40B4-BE49-F238E27FC236}">
                <a16:creationId xmlns:a16="http://schemas.microsoft.com/office/drawing/2014/main" id="{F9B61B56-A098-4153-905C-F05C20D30F90}"/>
              </a:ext>
            </a:extLst>
          </p:cNvPr>
          <p:cNvSpPr/>
          <p:nvPr/>
        </p:nvSpPr>
        <p:spPr>
          <a:xfrm>
            <a:off x="4499964" y="6245422"/>
            <a:ext cx="654496" cy="307777"/>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42" name="Pravokutnik 41">
            <a:extLst>
              <a:ext uri="{FF2B5EF4-FFF2-40B4-BE49-F238E27FC236}">
                <a16:creationId xmlns:a16="http://schemas.microsoft.com/office/drawing/2014/main" id="{41054B53-71ED-45EA-87B5-036D7ED4683D}"/>
              </a:ext>
            </a:extLst>
          </p:cNvPr>
          <p:cNvSpPr/>
          <p:nvPr/>
        </p:nvSpPr>
        <p:spPr>
          <a:xfrm>
            <a:off x="7108629" y="6245422"/>
            <a:ext cx="654496" cy="307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43" name="TekstniOkvir 42">
            <a:extLst>
              <a:ext uri="{FF2B5EF4-FFF2-40B4-BE49-F238E27FC236}">
                <a16:creationId xmlns:a16="http://schemas.microsoft.com/office/drawing/2014/main" id="{344BA5CD-0149-4868-B10B-DB3D0CF1B5C3}"/>
              </a:ext>
            </a:extLst>
          </p:cNvPr>
          <p:cNvSpPr txBox="1"/>
          <p:nvPr/>
        </p:nvSpPr>
        <p:spPr>
          <a:xfrm>
            <a:off x="3119009" y="6266811"/>
            <a:ext cx="1435291" cy="276999"/>
          </a:xfrm>
          <a:prstGeom prst="rect">
            <a:avLst/>
          </a:prstGeom>
          <a:noFill/>
        </p:spPr>
        <p:txBody>
          <a:bodyPr wrap="square" rtlCol="0">
            <a:spAutoFit/>
          </a:bodyPr>
          <a:lstStyle/>
          <a:p>
            <a:r>
              <a:rPr lang="pl-PL" sz="1200" b="1">
                <a:cs typeface="Arial" panose="020B0604020202020204" pitchFamily="34" charset="0"/>
              </a:rPr>
              <a:t>kriteriji za VSZ</a:t>
            </a:r>
          </a:p>
        </p:txBody>
      </p:sp>
      <p:sp>
        <p:nvSpPr>
          <p:cNvPr id="44" name="TekstniOkvir 43">
            <a:extLst>
              <a:ext uri="{FF2B5EF4-FFF2-40B4-BE49-F238E27FC236}">
                <a16:creationId xmlns:a16="http://schemas.microsoft.com/office/drawing/2014/main" id="{4283AAD6-FDED-42BB-92F0-F587613B0944}"/>
              </a:ext>
            </a:extLst>
          </p:cNvPr>
          <p:cNvSpPr txBox="1"/>
          <p:nvPr/>
        </p:nvSpPr>
        <p:spPr>
          <a:xfrm>
            <a:off x="5154507" y="6257933"/>
            <a:ext cx="1922415" cy="276999"/>
          </a:xfrm>
          <a:prstGeom prst="rect">
            <a:avLst/>
          </a:prstGeom>
          <a:noFill/>
        </p:spPr>
        <p:txBody>
          <a:bodyPr wrap="square" rtlCol="0">
            <a:spAutoFit/>
          </a:bodyPr>
          <a:lstStyle/>
          <a:p>
            <a:r>
              <a:rPr lang="pl-PL" sz="1200" b="1">
                <a:cs typeface="Arial" panose="020B0604020202020204" pitchFamily="34" charset="0"/>
              </a:rPr>
              <a:t>obavezna dokumentacija</a:t>
            </a:r>
          </a:p>
        </p:txBody>
      </p:sp>
      <p:sp>
        <p:nvSpPr>
          <p:cNvPr id="45" name="TekstniOkvir 44">
            <a:extLst>
              <a:ext uri="{FF2B5EF4-FFF2-40B4-BE49-F238E27FC236}">
                <a16:creationId xmlns:a16="http://schemas.microsoft.com/office/drawing/2014/main" id="{BF5B659F-BC60-4776-8AAD-B99250B45FDC}"/>
              </a:ext>
            </a:extLst>
          </p:cNvPr>
          <p:cNvSpPr txBox="1"/>
          <p:nvPr/>
        </p:nvSpPr>
        <p:spPr>
          <a:xfrm>
            <a:off x="7759990" y="6256443"/>
            <a:ext cx="1678217" cy="276999"/>
          </a:xfrm>
          <a:prstGeom prst="rect">
            <a:avLst/>
          </a:prstGeom>
          <a:noFill/>
        </p:spPr>
        <p:txBody>
          <a:bodyPr wrap="square" rtlCol="0">
            <a:spAutoFit/>
          </a:bodyPr>
          <a:lstStyle/>
          <a:p>
            <a:r>
              <a:rPr lang="pl-PL" sz="1200" b="1">
                <a:cs typeface="Arial" panose="020B0604020202020204" pitchFamily="34" charset="0"/>
              </a:rPr>
              <a:t>obaveze prijavitelja</a:t>
            </a:r>
          </a:p>
        </p:txBody>
      </p:sp>
      <p:cxnSp>
        <p:nvCxnSpPr>
          <p:cNvPr id="39" name="Ravni poveznik 38">
            <a:extLst>
              <a:ext uri="{FF2B5EF4-FFF2-40B4-BE49-F238E27FC236}">
                <a16:creationId xmlns:a16="http://schemas.microsoft.com/office/drawing/2014/main" id="{4782A9EB-D1B1-4215-9E1D-4A584BDF2B45}"/>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a16="http://schemas.microsoft.com/office/drawing/2014/main" id="{AB156FB6-99CE-4519-A405-0CD4B04F7592}"/>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232131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EE22C7FE-08B2-49FA-B0E3-87019B67A0DC}"/>
              </a:ext>
            </a:extLst>
          </p:cNvPr>
          <p:cNvSpPr txBox="1"/>
          <p:nvPr/>
        </p:nvSpPr>
        <p:spPr>
          <a:xfrm>
            <a:off x="380999" y="304801"/>
            <a:ext cx="4655458" cy="369332"/>
          </a:xfrm>
          <a:prstGeom prst="rect">
            <a:avLst/>
          </a:prstGeom>
          <a:noFill/>
        </p:spPr>
        <p:txBody>
          <a:bodyPr wrap="square" rtlCol="0">
            <a:spAutoFit/>
          </a:bodyPr>
          <a:lstStyle/>
          <a:p>
            <a:pPr fontAlgn="base"/>
            <a:r>
              <a:rPr lang="hr-HR" b="1">
                <a:cs typeface="Arial" panose="020B0604020202020204" pitchFamily="34" charset="0"/>
              </a:rPr>
              <a:t>KRITERIJI ZA ISKLJUČENJE PRIJAVITELJA</a:t>
            </a:r>
          </a:p>
        </p:txBody>
      </p:sp>
      <p:pic>
        <p:nvPicPr>
          <p:cNvPr id="7" name="Slika 6" descr="Slika na kojoj se prikazuje tekst&#10;&#10;Opis je automatski generiran">
            <a:extLst>
              <a:ext uri="{FF2B5EF4-FFF2-40B4-BE49-F238E27FC236}">
                <a16:creationId xmlns:a16="http://schemas.microsoft.com/office/drawing/2014/main" id="{5662B7DF-94D3-4CEA-A7B0-3AFC4272A9DB}"/>
              </a:ext>
            </a:extLst>
          </p:cNvPr>
          <p:cNvPicPr>
            <a:picLocks noChangeAspect="1"/>
          </p:cNvPicPr>
          <p:nvPr/>
        </p:nvPicPr>
        <p:blipFill>
          <a:blip r:embed="rId3"/>
          <a:stretch>
            <a:fillRect/>
          </a:stretch>
        </p:blipFill>
        <p:spPr>
          <a:xfrm>
            <a:off x="431363" y="6199318"/>
            <a:ext cx="1771303" cy="424732"/>
          </a:xfrm>
          <a:prstGeom prst="rect">
            <a:avLst/>
          </a:prstGeom>
        </p:spPr>
      </p:pic>
      <p:sp>
        <p:nvSpPr>
          <p:cNvPr id="9" name="Prostoručno: oblik 8">
            <a:extLst>
              <a:ext uri="{FF2B5EF4-FFF2-40B4-BE49-F238E27FC236}">
                <a16:creationId xmlns:a16="http://schemas.microsoft.com/office/drawing/2014/main" id="{EFC474B0-9EA8-4448-856D-F3E3FAA298A0}"/>
              </a:ext>
            </a:extLst>
          </p:cNvPr>
          <p:cNvSpPr/>
          <p:nvPr/>
        </p:nvSpPr>
        <p:spPr>
          <a:xfrm>
            <a:off x="244146" y="1086245"/>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BCCADD"/>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a:solidFill>
                  <a:schemeClr val="tx1"/>
                </a:solidFill>
              </a:rPr>
              <a:t>Nije prihvatljiv po obliku pravne osobnosti </a:t>
            </a:r>
            <a:endParaRPr lang="hr-HR" sz="1400" b="1" kern="1200">
              <a:solidFill>
                <a:schemeClr val="tx1"/>
              </a:solidFill>
            </a:endParaRPr>
          </a:p>
        </p:txBody>
      </p:sp>
      <p:sp>
        <p:nvSpPr>
          <p:cNvPr id="10" name="Prostoručno: oblik 9">
            <a:extLst>
              <a:ext uri="{FF2B5EF4-FFF2-40B4-BE49-F238E27FC236}">
                <a16:creationId xmlns:a16="http://schemas.microsoft.com/office/drawing/2014/main" id="{5ECFD76C-53CD-49C3-B365-589255F22C81}"/>
              </a:ext>
            </a:extLst>
          </p:cNvPr>
          <p:cNvSpPr/>
          <p:nvPr/>
        </p:nvSpPr>
        <p:spPr>
          <a:xfrm>
            <a:off x="3239069" y="1086937"/>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4094B4"/>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Potpora proglašena protuzakonitom i nespojivom s unutarnjim tržištem te je zatražen povrat sredstava </a:t>
            </a:r>
          </a:p>
        </p:txBody>
      </p:sp>
      <p:sp>
        <p:nvSpPr>
          <p:cNvPr id="11" name="Prostoručno: oblik 10">
            <a:extLst>
              <a:ext uri="{FF2B5EF4-FFF2-40B4-BE49-F238E27FC236}">
                <a16:creationId xmlns:a16="http://schemas.microsoft.com/office/drawing/2014/main" id="{598A1056-496A-4B9D-824B-5EFE8091BAD9}"/>
              </a:ext>
            </a:extLst>
          </p:cNvPr>
          <p:cNvSpPr/>
          <p:nvPr/>
        </p:nvSpPr>
        <p:spPr>
          <a:xfrm>
            <a:off x="6233992" y="1086245"/>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a:solidFill>
                  <a:schemeClr val="tx1"/>
                </a:solidFill>
              </a:rPr>
              <a:t>Prijavitelj je u teškoćama</a:t>
            </a:r>
            <a:endParaRPr lang="hr-HR" sz="1400" b="1">
              <a:solidFill>
                <a:schemeClr val="tx1"/>
              </a:solidFill>
            </a:endParaRPr>
          </a:p>
        </p:txBody>
      </p:sp>
      <p:sp>
        <p:nvSpPr>
          <p:cNvPr id="12" name="Prostoručno: oblik 11">
            <a:extLst>
              <a:ext uri="{FF2B5EF4-FFF2-40B4-BE49-F238E27FC236}">
                <a16:creationId xmlns:a16="http://schemas.microsoft.com/office/drawing/2014/main" id="{2F98461B-C5CF-4323-AB01-B0ECCE407539}"/>
              </a:ext>
            </a:extLst>
          </p:cNvPr>
          <p:cNvSpPr/>
          <p:nvPr/>
        </p:nvSpPr>
        <p:spPr>
          <a:xfrm>
            <a:off x="244146" y="2731339"/>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4094B4"/>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Pravomoćno osuđen za: sudjelovanje u zločinačkoj organizaciji / terorizam / pranje novca ili financiranje terorizma / dječji rad ili druge oblike trgovanja ljudima / korupciju / prijevaru</a:t>
            </a:r>
          </a:p>
        </p:txBody>
      </p:sp>
      <p:sp>
        <p:nvSpPr>
          <p:cNvPr id="13" name="Prostoručno: oblik 12">
            <a:extLst>
              <a:ext uri="{FF2B5EF4-FFF2-40B4-BE49-F238E27FC236}">
                <a16:creationId xmlns:a16="http://schemas.microsoft.com/office/drawing/2014/main" id="{A0609465-3B6C-40DD-AF95-3541FD99C165}"/>
              </a:ext>
            </a:extLst>
          </p:cNvPr>
          <p:cNvSpPr/>
          <p:nvPr/>
        </p:nvSpPr>
        <p:spPr>
          <a:xfrm>
            <a:off x="3239069" y="2732031"/>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Utvrđeno teško kršenje ugovora</a:t>
            </a:r>
          </a:p>
        </p:txBody>
      </p:sp>
      <p:sp>
        <p:nvSpPr>
          <p:cNvPr id="14" name="Prostoručno: oblik 13">
            <a:extLst>
              <a:ext uri="{FF2B5EF4-FFF2-40B4-BE49-F238E27FC236}">
                <a16:creationId xmlns:a16="http://schemas.microsoft.com/office/drawing/2014/main" id="{4A18A603-935B-4E42-9610-00490737553E}"/>
              </a:ext>
            </a:extLst>
          </p:cNvPr>
          <p:cNvSpPr/>
          <p:nvPr/>
        </p:nvSpPr>
        <p:spPr>
          <a:xfrm>
            <a:off x="6233992" y="2731339"/>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BCCADD"/>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Prijavitelj proglašen krivim zbog teškog profesionalnog propusta</a:t>
            </a:r>
          </a:p>
        </p:txBody>
      </p:sp>
      <p:sp>
        <p:nvSpPr>
          <p:cNvPr id="15" name="Prostoručno: oblik 14">
            <a:extLst>
              <a:ext uri="{FF2B5EF4-FFF2-40B4-BE49-F238E27FC236}">
                <a16:creationId xmlns:a16="http://schemas.microsoft.com/office/drawing/2014/main" id="{F3A95AD3-18D6-40EA-9A01-F2F5D336F8F0}"/>
              </a:ext>
            </a:extLst>
          </p:cNvPr>
          <p:cNvSpPr/>
          <p:nvPr/>
        </p:nvSpPr>
        <p:spPr>
          <a:xfrm>
            <a:off x="1630483" y="4376433"/>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679F42"/>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Nije izvršen povrat sredstava </a:t>
            </a:r>
          </a:p>
        </p:txBody>
      </p:sp>
      <p:sp>
        <p:nvSpPr>
          <p:cNvPr id="16" name="Prostoručno: oblik 15">
            <a:extLst>
              <a:ext uri="{FF2B5EF4-FFF2-40B4-BE49-F238E27FC236}">
                <a16:creationId xmlns:a16="http://schemas.microsoft.com/office/drawing/2014/main" id="{20A7C725-52EF-47A1-8AE6-CF6BB9E27965}"/>
              </a:ext>
            </a:extLst>
          </p:cNvPr>
          <p:cNvSpPr/>
          <p:nvPr/>
        </p:nvSpPr>
        <p:spPr>
          <a:xfrm>
            <a:off x="4625406" y="4377125"/>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BCCADD"/>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Nije izvršena isplata plaća zaposlenicima, plaćanje doprinosa za financiranje obveznih osiguranja (osobito zdravstveno ili mirovinsko) ili plaćanje poreza u skladu s propisima </a:t>
            </a:r>
          </a:p>
        </p:txBody>
      </p:sp>
      <p:sp>
        <p:nvSpPr>
          <p:cNvPr id="17" name="Prostoručno: oblik 16">
            <a:extLst>
              <a:ext uri="{FF2B5EF4-FFF2-40B4-BE49-F238E27FC236}">
                <a16:creationId xmlns:a16="http://schemas.microsoft.com/office/drawing/2014/main" id="{4BDAE99F-81C0-4F28-9728-CCB8FCADC8F0}"/>
              </a:ext>
            </a:extLst>
          </p:cNvPr>
          <p:cNvSpPr/>
          <p:nvPr/>
        </p:nvSpPr>
        <p:spPr>
          <a:xfrm>
            <a:off x="7620329" y="4376433"/>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4094B4"/>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Dostavljeni lažni podatci </a:t>
            </a:r>
          </a:p>
          <a:p>
            <a:pPr lvl="0" algn="ctr" defTabSz="622300">
              <a:lnSpc>
                <a:spcPct val="90000"/>
              </a:lnSpc>
              <a:spcBef>
                <a:spcPct val="0"/>
              </a:spcBef>
              <a:spcAft>
                <a:spcPct val="35000"/>
              </a:spcAft>
            </a:pPr>
            <a:r>
              <a:rPr lang="hr-HR" sz="1400" b="1">
                <a:solidFill>
                  <a:schemeClr val="tx1"/>
                </a:solidFill>
              </a:rPr>
              <a:t>pri dostavi dokumenata</a:t>
            </a:r>
          </a:p>
        </p:txBody>
      </p:sp>
      <p:sp>
        <p:nvSpPr>
          <p:cNvPr id="18" name="Prostoručno: oblik 17">
            <a:extLst>
              <a:ext uri="{FF2B5EF4-FFF2-40B4-BE49-F238E27FC236}">
                <a16:creationId xmlns:a16="http://schemas.microsoft.com/office/drawing/2014/main" id="{855B4CA4-0E25-4323-B9AA-33098CBB06D4}"/>
              </a:ext>
            </a:extLst>
          </p:cNvPr>
          <p:cNvSpPr/>
          <p:nvPr/>
        </p:nvSpPr>
        <p:spPr>
          <a:xfrm>
            <a:off x="9228915" y="1086245"/>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BCCADD"/>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dirty="0">
                <a:solidFill>
                  <a:schemeClr val="tx1"/>
                </a:solidFill>
              </a:rPr>
              <a:t>Prijavitelj nema poslovnu jedinicu ili podružnicu u RH</a:t>
            </a:r>
          </a:p>
        </p:txBody>
      </p:sp>
      <p:sp>
        <p:nvSpPr>
          <p:cNvPr id="19" name="Prostoručno: oblik 18">
            <a:extLst>
              <a:ext uri="{FF2B5EF4-FFF2-40B4-BE49-F238E27FC236}">
                <a16:creationId xmlns:a16="http://schemas.microsoft.com/office/drawing/2014/main" id="{B490D0B3-2486-46AE-9507-ADE10A5CFEB2}"/>
              </a:ext>
            </a:extLst>
          </p:cNvPr>
          <p:cNvSpPr/>
          <p:nvPr/>
        </p:nvSpPr>
        <p:spPr>
          <a:xfrm>
            <a:off x="9228915" y="2731339"/>
            <a:ext cx="2772675" cy="1410081"/>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rgbClr val="4094B4"/>
          </a:solidFill>
          <a:ln w="38100">
            <a:no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a:solidFill>
                  <a:schemeClr val="tx1"/>
                </a:solidFill>
              </a:rPr>
              <a:t>Prijavitelj je znao ili morao znati da je u sukobu interesa u postupku dodjele bespovratnih sredstava</a:t>
            </a:r>
          </a:p>
        </p:txBody>
      </p:sp>
      <p:cxnSp>
        <p:nvCxnSpPr>
          <p:cNvPr id="20" name="Ravni poveznik 19">
            <a:extLst>
              <a:ext uri="{FF2B5EF4-FFF2-40B4-BE49-F238E27FC236}">
                <a16:creationId xmlns:a16="http://schemas.microsoft.com/office/drawing/2014/main" id="{1366A70D-AC1A-4F27-B8E3-A35114D40B8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9717AD40-C853-43F9-9E7B-A314FBFD3B13}"/>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27612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utnik 8">
            <a:extLst>
              <a:ext uri="{FF2B5EF4-FFF2-40B4-BE49-F238E27FC236}">
                <a16:creationId xmlns:a16="http://schemas.microsoft.com/office/drawing/2014/main" id="{8CA7EDF5-A7EE-4259-BD17-E2552A8FD6AB}"/>
              </a:ext>
            </a:extLst>
          </p:cNvPr>
          <p:cNvSpPr/>
          <p:nvPr/>
        </p:nvSpPr>
        <p:spPr>
          <a:xfrm>
            <a:off x="0"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213064" y="165679"/>
            <a:ext cx="9650027" cy="369332"/>
          </a:xfrm>
          <a:prstGeom prst="rect">
            <a:avLst/>
          </a:prstGeom>
          <a:noFill/>
        </p:spPr>
        <p:txBody>
          <a:bodyPr wrap="square" rtlCol="0">
            <a:spAutoFit/>
          </a:bodyPr>
          <a:lstStyle/>
          <a:p>
            <a:r>
              <a:rPr lang="hr-HR" b="1" dirty="0">
                <a:highlight>
                  <a:srgbClr val="AEB6C4"/>
                </a:highlight>
                <a:cs typeface="Arial" panose="020B0604020202020204" pitchFamily="34" charset="0"/>
              </a:rPr>
              <a:t>PRIHVATLJIVE KATEGORIJE UPORABLJIVOSTI ZGRADA ZA SUFINANCIRANJE U SKLOPU OVOG POZIVA </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567791D0-4002-461C-B99B-5F374BBC6FDD}"/>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7" name="TekstniOkvir 6">
            <a:extLst>
              <a:ext uri="{FF2B5EF4-FFF2-40B4-BE49-F238E27FC236}">
                <a16:creationId xmlns:a16="http://schemas.microsoft.com/office/drawing/2014/main" id="{AF6D19BF-78C8-412B-9322-C507B0636804}"/>
              </a:ext>
            </a:extLst>
          </p:cNvPr>
          <p:cNvSpPr txBox="1"/>
          <p:nvPr/>
        </p:nvSpPr>
        <p:spPr>
          <a:xfrm>
            <a:off x="431363" y="904952"/>
            <a:ext cx="5491164" cy="4739759"/>
          </a:xfrm>
          <a:prstGeom prst="rect">
            <a:avLst/>
          </a:prstGeom>
          <a:noFill/>
        </p:spPr>
        <p:txBody>
          <a:bodyPr wrap="square" lIns="91440" tIns="45720" rIns="91440" bIns="45720" rtlCol="0" anchor="t">
            <a:spAutoFit/>
          </a:bodyPr>
          <a:lstStyle/>
          <a:p>
            <a:r>
              <a:rPr lang="hr-HR" b="1" dirty="0">
                <a:cs typeface="Calibri"/>
              </a:rPr>
              <a:t>U okviru  Poziva za sufinanciranje su prihvatljive postojeće višestambene zgrade sljedećih kategorija uporabljivosti: U2, PN1, PN2, N1, N2</a:t>
            </a:r>
            <a:endParaRPr lang="en-US" dirty="0">
              <a:cs typeface="Calibri"/>
            </a:endParaRPr>
          </a:p>
          <a:p>
            <a:endParaRPr lang="hr-HR" b="1" dirty="0">
              <a:cs typeface="Calibri"/>
            </a:endParaRPr>
          </a:p>
          <a:p>
            <a:pPr marL="285750" indent="-285750">
              <a:buFont typeface="Wingdings"/>
              <a:buChar char="§"/>
            </a:pPr>
            <a:r>
              <a:rPr lang="hr-HR" b="1" dirty="0">
                <a:cs typeface="Calibri"/>
              </a:rPr>
              <a:t>koje su već provele hitne sanacije odnosno nekonstrukcijsku ili konstrukcijsku obnovu te planiraju provesti i energetsku obnovu. </a:t>
            </a:r>
            <a:endParaRPr lang="en-US" dirty="0">
              <a:cs typeface="Calibri"/>
            </a:endParaRPr>
          </a:p>
          <a:p>
            <a:endParaRPr lang="hr-HR" b="1" dirty="0">
              <a:cs typeface="Calibri"/>
            </a:endParaRPr>
          </a:p>
          <a:p>
            <a:pPr marL="285750" indent="-285750">
              <a:buFont typeface="Wingdings"/>
              <a:buChar char="§"/>
            </a:pPr>
            <a:r>
              <a:rPr lang="hr-HR" b="1" dirty="0">
                <a:cs typeface="Calibri"/>
              </a:rPr>
              <a:t>koje tek planiraju provesti konstrukcijsku i/ili nekonstrukcijsku obnovu po važećem Zakonu o obnovi a planiraju provesti i energetsku obnovu.</a:t>
            </a:r>
            <a:endParaRPr lang="en-US" dirty="0">
              <a:cs typeface="Calibri"/>
            </a:endParaRPr>
          </a:p>
          <a:p>
            <a:endParaRPr lang="en-US" dirty="0">
              <a:cs typeface="Calibri"/>
            </a:endParaRPr>
          </a:p>
          <a:p>
            <a:pPr marL="285750" indent="-285750">
              <a:buFont typeface="Wingdings"/>
              <a:buChar char="§"/>
            </a:pPr>
            <a:r>
              <a:rPr lang="hr-HR" b="1" dirty="0">
                <a:cs typeface="Calibri"/>
              </a:rPr>
              <a:t>istovremena provedba konstrukcijske i/ili nekonstrukcijske obnove s energetskom obnovom.</a:t>
            </a:r>
            <a:endParaRPr lang="en-US" dirty="0">
              <a:cs typeface="Calibri"/>
            </a:endParaRPr>
          </a:p>
          <a:p>
            <a:endParaRPr lang="hr-HR" b="1" dirty="0">
              <a:cs typeface="Arial"/>
            </a:endParaRPr>
          </a:p>
          <a:p>
            <a:endParaRPr lang="hr-HR" b="1" dirty="0">
              <a:cs typeface="Arial"/>
            </a:endParaRPr>
          </a:p>
          <a:p>
            <a:endParaRPr lang="hr-HR" sz="1400" b="1" dirty="0">
              <a:cs typeface="Arial" panose="020B0604020202020204" pitchFamily="34" charset="0"/>
            </a:endParaRPr>
          </a:p>
        </p:txBody>
      </p:sp>
    </p:spTree>
    <p:extLst>
      <p:ext uri="{BB962C8B-B14F-4D97-AF65-F5344CB8AC3E}">
        <p14:creationId xmlns:p14="http://schemas.microsoft.com/office/powerpoint/2010/main" val="360314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362060-80B9-B74B-BACF-73BB75661B30}"/>
              </a:ext>
            </a:extLst>
          </p:cNvPr>
          <p:cNvSpPr txBox="1"/>
          <p:nvPr/>
        </p:nvSpPr>
        <p:spPr>
          <a:xfrm>
            <a:off x="380999" y="304801"/>
            <a:ext cx="5491164" cy="369332"/>
          </a:xfrm>
          <a:prstGeom prst="rect">
            <a:avLst/>
          </a:prstGeom>
          <a:noFill/>
        </p:spPr>
        <p:txBody>
          <a:bodyPr wrap="square" rtlCol="0">
            <a:spAutoFit/>
          </a:bodyPr>
          <a:lstStyle/>
          <a:p>
            <a:r>
              <a:rPr lang="hr-HR" b="1">
                <a:cs typeface="Arial" panose="020B0604020202020204" pitchFamily="34" charset="0"/>
              </a:rPr>
              <a:t>KATEGORIJE UPORABLJIVOSTI</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Dijagram 7">
            <a:extLst>
              <a:ext uri="{FF2B5EF4-FFF2-40B4-BE49-F238E27FC236}">
                <a16:creationId xmlns:a16="http://schemas.microsoft.com/office/drawing/2014/main" id="{FE32C6A4-7075-4DCE-B903-48207714E8C1}"/>
              </a:ext>
            </a:extLst>
          </p:cNvPr>
          <p:cNvGraphicFramePr/>
          <p:nvPr>
            <p:extLst>
              <p:ext uri="{D42A27DB-BD31-4B8C-83A1-F6EECF244321}">
                <p14:modId xmlns:p14="http://schemas.microsoft.com/office/powerpoint/2010/main" val="1530714488"/>
              </p:ext>
            </p:extLst>
          </p:nvPr>
        </p:nvGraphicFramePr>
        <p:xfrm>
          <a:off x="248574" y="604876"/>
          <a:ext cx="11639531" cy="580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6">
            <a:extLst>
              <a:ext uri="{FF2B5EF4-FFF2-40B4-BE49-F238E27FC236}">
                <a16:creationId xmlns:a16="http://schemas.microsoft.com/office/drawing/2014/main" id="{567791D0-4002-461C-B99B-5F374BBC6FDD}"/>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45876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lika 23" descr="Slika na kojoj se prikazuje tekst&#10;&#10;Opis je automatski generiran">
            <a:extLst>
              <a:ext uri="{FF2B5EF4-FFF2-40B4-BE49-F238E27FC236}">
                <a16:creationId xmlns:a16="http://schemas.microsoft.com/office/drawing/2014/main" id="{EAFDBF9A-0B63-4E9E-868E-4414B116CDE5}"/>
              </a:ext>
            </a:extLst>
          </p:cNvPr>
          <p:cNvPicPr>
            <a:picLocks noChangeAspect="1"/>
          </p:cNvPicPr>
          <p:nvPr/>
        </p:nvPicPr>
        <p:blipFill>
          <a:blip r:embed="rId3"/>
          <a:stretch>
            <a:fillRect/>
          </a:stretch>
        </p:blipFill>
        <p:spPr>
          <a:xfrm>
            <a:off x="431363" y="6199318"/>
            <a:ext cx="1771303" cy="424732"/>
          </a:xfrm>
          <a:prstGeom prst="rect">
            <a:avLst/>
          </a:prstGeom>
        </p:spPr>
      </p:pic>
      <p:sp>
        <p:nvSpPr>
          <p:cNvPr id="53" name="TextBox 10">
            <a:extLst>
              <a:ext uri="{FF2B5EF4-FFF2-40B4-BE49-F238E27FC236}">
                <a16:creationId xmlns:a16="http://schemas.microsoft.com/office/drawing/2014/main" id="{58E69FD0-142E-4F22-9A62-101BA5B8E66F}"/>
              </a:ext>
            </a:extLst>
          </p:cNvPr>
          <p:cNvSpPr txBox="1"/>
          <p:nvPr/>
        </p:nvSpPr>
        <p:spPr>
          <a:xfrm>
            <a:off x="373143" y="304799"/>
            <a:ext cx="2257041" cy="369332"/>
          </a:xfrm>
          <a:prstGeom prst="rect">
            <a:avLst/>
          </a:prstGeom>
          <a:noFill/>
        </p:spPr>
        <p:txBody>
          <a:bodyPr wrap="square" lIns="91440" tIns="45720" rIns="91440" bIns="45720" rtlCol="0" anchor="t">
            <a:spAutoFit/>
          </a:bodyPr>
          <a:lstStyle/>
          <a:p>
            <a:r>
              <a:rPr lang="hr-HR" b="1"/>
              <a:t>KATEGORIJE OBNOVE</a:t>
            </a:r>
            <a:endParaRPr lang="en-US" b="1">
              <a:cs typeface="Calibri"/>
            </a:endParaRPr>
          </a:p>
        </p:txBody>
      </p:sp>
      <p:grpSp>
        <p:nvGrpSpPr>
          <p:cNvPr id="20" name="Grupa 19">
            <a:extLst>
              <a:ext uri="{FF2B5EF4-FFF2-40B4-BE49-F238E27FC236}">
                <a16:creationId xmlns:a16="http://schemas.microsoft.com/office/drawing/2014/main" id="{578260C9-9718-46C1-9EEA-759D7699E3E4}"/>
              </a:ext>
            </a:extLst>
          </p:cNvPr>
          <p:cNvGrpSpPr/>
          <p:nvPr/>
        </p:nvGrpSpPr>
        <p:grpSpPr>
          <a:xfrm>
            <a:off x="1540039" y="844994"/>
            <a:ext cx="4156644" cy="2539325"/>
            <a:chOff x="435447" y="1354936"/>
            <a:chExt cx="1565551" cy="1224340"/>
          </a:xfrm>
        </p:grpSpPr>
        <p:sp>
          <p:nvSpPr>
            <p:cNvPr id="22" name="Prostoručno: oblik 21">
              <a:extLst>
                <a:ext uri="{FF2B5EF4-FFF2-40B4-BE49-F238E27FC236}">
                  <a16:creationId xmlns:a16="http://schemas.microsoft.com/office/drawing/2014/main" id="{0C16BD70-7ABE-41BF-A51B-1754481D24CE}"/>
                </a:ext>
              </a:extLst>
            </p:cNvPr>
            <p:cNvSpPr/>
            <p:nvPr/>
          </p:nvSpPr>
          <p:spPr>
            <a:xfrm>
              <a:off x="435447" y="1354936"/>
              <a:ext cx="1565551" cy="34308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679F42"/>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dirty="0">
                  <a:cs typeface="Arial"/>
                </a:rPr>
                <a:t>INTEGRALNA ENERGETSKA </a:t>
              </a:r>
            </a:p>
            <a:p>
              <a:pPr algn="ctr"/>
              <a:r>
                <a:rPr lang="sr-Latn-RS" sz="1400" b="1" dirty="0">
                  <a:cs typeface="Arial"/>
                </a:rPr>
                <a:t>OBNOVA</a:t>
              </a:r>
              <a:endParaRPr lang="sr-Latn-RS" sz="1400" b="1" dirty="0">
                <a:cs typeface="Arial" panose="020B0604020202020204" pitchFamily="34" charset="0"/>
              </a:endParaRPr>
            </a:p>
          </p:txBody>
        </p:sp>
        <p:sp>
          <p:nvSpPr>
            <p:cNvPr id="23" name="Prostoručno: oblik 22">
              <a:extLst>
                <a:ext uri="{FF2B5EF4-FFF2-40B4-BE49-F238E27FC236}">
                  <a16:creationId xmlns:a16="http://schemas.microsoft.com/office/drawing/2014/main" id="{4421D130-4770-4231-B010-B0765A795F4B}"/>
                </a:ext>
              </a:extLst>
            </p:cNvPr>
            <p:cNvSpPr/>
            <p:nvPr/>
          </p:nvSpPr>
          <p:spPr>
            <a:xfrm>
              <a:off x="435447" y="1698021"/>
              <a:ext cx="1565551" cy="881255"/>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accent6">
                <a:lumMod val="40000"/>
                <a:lumOff val="6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obavezno uključuje barem jednu mjeru na ovojnici zgrade</a:t>
              </a:r>
            </a:p>
            <a:p>
              <a:pPr defTabSz="533400">
                <a:lnSpc>
                  <a:spcPct val="90000"/>
                </a:lnSpc>
                <a:spcBef>
                  <a:spcPct val="0"/>
                </a:spcBef>
                <a:spcAft>
                  <a:spcPct val="35000"/>
                </a:spcAft>
              </a:pPr>
              <a:endParaRPr lang="hr-HR" sz="1400" b="1" dirty="0">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rezultira uštedom godišnje potrebne toplinske energije za grijanje (</a:t>
              </a:r>
              <a:r>
                <a:rPr lang="hr-HR" sz="1400" b="1" noProof="1">
                  <a:cs typeface="Arial" panose="020B0604020202020204" pitchFamily="34" charset="0"/>
                </a:rPr>
                <a:t>QH,nd</a:t>
              </a:r>
              <a:r>
                <a:rPr lang="hr-HR" sz="1400" b="1" dirty="0">
                  <a:cs typeface="Arial" panose="020B0604020202020204" pitchFamily="34" charset="0"/>
                </a:rPr>
                <a:t>) od najmanje 50% u odnosu na stanje prije obnove</a:t>
              </a:r>
            </a:p>
          </p:txBody>
        </p:sp>
      </p:grpSp>
      <p:grpSp>
        <p:nvGrpSpPr>
          <p:cNvPr id="33" name="Grupa 32">
            <a:extLst>
              <a:ext uri="{FF2B5EF4-FFF2-40B4-BE49-F238E27FC236}">
                <a16:creationId xmlns:a16="http://schemas.microsoft.com/office/drawing/2014/main" id="{65F490C9-6C06-4917-9FE1-9D58529D077E}"/>
              </a:ext>
            </a:extLst>
          </p:cNvPr>
          <p:cNvGrpSpPr/>
          <p:nvPr/>
        </p:nvGrpSpPr>
        <p:grpSpPr>
          <a:xfrm>
            <a:off x="1540039" y="3473681"/>
            <a:ext cx="4156644" cy="2539325"/>
            <a:chOff x="435447" y="1354936"/>
            <a:chExt cx="1565551" cy="1224340"/>
          </a:xfrm>
        </p:grpSpPr>
        <p:sp>
          <p:nvSpPr>
            <p:cNvPr id="34" name="Prostoručno: oblik 33">
              <a:extLst>
                <a:ext uri="{FF2B5EF4-FFF2-40B4-BE49-F238E27FC236}">
                  <a16:creationId xmlns:a16="http://schemas.microsoft.com/office/drawing/2014/main" id="{651FA127-A158-4554-80CB-57025EADB179}"/>
                </a:ext>
              </a:extLst>
            </p:cNvPr>
            <p:cNvSpPr/>
            <p:nvPr/>
          </p:nvSpPr>
          <p:spPr>
            <a:xfrm>
              <a:off x="435447" y="1354936"/>
              <a:ext cx="1565551" cy="34308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a:cs typeface="Arial"/>
                </a:rPr>
                <a:t>DUBINSKA</a:t>
              </a:r>
            </a:p>
            <a:p>
              <a:pPr algn="ctr"/>
              <a:r>
                <a:rPr lang="sr-Latn-RS" sz="1400" b="1">
                  <a:cs typeface="Arial"/>
                </a:rPr>
                <a:t>OBNOVA</a:t>
              </a:r>
              <a:endParaRPr lang="sr-Latn-RS" sz="1400" b="1">
                <a:cs typeface="Arial" panose="020B0604020202020204" pitchFamily="34" charset="0"/>
              </a:endParaRPr>
            </a:p>
          </p:txBody>
        </p:sp>
        <p:sp>
          <p:nvSpPr>
            <p:cNvPr id="35" name="Prostoručno: oblik 34">
              <a:extLst>
                <a:ext uri="{FF2B5EF4-FFF2-40B4-BE49-F238E27FC236}">
                  <a16:creationId xmlns:a16="http://schemas.microsoft.com/office/drawing/2014/main" id="{FC681183-A4CC-41BA-8C07-4F9D04CF827A}"/>
                </a:ext>
              </a:extLst>
            </p:cNvPr>
            <p:cNvSpPr/>
            <p:nvPr/>
          </p:nvSpPr>
          <p:spPr>
            <a:xfrm>
              <a:off x="435447" y="1698021"/>
              <a:ext cx="1565551" cy="881255"/>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mjere energetske učinkovitosti na ovojnici i tehničkim sustavima</a:t>
              </a:r>
            </a:p>
            <a:p>
              <a:pPr defTabSz="533400">
                <a:lnSpc>
                  <a:spcPct val="90000"/>
                </a:lnSpc>
                <a:spcBef>
                  <a:spcPct val="0"/>
                </a:spcBef>
                <a:spcAft>
                  <a:spcPct val="35000"/>
                </a:spcAft>
              </a:pPr>
              <a:endParaRPr lang="hr-HR" sz="1400" b="1" dirty="0">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rezultira uštedom godišnje potrebne toplinske energije za grijanje (</a:t>
              </a:r>
              <a:r>
                <a:rPr lang="hr-HR" sz="1400" b="1" dirty="0" err="1">
                  <a:cs typeface="Arial" panose="020B0604020202020204" pitchFamily="34" charset="0"/>
                </a:rPr>
                <a:t>QH,nd</a:t>
              </a:r>
              <a:r>
                <a:rPr lang="hr-HR" sz="1400" b="1" dirty="0">
                  <a:cs typeface="Arial" panose="020B0604020202020204" pitchFamily="34" charset="0"/>
                </a:rPr>
                <a:t>) i primarne energije (Eprim) na godišnjoj razini od najmanje 50% u odnosu na stanje prije obnove</a:t>
              </a:r>
            </a:p>
          </p:txBody>
        </p:sp>
      </p:grpSp>
      <p:grpSp>
        <p:nvGrpSpPr>
          <p:cNvPr id="36" name="Grupa 35">
            <a:extLst>
              <a:ext uri="{FF2B5EF4-FFF2-40B4-BE49-F238E27FC236}">
                <a16:creationId xmlns:a16="http://schemas.microsoft.com/office/drawing/2014/main" id="{2F2BF574-2CC9-4C00-A43B-13D369BE8BCA}"/>
              </a:ext>
            </a:extLst>
          </p:cNvPr>
          <p:cNvGrpSpPr/>
          <p:nvPr/>
        </p:nvGrpSpPr>
        <p:grpSpPr>
          <a:xfrm>
            <a:off x="5863988" y="844993"/>
            <a:ext cx="4984922" cy="5168013"/>
            <a:chOff x="435447" y="1354936"/>
            <a:chExt cx="1565551" cy="1943803"/>
          </a:xfrm>
        </p:grpSpPr>
        <p:sp>
          <p:nvSpPr>
            <p:cNvPr id="37" name="Prostoručno: oblik 36">
              <a:extLst>
                <a:ext uri="{FF2B5EF4-FFF2-40B4-BE49-F238E27FC236}">
                  <a16:creationId xmlns:a16="http://schemas.microsoft.com/office/drawing/2014/main" id="{FC9A3646-9B60-4558-A503-BEE7E612BD0A}"/>
                </a:ext>
              </a:extLst>
            </p:cNvPr>
            <p:cNvSpPr/>
            <p:nvPr/>
          </p:nvSpPr>
          <p:spPr>
            <a:xfrm>
              <a:off x="435447" y="1354936"/>
              <a:ext cx="1565551" cy="267637"/>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a:cs typeface="Arial"/>
                </a:rPr>
                <a:t>SVEOBUHVATNA</a:t>
              </a:r>
            </a:p>
            <a:p>
              <a:pPr algn="ctr"/>
              <a:r>
                <a:rPr lang="sr-Latn-RS" sz="1400" b="1">
                  <a:cs typeface="Arial"/>
                </a:rPr>
                <a:t>OBNOVA</a:t>
              </a:r>
              <a:endParaRPr lang="sr-Latn-RS" sz="1400" b="1">
                <a:cs typeface="Arial" panose="020B0604020202020204" pitchFamily="34" charset="0"/>
              </a:endParaRPr>
            </a:p>
          </p:txBody>
        </p:sp>
        <p:sp>
          <p:nvSpPr>
            <p:cNvPr id="38" name="Prostoručno: oblik 37">
              <a:extLst>
                <a:ext uri="{FF2B5EF4-FFF2-40B4-BE49-F238E27FC236}">
                  <a16:creationId xmlns:a16="http://schemas.microsoft.com/office/drawing/2014/main" id="{0D3861AF-F2E9-4183-BDDA-162EB3865A3D}"/>
                </a:ext>
              </a:extLst>
            </p:cNvPr>
            <p:cNvSpPr/>
            <p:nvPr/>
          </p:nvSpPr>
          <p:spPr>
            <a:xfrm>
              <a:off x="435447" y="1622573"/>
              <a:ext cx="1565551" cy="1676166"/>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bg2">
                <a:lumMod val="9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obuhvaća optimalne mjere unaprjeđenja postojećeg stanja zgrade</a:t>
              </a:r>
            </a:p>
            <a:p>
              <a:pPr marL="285750" indent="-285750" defTabSz="533400">
                <a:lnSpc>
                  <a:spcPct val="90000"/>
                </a:lnSpc>
                <a:spcBef>
                  <a:spcPct val="0"/>
                </a:spcBef>
                <a:spcAft>
                  <a:spcPct val="35000"/>
                </a:spcAft>
                <a:buFont typeface="Arial" panose="020B0604020202020204" pitchFamily="34" charset="0"/>
                <a:buChar char="•"/>
              </a:pPr>
              <a:endParaRPr lang="hr-HR" sz="1400" b="1" dirty="0">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dirty="0">
                  <a:cs typeface="Arial" panose="020B0604020202020204" pitchFamily="34" charset="0"/>
                </a:rPr>
                <a:t>osim mjera energetske obnove zgrade uključuje i mjere poput:</a:t>
              </a:r>
            </a:p>
            <a:p>
              <a:pPr marL="285750" indent="-285750" defTabSz="533400">
                <a:lnSpc>
                  <a:spcPct val="90000"/>
                </a:lnSpc>
                <a:spcBef>
                  <a:spcPct val="0"/>
                </a:spcBef>
                <a:spcAft>
                  <a:spcPct val="35000"/>
                </a:spcAft>
                <a:buFont typeface="Arial" panose="020B0604020202020204" pitchFamily="34" charset="0"/>
                <a:buChar char="•"/>
              </a:pPr>
              <a:endParaRPr lang="hr-HR" sz="1400" b="1" dirty="0">
                <a:cs typeface="Arial" panose="020B0604020202020204" pitchFamily="34" charset="0"/>
              </a:endParaRPr>
            </a:p>
            <a:p>
              <a:pPr marL="285750" indent="-285750" defTabSz="533400">
                <a:lnSpc>
                  <a:spcPct val="90000"/>
                </a:lnSpc>
                <a:spcBef>
                  <a:spcPct val="0"/>
                </a:spcBef>
                <a:spcAft>
                  <a:spcPct val="35000"/>
                </a:spcAft>
                <a:buFont typeface="Wingdings" panose="05000000000000000000" pitchFamily="2" charset="2"/>
                <a:buChar char="ü"/>
              </a:pPr>
              <a:r>
                <a:rPr lang="hr-HR" sz="1400" b="1" dirty="0">
                  <a:cs typeface="Arial" panose="020B0604020202020204" pitchFamily="34" charset="0"/>
                </a:rPr>
                <a:t>povećanja sigurnosti u slučaju požara</a:t>
              </a:r>
            </a:p>
            <a:p>
              <a:pPr marL="285750" indent="-285750" defTabSz="533400">
                <a:lnSpc>
                  <a:spcPct val="90000"/>
                </a:lnSpc>
                <a:spcBef>
                  <a:spcPct val="0"/>
                </a:spcBef>
                <a:spcAft>
                  <a:spcPct val="35000"/>
                </a:spcAft>
                <a:buFont typeface="Wingdings" panose="05000000000000000000" pitchFamily="2" charset="2"/>
                <a:buChar char="ü"/>
              </a:pPr>
              <a:r>
                <a:rPr lang="hr-HR" sz="1400" b="1" dirty="0">
                  <a:cs typeface="Arial" panose="020B0604020202020204" pitchFamily="34" charset="0"/>
                </a:rPr>
                <a:t>mjere za osiguravanje zdravih unutarnjih klimatskih uvjeta</a:t>
              </a:r>
            </a:p>
            <a:p>
              <a:pPr marL="285750" indent="-285750" defTabSz="533400">
                <a:lnSpc>
                  <a:spcPct val="90000"/>
                </a:lnSpc>
                <a:spcBef>
                  <a:spcPct val="0"/>
                </a:spcBef>
                <a:spcAft>
                  <a:spcPct val="35000"/>
                </a:spcAft>
                <a:buFont typeface="Wingdings" panose="05000000000000000000" pitchFamily="2" charset="2"/>
                <a:buChar char="ü"/>
              </a:pPr>
              <a:r>
                <a:rPr lang="hr-HR" sz="1400" b="1" dirty="0">
                  <a:cs typeface="Arial" panose="020B0604020202020204" pitchFamily="34" charset="0"/>
                </a:rPr>
                <a:t>mjere za unaprjeđenje ispunjavanja temeljnog zahtjeva mehaničke otpornosti i stabilnosti zgrade</a:t>
              </a:r>
            </a:p>
            <a:p>
              <a:pPr marL="285750" indent="-285750" defTabSz="533400">
                <a:lnSpc>
                  <a:spcPct val="90000"/>
                </a:lnSpc>
                <a:spcBef>
                  <a:spcPct val="0"/>
                </a:spcBef>
                <a:spcAft>
                  <a:spcPct val="35000"/>
                </a:spcAft>
                <a:buFont typeface="Wingdings" panose="05000000000000000000" pitchFamily="2" charset="2"/>
                <a:buChar char="ü"/>
              </a:pPr>
              <a:r>
                <a:rPr lang="hr-HR" sz="1400" b="1" dirty="0">
                  <a:cs typeface="Arial" panose="020B0604020202020204" pitchFamily="34" charset="0"/>
                </a:rPr>
                <a:t>druge mjere kojima se unaprjeđuje ispunjavanje temeljnih zahtjeva za građevinu</a:t>
              </a:r>
            </a:p>
          </p:txBody>
        </p:sp>
      </p:grpSp>
      <p:sp>
        <p:nvSpPr>
          <p:cNvPr id="18" name="TekstniOkvir 17">
            <a:extLst>
              <a:ext uri="{FF2B5EF4-FFF2-40B4-BE49-F238E27FC236}">
                <a16:creationId xmlns:a16="http://schemas.microsoft.com/office/drawing/2014/main" id="{FC0DF5F4-D751-4BDB-8ED1-AD00BBC25563}"/>
              </a:ext>
            </a:extLst>
          </p:cNvPr>
          <p:cNvSpPr txBox="1"/>
          <p:nvPr/>
        </p:nvSpPr>
        <p:spPr>
          <a:xfrm>
            <a:off x="9851746" y="5030778"/>
            <a:ext cx="1763225" cy="954107"/>
          </a:xfrm>
          <a:prstGeom prst="rect">
            <a:avLst/>
          </a:prstGeom>
          <a:noFill/>
        </p:spPr>
        <p:txBody>
          <a:bodyPr wrap="square" rtlCol="0">
            <a:spAutoFit/>
          </a:bodyPr>
          <a:lstStyle/>
          <a:p>
            <a:pPr algn="ctr"/>
            <a:r>
              <a:rPr lang="pl-PL" sz="1400" b="1" noProof="1">
                <a:cs typeface="Arial" panose="020B0604020202020204" pitchFamily="34" charset="0"/>
              </a:rPr>
              <a:t>obavezno povećanje potresne otpornosti zgrade od najmanje 10% iznad postojeće</a:t>
            </a:r>
          </a:p>
        </p:txBody>
      </p:sp>
      <p:sp>
        <p:nvSpPr>
          <p:cNvPr id="19" name="Oval 41">
            <a:extLst>
              <a:ext uri="{FF2B5EF4-FFF2-40B4-BE49-F238E27FC236}">
                <a16:creationId xmlns:a16="http://schemas.microsoft.com/office/drawing/2014/main" id="{8E2C2A81-31FA-49FB-ABE1-5CD2A50A6DA0}"/>
              </a:ext>
            </a:extLst>
          </p:cNvPr>
          <p:cNvSpPr/>
          <p:nvPr/>
        </p:nvSpPr>
        <p:spPr>
          <a:xfrm>
            <a:off x="9833661" y="4608134"/>
            <a:ext cx="1799396" cy="1799396"/>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cxnSp>
        <p:nvCxnSpPr>
          <p:cNvPr id="25" name="Ravni poveznik 24">
            <a:extLst>
              <a:ext uri="{FF2B5EF4-FFF2-40B4-BE49-F238E27FC236}">
                <a16:creationId xmlns:a16="http://schemas.microsoft.com/office/drawing/2014/main" id="{A15D58FC-E6FB-484D-BF2D-0439AC1200C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41">
            <a:extLst>
              <a:ext uri="{FF2B5EF4-FFF2-40B4-BE49-F238E27FC236}">
                <a16:creationId xmlns:a16="http://schemas.microsoft.com/office/drawing/2014/main" id="{0BFF01EC-0260-4CD0-8470-ED6836E9B414}"/>
              </a:ext>
            </a:extLst>
          </p:cNvPr>
          <p:cNvSpPr/>
          <p:nvPr/>
        </p:nvSpPr>
        <p:spPr>
          <a:xfrm>
            <a:off x="8305339" y="4409636"/>
            <a:ext cx="1466067" cy="146606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27" name="TekstniOkvir 26">
            <a:extLst>
              <a:ext uri="{FF2B5EF4-FFF2-40B4-BE49-F238E27FC236}">
                <a16:creationId xmlns:a16="http://schemas.microsoft.com/office/drawing/2014/main" id="{F2794CBC-568D-4CE0-AD4C-77588A08457F}"/>
              </a:ext>
            </a:extLst>
          </p:cNvPr>
          <p:cNvSpPr txBox="1"/>
          <p:nvPr/>
        </p:nvSpPr>
        <p:spPr>
          <a:xfrm>
            <a:off x="8156759" y="4557893"/>
            <a:ext cx="1763225" cy="1169551"/>
          </a:xfrm>
          <a:prstGeom prst="rect">
            <a:avLst/>
          </a:prstGeom>
          <a:noFill/>
        </p:spPr>
        <p:txBody>
          <a:bodyPr wrap="square" rtlCol="0">
            <a:spAutoFit/>
          </a:bodyPr>
          <a:lstStyle/>
          <a:p>
            <a:pPr algn="ctr"/>
            <a:r>
              <a:rPr lang="hr-HR" sz="1400" b="1" dirty="0">
                <a:cs typeface="Arial" panose="020B0604020202020204" pitchFamily="34" charset="0"/>
              </a:rPr>
              <a:t>samo za višestambene </a:t>
            </a:r>
          </a:p>
          <a:p>
            <a:pPr algn="ctr"/>
            <a:r>
              <a:rPr lang="hr-HR" sz="1400" b="1" dirty="0">
                <a:cs typeface="Arial" panose="020B0604020202020204" pitchFamily="34" charset="0"/>
              </a:rPr>
              <a:t>zgrade kategorije uporabljivosti </a:t>
            </a:r>
          </a:p>
          <a:p>
            <a:pPr algn="ctr"/>
            <a:r>
              <a:rPr lang="hr-HR" sz="1400" b="1" dirty="0">
                <a:cs typeface="Arial" panose="020B0604020202020204" pitchFamily="34" charset="0"/>
              </a:rPr>
              <a:t>U2</a:t>
            </a:r>
          </a:p>
        </p:txBody>
      </p:sp>
      <p:sp>
        <p:nvSpPr>
          <p:cNvPr id="29" name="Oval 41">
            <a:extLst>
              <a:ext uri="{FF2B5EF4-FFF2-40B4-BE49-F238E27FC236}">
                <a16:creationId xmlns:a16="http://schemas.microsoft.com/office/drawing/2014/main" id="{5355278B-10C7-42EA-8799-967DB5D54DAF}"/>
              </a:ext>
            </a:extLst>
          </p:cNvPr>
          <p:cNvSpPr/>
          <p:nvPr/>
        </p:nvSpPr>
        <p:spPr>
          <a:xfrm>
            <a:off x="4732094" y="122831"/>
            <a:ext cx="1896799" cy="1827753"/>
          </a:xfrm>
          <a:prstGeom prst="ellipse">
            <a:avLst/>
          </a:prstGeom>
          <a:solidFill>
            <a:schemeClr val="tx1"/>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30" name="TekstniOkvir 29">
            <a:extLst>
              <a:ext uri="{FF2B5EF4-FFF2-40B4-BE49-F238E27FC236}">
                <a16:creationId xmlns:a16="http://schemas.microsoft.com/office/drawing/2014/main" id="{E012A03B-82D7-49FA-A881-F7A89AD0A0F8}"/>
              </a:ext>
            </a:extLst>
          </p:cNvPr>
          <p:cNvSpPr txBox="1"/>
          <p:nvPr/>
        </p:nvSpPr>
        <p:spPr>
          <a:xfrm>
            <a:off x="4798880" y="344209"/>
            <a:ext cx="1763225" cy="1384995"/>
          </a:xfrm>
          <a:prstGeom prst="rect">
            <a:avLst/>
          </a:prstGeom>
          <a:noFill/>
        </p:spPr>
        <p:txBody>
          <a:bodyPr wrap="square" lIns="91440" tIns="45720" rIns="91440" bIns="45720" rtlCol="0" anchor="t">
            <a:spAutoFit/>
          </a:bodyPr>
          <a:lstStyle/>
          <a:p>
            <a:pPr algn="ctr"/>
            <a:r>
              <a:rPr lang="hr-HR" sz="1400" b="1" dirty="0">
                <a:solidFill>
                  <a:schemeClr val="bg1"/>
                </a:solidFill>
                <a:cs typeface="Arial"/>
              </a:rPr>
              <a:t>zgrade upisane u registar   kulturnih </a:t>
            </a:r>
          </a:p>
          <a:p>
            <a:pPr algn="ctr"/>
            <a:r>
              <a:rPr lang="hr-HR" sz="1400" b="1" dirty="0">
                <a:solidFill>
                  <a:schemeClr val="bg1"/>
                </a:solidFill>
                <a:cs typeface="Arial"/>
              </a:rPr>
              <a:t>dobara: ušteda na godišnjoj razini od min</a:t>
            </a:r>
            <a:endParaRPr lang="hr-HR" sz="1400" b="1" dirty="0">
              <a:solidFill>
                <a:schemeClr val="bg1"/>
              </a:solidFill>
              <a:cs typeface="Arial" panose="020B0604020202020204" pitchFamily="34" charset="0"/>
            </a:endParaRPr>
          </a:p>
          <a:p>
            <a:pPr algn="ctr"/>
            <a:r>
              <a:rPr lang="hr-HR" sz="1400" b="1" dirty="0">
                <a:solidFill>
                  <a:schemeClr val="bg1"/>
                </a:solidFill>
                <a:cs typeface="Arial"/>
              </a:rPr>
              <a:t>30% Eprim </a:t>
            </a:r>
            <a:endParaRPr lang="hr-HR" sz="1400" b="1" dirty="0">
              <a:solidFill>
                <a:schemeClr val="bg1"/>
              </a:solidFill>
              <a:cs typeface="Arial" panose="020B0604020202020204" pitchFamily="34" charset="0"/>
            </a:endParaRPr>
          </a:p>
        </p:txBody>
      </p:sp>
      <p:sp>
        <p:nvSpPr>
          <p:cNvPr id="31" name="TextBox 6">
            <a:extLst>
              <a:ext uri="{FF2B5EF4-FFF2-40B4-BE49-F238E27FC236}">
                <a16:creationId xmlns:a16="http://schemas.microsoft.com/office/drawing/2014/main" id="{E4F56924-666D-486F-8E80-BC637B865499}"/>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32102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animBg="1"/>
      <p:bldP spid="27" grpId="0"/>
      <p:bldP spid="29"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utnik 8">
            <a:extLst>
              <a:ext uri="{FF2B5EF4-FFF2-40B4-BE49-F238E27FC236}">
                <a16:creationId xmlns:a16="http://schemas.microsoft.com/office/drawing/2014/main" id="{8CA7EDF5-A7EE-4259-BD17-E2552A8FD6AB}"/>
              </a:ext>
            </a:extLst>
          </p:cNvPr>
          <p:cNvSpPr/>
          <p:nvPr/>
        </p:nvSpPr>
        <p:spPr>
          <a:xfrm>
            <a:off x="0" y="0"/>
            <a:ext cx="7297445" cy="6791408"/>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221199" y="142045"/>
            <a:ext cx="6712260" cy="369332"/>
          </a:xfrm>
          <a:prstGeom prst="rect">
            <a:avLst/>
          </a:prstGeom>
          <a:noFill/>
        </p:spPr>
        <p:txBody>
          <a:bodyPr wrap="square" rtlCol="0">
            <a:spAutoFit/>
          </a:bodyPr>
          <a:lstStyle/>
          <a:p>
            <a:r>
              <a:rPr lang="hr-HR" b="1" dirty="0">
                <a:cs typeface="Arial" panose="020B0604020202020204" pitchFamily="34" charset="0"/>
              </a:rPr>
              <a:t>PRIHVATLJIVOST TROŠKOVA U KONTEKSTU OBNOVE OD POTRESA </a:t>
            </a:r>
            <a:r>
              <a:rPr lang="hr-HR" sz="1200" b="1" dirty="0">
                <a:cs typeface="Arial" panose="020B0604020202020204" pitchFamily="34" charset="0"/>
              </a:rPr>
              <a:t>(1)</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567791D0-4002-461C-B99B-5F374BBC6FDD}"/>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7" name="TekstniOkvir 6">
            <a:extLst>
              <a:ext uri="{FF2B5EF4-FFF2-40B4-BE49-F238E27FC236}">
                <a16:creationId xmlns:a16="http://schemas.microsoft.com/office/drawing/2014/main" id="{AF6D19BF-78C8-412B-9322-C507B0636804}"/>
              </a:ext>
            </a:extLst>
          </p:cNvPr>
          <p:cNvSpPr txBox="1"/>
          <p:nvPr/>
        </p:nvSpPr>
        <p:spPr>
          <a:xfrm>
            <a:off x="431362" y="904952"/>
            <a:ext cx="6502097" cy="3631763"/>
          </a:xfrm>
          <a:prstGeom prst="rect">
            <a:avLst/>
          </a:prstGeom>
          <a:noFill/>
        </p:spPr>
        <p:txBody>
          <a:bodyPr wrap="square" lIns="91440" tIns="45720" rIns="91440" bIns="45720" rtlCol="0" anchor="t">
            <a:spAutoFit/>
          </a:bodyPr>
          <a:lstStyle/>
          <a:p>
            <a:pPr marL="285750" indent="-285750">
              <a:buFont typeface="Wingdings"/>
              <a:buChar char="§"/>
            </a:pPr>
            <a:r>
              <a:rPr lang="hr-HR" b="1" dirty="0">
                <a:cs typeface="Arial"/>
              </a:rPr>
              <a:t>Troškovi projekta energetske obnove višestambene zgrade prihvatljivi su isključivo pod uvjetom da je prije završnog plaćanja provedena obnova od potresa na istoj zgradi. </a:t>
            </a:r>
            <a:endParaRPr lang="en-US" dirty="0">
              <a:cs typeface="Arial"/>
            </a:endParaRPr>
          </a:p>
          <a:p>
            <a:pPr marL="285750" indent="-285750">
              <a:buFont typeface="Wingdings"/>
              <a:buChar char="§"/>
            </a:pPr>
            <a:endParaRPr lang="hr-HR" b="1" dirty="0">
              <a:cs typeface="Arial"/>
            </a:endParaRPr>
          </a:p>
          <a:p>
            <a:pPr algn="just"/>
            <a:r>
              <a:rPr lang="hr-HR" i="1" dirty="0">
                <a:cs typeface="Arial"/>
              </a:rPr>
              <a:t>Troškove projekta energetske obnove višestambene zgrade koja nije obnovljena od potresa PT će proglasiti u cijelosti neprihvatljivima te će njihovo sufinanciranje snositi korisnik sredstava. </a:t>
            </a:r>
            <a:endParaRPr lang="en-US" i="1" dirty="0">
              <a:cs typeface="Arial"/>
            </a:endParaRPr>
          </a:p>
          <a:p>
            <a:pPr marL="285750" indent="-285750">
              <a:buFont typeface="Wingdings"/>
              <a:buChar char="§"/>
            </a:pPr>
            <a:endParaRPr lang="hr-HR" b="1" dirty="0">
              <a:cs typeface="Arial"/>
            </a:endParaRPr>
          </a:p>
          <a:p>
            <a:pPr marL="285750" indent="-285750">
              <a:buFont typeface="Wingdings"/>
              <a:buChar char="§"/>
            </a:pPr>
            <a:r>
              <a:rPr lang="hr-HR" b="1" dirty="0">
                <a:cs typeface="Arial"/>
              </a:rPr>
              <a:t>Za dokazivanje izvršenja obnove od potresa bit će potrebno dostaviti završno izvješće nadzornog inženjera u obnovi i pisanu izjavu izvođača o izvedenim radovima i uvjetima održavanja.</a:t>
            </a:r>
            <a:endParaRPr lang="en-US" dirty="0">
              <a:cs typeface="Arial"/>
            </a:endParaRPr>
          </a:p>
          <a:p>
            <a:endParaRPr lang="hr-HR" b="1" dirty="0">
              <a:cs typeface="Arial" panose="020B0604020202020204" pitchFamily="34" charset="0"/>
            </a:endParaRPr>
          </a:p>
          <a:p>
            <a:endParaRPr lang="hr-HR" sz="1400" b="1" dirty="0">
              <a:cs typeface="Arial"/>
            </a:endParaRPr>
          </a:p>
        </p:txBody>
      </p:sp>
    </p:spTree>
    <p:extLst>
      <p:ext uri="{BB962C8B-B14F-4D97-AF65-F5344CB8AC3E}">
        <p14:creationId xmlns:p14="http://schemas.microsoft.com/office/powerpoint/2010/main" val="28974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utnik 8">
            <a:extLst>
              <a:ext uri="{FF2B5EF4-FFF2-40B4-BE49-F238E27FC236}">
                <a16:creationId xmlns:a16="http://schemas.microsoft.com/office/drawing/2014/main" id="{8CA7EDF5-A7EE-4259-BD17-E2552A8FD6AB}"/>
              </a:ext>
            </a:extLst>
          </p:cNvPr>
          <p:cNvSpPr/>
          <p:nvPr/>
        </p:nvSpPr>
        <p:spPr>
          <a:xfrm>
            <a:off x="0" y="0"/>
            <a:ext cx="708438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567791D0-4002-461C-B99B-5F374BBC6FDD}"/>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7" name="TekstniOkvir 6">
            <a:extLst>
              <a:ext uri="{FF2B5EF4-FFF2-40B4-BE49-F238E27FC236}">
                <a16:creationId xmlns:a16="http://schemas.microsoft.com/office/drawing/2014/main" id="{AF6D19BF-78C8-412B-9322-C507B0636804}"/>
              </a:ext>
            </a:extLst>
          </p:cNvPr>
          <p:cNvSpPr txBox="1"/>
          <p:nvPr/>
        </p:nvSpPr>
        <p:spPr>
          <a:xfrm>
            <a:off x="431363" y="904952"/>
            <a:ext cx="5491164" cy="3139321"/>
          </a:xfrm>
          <a:prstGeom prst="rect">
            <a:avLst/>
          </a:prstGeom>
          <a:noFill/>
        </p:spPr>
        <p:txBody>
          <a:bodyPr wrap="square" lIns="91440" tIns="45720" rIns="91440" bIns="45720" rtlCol="0" anchor="t">
            <a:spAutoFit/>
          </a:bodyPr>
          <a:lstStyle/>
          <a:p>
            <a:endParaRPr lang="hr-HR" b="1" dirty="0">
              <a:cs typeface="Arial"/>
            </a:endParaRPr>
          </a:p>
          <a:p>
            <a:endParaRPr lang="hr-HR" b="1" dirty="0">
              <a:cs typeface="Arial"/>
            </a:endParaRPr>
          </a:p>
          <a:p>
            <a:r>
              <a:rPr lang="hr-HR" b="1" dirty="0">
                <a:cs typeface="Arial"/>
              </a:rPr>
              <a:t>Troškovi energetske obnove višestambene zgrade kategorije uporabljivosti PN1, PN2, N1 i N2 koje su se prijavile za  integralnu energetsku ili dubinsku obnovu  prihvatljivi su isključivo pod uvjetom da je prije završnog plaćanja provedena obnova od potresa na istoj zgradi na način da je izvršeno pojačanje ili popravak konstrukcije.</a:t>
            </a:r>
            <a:endParaRPr lang="en-US" dirty="0">
              <a:cs typeface="Arial"/>
            </a:endParaRPr>
          </a:p>
          <a:p>
            <a:endParaRPr lang="hr-HR" b="1" dirty="0">
              <a:cs typeface="Arial" panose="020B0604020202020204" pitchFamily="34" charset="0"/>
            </a:endParaRPr>
          </a:p>
          <a:p>
            <a:endParaRPr lang="hr-HR" b="1" dirty="0">
              <a:cs typeface="Arial" panose="020B0604020202020204" pitchFamily="34" charset="0"/>
            </a:endParaRPr>
          </a:p>
        </p:txBody>
      </p:sp>
      <p:sp>
        <p:nvSpPr>
          <p:cNvPr id="3" name="TextBox 2">
            <a:extLst>
              <a:ext uri="{FF2B5EF4-FFF2-40B4-BE49-F238E27FC236}">
                <a16:creationId xmlns:a16="http://schemas.microsoft.com/office/drawing/2014/main" id="{B9B90017-D843-A3FE-4EA2-3F0C20A541B6}"/>
              </a:ext>
            </a:extLst>
          </p:cNvPr>
          <p:cNvSpPr txBox="1"/>
          <p:nvPr/>
        </p:nvSpPr>
        <p:spPr>
          <a:xfrm>
            <a:off x="221199" y="142045"/>
            <a:ext cx="6712260" cy="369332"/>
          </a:xfrm>
          <a:prstGeom prst="rect">
            <a:avLst/>
          </a:prstGeom>
          <a:noFill/>
        </p:spPr>
        <p:txBody>
          <a:bodyPr wrap="square" rtlCol="0">
            <a:spAutoFit/>
          </a:bodyPr>
          <a:lstStyle/>
          <a:p>
            <a:r>
              <a:rPr lang="hr-HR" b="1" dirty="0">
                <a:cs typeface="Arial" panose="020B0604020202020204" pitchFamily="34" charset="0"/>
              </a:rPr>
              <a:t>PRIHVATLJIVOST TROŠKOVA U KONTEKSTU OBNOVE OD POTRESA </a:t>
            </a:r>
            <a:r>
              <a:rPr lang="hr-HR" sz="1200" b="1" dirty="0">
                <a:cs typeface="Arial" panose="020B0604020202020204" pitchFamily="34" charset="0"/>
              </a:rPr>
              <a:t>(2)</a:t>
            </a:r>
          </a:p>
        </p:txBody>
      </p:sp>
    </p:spTree>
    <p:extLst>
      <p:ext uri="{BB962C8B-B14F-4D97-AF65-F5344CB8AC3E}">
        <p14:creationId xmlns:p14="http://schemas.microsoft.com/office/powerpoint/2010/main" val="41100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utnik 8">
            <a:extLst>
              <a:ext uri="{FF2B5EF4-FFF2-40B4-BE49-F238E27FC236}">
                <a16:creationId xmlns:a16="http://schemas.microsoft.com/office/drawing/2014/main" id="{8CA7EDF5-A7EE-4259-BD17-E2552A8FD6AB}"/>
              </a:ext>
            </a:extLst>
          </p:cNvPr>
          <p:cNvSpPr/>
          <p:nvPr/>
        </p:nvSpPr>
        <p:spPr>
          <a:xfrm>
            <a:off x="0" y="0"/>
            <a:ext cx="6640497"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567791D0-4002-461C-B99B-5F374BBC6FDD}"/>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7" name="TekstniOkvir 6">
            <a:extLst>
              <a:ext uri="{FF2B5EF4-FFF2-40B4-BE49-F238E27FC236}">
                <a16:creationId xmlns:a16="http://schemas.microsoft.com/office/drawing/2014/main" id="{AF6D19BF-78C8-412B-9322-C507B0636804}"/>
              </a:ext>
            </a:extLst>
          </p:cNvPr>
          <p:cNvSpPr txBox="1"/>
          <p:nvPr/>
        </p:nvSpPr>
        <p:spPr>
          <a:xfrm>
            <a:off x="431363" y="904952"/>
            <a:ext cx="5491164" cy="5078313"/>
          </a:xfrm>
          <a:prstGeom prst="rect">
            <a:avLst/>
          </a:prstGeom>
          <a:noFill/>
        </p:spPr>
        <p:txBody>
          <a:bodyPr wrap="square" lIns="91440" tIns="45720" rIns="91440" bIns="45720" rtlCol="0" anchor="t">
            <a:spAutoFit/>
          </a:bodyPr>
          <a:lstStyle/>
          <a:p>
            <a:pPr marL="285750" indent="-285750">
              <a:buFont typeface="Wingdings"/>
              <a:buChar char="§"/>
            </a:pPr>
            <a:r>
              <a:rPr lang="hr-HR" b="1" dirty="0">
                <a:cs typeface="Arial"/>
              </a:rPr>
              <a:t>Troškovi energetske obnove VSZ  kategorije uporabljivosti U2 koje su se prijavile za  i</a:t>
            </a:r>
            <a:r>
              <a:rPr lang="hr-HR" b="1" u="sng" dirty="0">
                <a:cs typeface="Arial"/>
              </a:rPr>
              <a:t>ntegralnu energetsku  ili dubinsku obnovu</a:t>
            </a:r>
            <a:r>
              <a:rPr lang="hr-HR" b="1" dirty="0">
                <a:cs typeface="Arial"/>
              </a:rPr>
              <a:t> prihvatljivi su isključivo pod uvjetom da je prije završnog plaćanja provedena obnova od potresa na istoj zgradi na način da je izvršena nekonstrukcijska obnova (odnosno mjere hitnih intervencija).</a:t>
            </a:r>
            <a:endParaRPr lang="en-US" dirty="0">
              <a:cs typeface="Arial"/>
            </a:endParaRPr>
          </a:p>
          <a:p>
            <a:pPr marL="285750" indent="-285750">
              <a:buFont typeface="Wingdings"/>
              <a:buChar char="§"/>
            </a:pPr>
            <a:endParaRPr lang="hr-HR" b="1" dirty="0">
              <a:cs typeface="Arial" panose="020B0604020202020204" pitchFamily="34" charset="0"/>
            </a:endParaRPr>
          </a:p>
          <a:p>
            <a:pPr marL="285750" indent="-285750">
              <a:buFont typeface="Wingdings"/>
              <a:buChar char="§"/>
            </a:pPr>
            <a:r>
              <a:rPr lang="hr-HR" b="1" dirty="0">
                <a:cs typeface="Arial"/>
              </a:rPr>
              <a:t>Troškovi energetske obnove VSZ kategorije uporabljivosti U2 koje su se prijavile za  </a:t>
            </a:r>
            <a:r>
              <a:rPr lang="hr-HR" b="1" u="sng" dirty="0">
                <a:cs typeface="Arial"/>
              </a:rPr>
              <a:t>sveobuhvatnu obnovu</a:t>
            </a:r>
            <a:r>
              <a:rPr lang="hr-HR" b="1" dirty="0">
                <a:cs typeface="Arial"/>
              </a:rPr>
              <a:t> prihvatljivi su isključivo pod uvjetom da je prije završnog plaćanja provedena obnova od potresa na istoj zgradi na način da je izvršeno pojačanje ili popravak konstrukcije radi povećanja potresne otpornosti zgrade kojom se podiže razina nosivosti za min. 10% iznad razine propisane važećim Tehničkim propisom za građevinske konstrukcije.</a:t>
            </a:r>
          </a:p>
        </p:txBody>
      </p:sp>
      <p:sp>
        <p:nvSpPr>
          <p:cNvPr id="10" name="TekstniOkvir 9">
            <a:extLst>
              <a:ext uri="{FF2B5EF4-FFF2-40B4-BE49-F238E27FC236}">
                <a16:creationId xmlns:a16="http://schemas.microsoft.com/office/drawing/2014/main" id="{0D362221-62BE-489B-A307-4D57768B96B3}"/>
              </a:ext>
            </a:extLst>
          </p:cNvPr>
          <p:cNvSpPr txBox="1"/>
          <p:nvPr/>
        </p:nvSpPr>
        <p:spPr>
          <a:xfrm>
            <a:off x="6711552" y="1209753"/>
            <a:ext cx="5176554" cy="5693866"/>
          </a:xfrm>
          <a:prstGeom prst="rect">
            <a:avLst/>
          </a:prstGeom>
          <a:noFill/>
        </p:spPr>
        <p:txBody>
          <a:bodyPr wrap="square" rtlCol="0">
            <a:spAutoFit/>
          </a:bodyPr>
          <a:lstStyle/>
          <a:p>
            <a:pPr algn="just"/>
            <a:r>
              <a:rPr lang="hr-HR" sz="1400" b="1" i="1" dirty="0">
                <a:cs typeface="Arial" panose="020B0604020202020204" pitchFamily="34" charset="0"/>
              </a:rPr>
              <a:t>U kontekstu ovog Poziva značenje radova na obnovi od potresa je definirano važećim Zakonom o obnovi zgrada oštećenih potresom na području Grada Zagreba, Krapinsko-zagorske županije, Zagrebačke županije, Sisačko-moslavačke županije i Karlovačke županije u čl. 4. st. (1)  kao:</a:t>
            </a:r>
          </a:p>
          <a:p>
            <a:pPr algn="just"/>
            <a:endParaRPr lang="hr-HR" sz="1400" dirty="0">
              <a:cs typeface="Arial" panose="020B0604020202020204" pitchFamily="34" charset="0"/>
            </a:endParaRPr>
          </a:p>
          <a:p>
            <a:pPr algn="just"/>
            <a:r>
              <a:rPr lang="hr-HR" sz="1400" dirty="0">
                <a:cs typeface="Arial" panose="020B0604020202020204" pitchFamily="34" charset="0"/>
              </a:rPr>
              <a:t>e) pojačanje konstrukcije je izvođenje radova pojačanja potresom oštećene građevinske konstrukcije zgrade kojima se postiže povećanje mehaničke otpornosti i stabilnosti zgrade u odnosu na potresno djelovanje u skladu s Tehničkim propisom</a:t>
            </a:r>
          </a:p>
          <a:p>
            <a:pPr algn="just"/>
            <a:endParaRPr lang="hr-HR" sz="1400" dirty="0">
              <a:cs typeface="Arial" panose="020B0604020202020204" pitchFamily="34" charset="0"/>
            </a:endParaRPr>
          </a:p>
          <a:p>
            <a:pPr algn="just"/>
            <a:r>
              <a:rPr lang="hr-HR" sz="1400" dirty="0">
                <a:cs typeface="Arial" panose="020B0604020202020204" pitchFamily="34" charset="0"/>
              </a:rPr>
              <a:t>f) popravak konstrukcije je izvođenje radova popravka i pojačanja potresom oštećene građevinske konstrukcije zgrade kojima se postiže mehanička otpornost i stabilnost zgrade na potresno djelovanje u skladu s Tehničkim propisom</a:t>
            </a:r>
          </a:p>
          <a:p>
            <a:pPr algn="just"/>
            <a:endParaRPr lang="hr-HR" sz="1400" dirty="0">
              <a:cs typeface="Arial" panose="020B0604020202020204" pitchFamily="34" charset="0"/>
            </a:endParaRPr>
          </a:p>
          <a:p>
            <a:pPr algn="just"/>
            <a:r>
              <a:rPr lang="hr-HR" sz="1400" dirty="0">
                <a:cs typeface="Arial" panose="020B0604020202020204" pitchFamily="34" charset="0"/>
              </a:rPr>
              <a:t>g) popravak nekonstrukcijskih elemenata je popravak ili zamjena nekonstrukcijskih elemenata zgrade (pokrova, zabata, parapeta, pregradnih zidova, dimnjaka, dizala i dr. određenih Tehničkim propisom)</a:t>
            </a:r>
          </a:p>
          <a:p>
            <a:pPr algn="just"/>
            <a:endParaRPr lang="hr-HR" sz="1400" b="1" dirty="0">
              <a:cs typeface="Arial" panose="020B0604020202020204" pitchFamily="34" charset="0"/>
            </a:endParaRPr>
          </a:p>
          <a:p>
            <a:pPr algn="just"/>
            <a:r>
              <a:rPr lang="hr-HR" sz="1400" b="1" i="1" dirty="0">
                <a:cs typeface="Arial" panose="020B0604020202020204" pitchFamily="34" charset="0"/>
              </a:rPr>
              <a:t>(2) Značenje pojmova iz stavka 1. ovoga članka te njihov sadržaj i tehničke elemente sadržaja u određenim slučajevima može se</a:t>
            </a:r>
          </a:p>
          <a:p>
            <a:r>
              <a:rPr lang="hr-HR" sz="1400" b="1" i="1" dirty="0">
                <a:cs typeface="Arial" panose="020B0604020202020204" pitchFamily="34" charset="0"/>
              </a:rPr>
              <a:t>odrediti i programima mjera. (https://narodne-novine.nn.hr/clanci/sluzbeni/2023_03_28_473.html)</a:t>
            </a:r>
          </a:p>
        </p:txBody>
      </p:sp>
      <p:sp>
        <p:nvSpPr>
          <p:cNvPr id="2" name="TextBox 1">
            <a:extLst>
              <a:ext uri="{FF2B5EF4-FFF2-40B4-BE49-F238E27FC236}">
                <a16:creationId xmlns:a16="http://schemas.microsoft.com/office/drawing/2014/main" id="{B88CF17F-90D7-6B62-3281-2D0DA7F564ED}"/>
              </a:ext>
            </a:extLst>
          </p:cNvPr>
          <p:cNvSpPr txBox="1"/>
          <p:nvPr/>
        </p:nvSpPr>
        <p:spPr>
          <a:xfrm>
            <a:off x="88034" y="104913"/>
            <a:ext cx="6712260" cy="369332"/>
          </a:xfrm>
          <a:prstGeom prst="rect">
            <a:avLst/>
          </a:prstGeom>
          <a:noFill/>
        </p:spPr>
        <p:txBody>
          <a:bodyPr wrap="square" rtlCol="0">
            <a:spAutoFit/>
          </a:bodyPr>
          <a:lstStyle/>
          <a:p>
            <a:r>
              <a:rPr lang="hr-HR" b="1" dirty="0">
                <a:cs typeface="Arial" panose="020B0604020202020204" pitchFamily="34" charset="0"/>
              </a:rPr>
              <a:t>PRIHVATLJIVOST TROŠKOVA U KONTEKSTU OBNOVE OD POTRESA </a:t>
            </a:r>
            <a:r>
              <a:rPr lang="hr-HR" sz="1200" b="1" dirty="0">
                <a:cs typeface="Arial" panose="020B0604020202020204" pitchFamily="34" charset="0"/>
              </a:rPr>
              <a:t>(3)</a:t>
            </a:r>
          </a:p>
        </p:txBody>
      </p:sp>
    </p:spTree>
    <p:extLst>
      <p:ext uri="{BB962C8B-B14F-4D97-AF65-F5344CB8AC3E}">
        <p14:creationId xmlns:p14="http://schemas.microsoft.com/office/powerpoint/2010/main" val="34561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a 47">
            <a:extLst>
              <a:ext uri="{FF2B5EF4-FFF2-40B4-BE49-F238E27FC236}">
                <a16:creationId xmlns:a16="http://schemas.microsoft.com/office/drawing/2014/main" id="{5D17F2FB-2D8A-4D9A-9B45-B2383A56099E}"/>
              </a:ext>
            </a:extLst>
          </p:cNvPr>
          <p:cNvGrpSpPr/>
          <p:nvPr/>
        </p:nvGrpSpPr>
        <p:grpSpPr>
          <a:xfrm>
            <a:off x="3947839" y="884835"/>
            <a:ext cx="3816541" cy="5168013"/>
            <a:chOff x="435447" y="1354936"/>
            <a:chExt cx="1565551" cy="1943803"/>
          </a:xfrm>
        </p:grpSpPr>
        <p:sp>
          <p:nvSpPr>
            <p:cNvPr id="49" name="Prostoručno: oblik 48">
              <a:extLst>
                <a:ext uri="{FF2B5EF4-FFF2-40B4-BE49-F238E27FC236}">
                  <a16:creationId xmlns:a16="http://schemas.microsoft.com/office/drawing/2014/main" id="{BBA6F252-2142-40A7-A8FF-1C0E6604352B}"/>
                </a:ext>
              </a:extLst>
            </p:cNvPr>
            <p:cNvSpPr/>
            <p:nvPr/>
          </p:nvSpPr>
          <p:spPr>
            <a:xfrm>
              <a:off x="435447" y="1354936"/>
              <a:ext cx="1565551" cy="267637"/>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a:cs typeface="Arial"/>
                </a:rPr>
                <a:t>GOSPODARSKA DJELATNOST</a:t>
              </a:r>
              <a:endParaRPr lang="sr-Latn-RS" sz="1400" b="1">
                <a:cs typeface="Arial" panose="020B0604020202020204" pitchFamily="34" charset="0"/>
              </a:endParaRPr>
            </a:p>
          </p:txBody>
        </p:sp>
        <p:sp>
          <p:nvSpPr>
            <p:cNvPr id="50" name="Prostoručno: oblik 49">
              <a:extLst>
                <a:ext uri="{FF2B5EF4-FFF2-40B4-BE49-F238E27FC236}">
                  <a16:creationId xmlns:a16="http://schemas.microsoft.com/office/drawing/2014/main" id="{14E1D872-A460-44C2-9099-A0B07E0C8E55}"/>
                </a:ext>
              </a:extLst>
            </p:cNvPr>
            <p:cNvSpPr/>
            <p:nvPr/>
          </p:nvSpPr>
          <p:spPr>
            <a:xfrm>
              <a:off x="435447" y="1622573"/>
              <a:ext cx="1565551" cy="1676166"/>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bg2">
                <a:lumMod val="9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najam suvlasničkog dijela za čije se korištenje plaća slobodno ugovorena najamnina</a:t>
              </a:r>
            </a:p>
            <a:p>
              <a:pPr marL="285750" indent="-285750" defTabSz="533400">
                <a:lnSpc>
                  <a:spcPct val="90000"/>
                </a:lnSpc>
                <a:spcBef>
                  <a:spcPct val="0"/>
                </a:spcBef>
                <a:spcAft>
                  <a:spcPct val="35000"/>
                </a:spcAft>
                <a:buFont typeface="Arial" panose="020B0604020202020204" pitchFamily="34" charset="0"/>
                <a:buChar char="•"/>
              </a:pPr>
              <a:endParaRPr lang="hr-HR" sz="1400" b="1">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pl-PL" sz="1400" b="1">
                  <a:cs typeface="Arial" panose="020B0604020202020204" pitchFamily="34" charset="0"/>
                </a:rPr>
                <a:t>poslovni prostori koji se daju u zakup sukladno Zakonu o zakupu i kupoprodaji poslovnog prostora</a:t>
              </a:r>
            </a:p>
            <a:p>
              <a:pPr marL="285750" indent="-285750" defTabSz="533400">
                <a:lnSpc>
                  <a:spcPct val="90000"/>
                </a:lnSpc>
                <a:spcBef>
                  <a:spcPct val="0"/>
                </a:spcBef>
                <a:spcAft>
                  <a:spcPct val="35000"/>
                </a:spcAft>
                <a:buFont typeface="Arial" panose="020B0604020202020204" pitchFamily="34" charset="0"/>
                <a:buChar char="•"/>
              </a:pPr>
              <a:endParaRPr lang="hr-HR" sz="1400" b="1">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suvlasnički dijelovi u kojima se obavlja gospodarska djelatnost</a:t>
              </a:r>
            </a:p>
            <a:p>
              <a:pPr marL="285750" indent="-285750" defTabSz="533400">
                <a:lnSpc>
                  <a:spcPct val="90000"/>
                </a:lnSpc>
                <a:spcBef>
                  <a:spcPct val="0"/>
                </a:spcBef>
                <a:spcAft>
                  <a:spcPct val="35000"/>
                </a:spcAft>
                <a:buFont typeface="Arial" panose="020B0604020202020204" pitchFamily="34" charset="0"/>
                <a:buChar char="•"/>
              </a:pPr>
              <a:endParaRPr lang="hr-HR" sz="1400" b="1">
                <a:cs typeface="Arial" panose="020B0604020202020204" pitchFamily="34" charset="0"/>
              </a:endParaRPr>
            </a:p>
          </p:txBody>
        </p:sp>
      </p:gr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4655458" cy="369332"/>
          </a:xfrm>
          <a:prstGeom prst="rect">
            <a:avLst/>
          </a:prstGeom>
          <a:noFill/>
        </p:spPr>
        <p:txBody>
          <a:bodyPr wrap="square" rtlCol="0">
            <a:spAutoFit/>
          </a:bodyPr>
          <a:lstStyle/>
          <a:p>
            <a:pPr fontAlgn="base"/>
            <a:r>
              <a:rPr lang="hr-HR" b="1" dirty="0">
                <a:cs typeface="Arial" panose="020B0604020202020204" pitchFamily="34" charset="0"/>
              </a:rPr>
              <a:t>PROGRAM DODJELE POTPORA DE MINIMIS</a:t>
            </a:r>
          </a:p>
        </p:txBody>
      </p:sp>
      <p:pic>
        <p:nvPicPr>
          <p:cNvPr id="35" name="Slika 34" descr="Slika na kojoj se prikazuje tekst&#10;&#10;Opis je automatski generiran">
            <a:extLst>
              <a:ext uri="{FF2B5EF4-FFF2-40B4-BE49-F238E27FC236}">
                <a16:creationId xmlns:a16="http://schemas.microsoft.com/office/drawing/2014/main" id="{C3CE56A3-E4B6-4B2E-9E39-6013087CBCD5}"/>
              </a:ext>
            </a:extLst>
          </p:cNvPr>
          <p:cNvPicPr>
            <a:picLocks noChangeAspect="1"/>
          </p:cNvPicPr>
          <p:nvPr/>
        </p:nvPicPr>
        <p:blipFill>
          <a:blip r:embed="rId3"/>
          <a:stretch>
            <a:fillRect/>
          </a:stretch>
        </p:blipFill>
        <p:spPr>
          <a:xfrm>
            <a:off x="431363" y="6199318"/>
            <a:ext cx="1771303" cy="424732"/>
          </a:xfrm>
          <a:prstGeom prst="rect">
            <a:avLst/>
          </a:prstGeom>
        </p:spPr>
      </p:pic>
      <p:cxnSp>
        <p:nvCxnSpPr>
          <p:cNvPr id="17" name="Ravni poveznik 16">
            <a:extLst>
              <a:ext uri="{FF2B5EF4-FFF2-40B4-BE49-F238E27FC236}">
                <a16:creationId xmlns:a16="http://schemas.microsoft.com/office/drawing/2014/main" id="{4D4D4D2D-91DA-469A-A703-17B326CF54FB}"/>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upa 41">
            <a:extLst>
              <a:ext uri="{FF2B5EF4-FFF2-40B4-BE49-F238E27FC236}">
                <a16:creationId xmlns:a16="http://schemas.microsoft.com/office/drawing/2014/main" id="{E0EC6981-1350-41F9-97ED-17AE216437E6}"/>
              </a:ext>
            </a:extLst>
          </p:cNvPr>
          <p:cNvGrpSpPr/>
          <p:nvPr/>
        </p:nvGrpSpPr>
        <p:grpSpPr>
          <a:xfrm>
            <a:off x="286985" y="884836"/>
            <a:ext cx="3497743" cy="2539325"/>
            <a:chOff x="435447" y="1354936"/>
            <a:chExt cx="1565551" cy="1224340"/>
          </a:xfrm>
        </p:grpSpPr>
        <p:sp>
          <p:nvSpPr>
            <p:cNvPr id="43" name="Prostoručno: oblik 42">
              <a:extLst>
                <a:ext uri="{FF2B5EF4-FFF2-40B4-BE49-F238E27FC236}">
                  <a16:creationId xmlns:a16="http://schemas.microsoft.com/office/drawing/2014/main" id="{F16CE20A-8DD6-4571-B295-41967463A624}"/>
                </a:ext>
              </a:extLst>
            </p:cNvPr>
            <p:cNvSpPr/>
            <p:nvPr/>
          </p:nvSpPr>
          <p:spPr>
            <a:xfrm>
              <a:off x="435447" y="1354936"/>
              <a:ext cx="1565551" cy="34308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679F42"/>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a:cs typeface="Arial"/>
                </a:rPr>
                <a:t>KORISNIK DE MINIMIS POTPORE - SUVLASNIK VSZ KOJI OBAVLJA GOSPODARSKU DJELATNOST </a:t>
              </a:r>
            </a:p>
          </p:txBody>
        </p:sp>
        <p:sp>
          <p:nvSpPr>
            <p:cNvPr id="44" name="Prostoručno: oblik 43">
              <a:extLst>
                <a:ext uri="{FF2B5EF4-FFF2-40B4-BE49-F238E27FC236}">
                  <a16:creationId xmlns:a16="http://schemas.microsoft.com/office/drawing/2014/main" id="{E7FAB6D3-65CA-4B5F-A257-AD2745E2630F}"/>
                </a:ext>
              </a:extLst>
            </p:cNvPr>
            <p:cNvSpPr/>
            <p:nvPr/>
          </p:nvSpPr>
          <p:spPr>
            <a:xfrm>
              <a:off x="435447" y="1698021"/>
              <a:ext cx="1565551" cy="881255"/>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accent6">
                <a:lumMod val="40000"/>
                <a:lumOff val="6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iznajmljuje svoj suvlasnički udio u višestambenoj zgradi, tj. ima sklopljen Ugovor o najmu stana, Ugovor o zakupu poslovnog prostora i sl., a kojim ostvaruje financijsku korist </a:t>
              </a:r>
            </a:p>
            <a:p>
              <a:pPr defTabSz="533400">
                <a:lnSpc>
                  <a:spcPct val="90000"/>
                </a:lnSpc>
                <a:spcBef>
                  <a:spcPct val="0"/>
                </a:spcBef>
                <a:spcAft>
                  <a:spcPct val="35000"/>
                </a:spcAft>
              </a:pPr>
              <a:endParaRPr lang="hr-HR" sz="1400" b="1">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u višestambenoj zgradi obavlja gospodarsku djelatnost</a:t>
              </a:r>
            </a:p>
          </p:txBody>
        </p:sp>
      </p:grpSp>
      <p:grpSp>
        <p:nvGrpSpPr>
          <p:cNvPr id="45" name="Grupa 44">
            <a:extLst>
              <a:ext uri="{FF2B5EF4-FFF2-40B4-BE49-F238E27FC236}">
                <a16:creationId xmlns:a16="http://schemas.microsoft.com/office/drawing/2014/main" id="{146E1B8B-E1B5-45B4-9AB1-EBEFAD89434F}"/>
              </a:ext>
            </a:extLst>
          </p:cNvPr>
          <p:cNvGrpSpPr/>
          <p:nvPr/>
        </p:nvGrpSpPr>
        <p:grpSpPr>
          <a:xfrm>
            <a:off x="286985" y="3513523"/>
            <a:ext cx="3497743" cy="2539325"/>
            <a:chOff x="435447" y="1354936"/>
            <a:chExt cx="1565551" cy="1224340"/>
          </a:xfrm>
        </p:grpSpPr>
        <p:sp>
          <p:nvSpPr>
            <p:cNvPr id="46" name="Prostoručno: oblik 45">
              <a:extLst>
                <a:ext uri="{FF2B5EF4-FFF2-40B4-BE49-F238E27FC236}">
                  <a16:creationId xmlns:a16="http://schemas.microsoft.com/office/drawing/2014/main" id="{333C85B7-207B-49F0-9671-7280EB8AB09B}"/>
                </a:ext>
              </a:extLst>
            </p:cNvPr>
            <p:cNvSpPr/>
            <p:nvPr/>
          </p:nvSpPr>
          <p:spPr>
            <a:xfrm>
              <a:off x="435447" y="1354936"/>
              <a:ext cx="1565551" cy="34308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pl-PL" sz="1400" b="1">
                  <a:cs typeface="Arial"/>
                </a:rPr>
                <a:t>NE SMATRA SE GOSPODARSKOM DJELATNOŠĆU</a:t>
              </a:r>
            </a:p>
          </p:txBody>
        </p:sp>
        <p:sp>
          <p:nvSpPr>
            <p:cNvPr id="47" name="Prostoručno: oblik 46">
              <a:extLst>
                <a:ext uri="{FF2B5EF4-FFF2-40B4-BE49-F238E27FC236}">
                  <a16:creationId xmlns:a16="http://schemas.microsoft.com/office/drawing/2014/main" id="{53C8CAEC-0883-40C4-A473-978C11413989}"/>
                </a:ext>
              </a:extLst>
            </p:cNvPr>
            <p:cNvSpPr/>
            <p:nvPr/>
          </p:nvSpPr>
          <p:spPr>
            <a:xfrm>
              <a:off x="435447" y="1698021"/>
              <a:ext cx="1565551" cy="881255"/>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najam suvlasničkog dijela za čije se korištenje plaća zaštićena najamnina</a:t>
              </a:r>
            </a:p>
            <a:p>
              <a:pPr marL="285750" indent="-285750" defTabSz="533400">
                <a:lnSpc>
                  <a:spcPct val="90000"/>
                </a:lnSpc>
                <a:spcBef>
                  <a:spcPct val="0"/>
                </a:spcBef>
                <a:spcAft>
                  <a:spcPct val="35000"/>
                </a:spcAft>
                <a:buFont typeface="Arial" panose="020B0604020202020204" pitchFamily="34" charset="0"/>
                <a:buChar char="•"/>
              </a:pPr>
              <a:endParaRPr lang="hr-HR" sz="1400" b="1">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poslovni prostori koji se dodjeljuju na korištenje za provođenje aktivnosti od interesa za opće dobro</a:t>
              </a:r>
            </a:p>
          </p:txBody>
        </p:sp>
      </p:grpSp>
      <p:sp>
        <p:nvSpPr>
          <p:cNvPr id="51" name="Oval 41">
            <a:extLst>
              <a:ext uri="{FF2B5EF4-FFF2-40B4-BE49-F238E27FC236}">
                <a16:creationId xmlns:a16="http://schemas.microsoft.com/office/drawing/2014/main" id="{65524C3B-E33D-4918-9DFA-91ABA89E8BC8}"/>
              </a:ext>
            </a:extLst>
          </p:cNvPr>
          <p:cNvSpPr/>
          <p:nvPr/>
        </p:nvSpPr>
        <p:spPr>
          <a:xfrm>
            <a:off x="5384778" y="4023093"/>
            <a:ext cx="2084263" cy="2084263"/>
          </a:xfrm>
          <a:prstGeom prst="ellipse">
            <a:avLst/>
          </a:prstGeom>
          <a:solidFill>
            <a:schemeClr val="tx1"/>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36" name="TextBox 25">
            <a:extLst>
              <a:ext uri="{FF2B5EF4-FFF2-40B4-BE49-F238E27FC236}">
                <a16:creationId xmlns:a16="http://schemas.microsoft.com/office/drawing/2014/main" id="{0CAD51F6-528D-4E17-876B-C8D22E32007A}"/>
              </a:ext>
            </a:extLst>
          </p:cNvPr>
          <p:cNvSpPr txBox="1"/>
          <p:nvPr/>
        </p:nvSpPr>
        <p:spPr>
          <a:xfrm>
            <a:off x="5384778" y="4157283"/>
            <a:ext cx="2030768" cy="1815882"/>
          </a:xfrm>
          <a:prstGeom prst="rect">
            <a:avLst/>
          </a:prstGeom>
          <a:noFill/>
        </p:spPr>
        <p:txBody>
          <a:bodyPr wrap="square" lIns="91440" tIns="45720" rIns="91440" bIns="45720" rtlCol="0" anchor="t">
            <a:spAutoFit/>
          </a:bodyPr>
          <a:lstStyle/>
          <a:p>
            <a:pPr algn="ctr"/>
            <a:r>
              <a:rPr lang="sr-Latn-RS" sz="1400" b="1" dirty="0">
                <a:solidFill>
                  <a:schemeClr val="bg1"/>
                </a:solidFill>
              </a:rPr>
              <a:t>pojedinačni </a:t>
            </a:r>
          </a:p>
          <a:p>
            <a:pPr algn="ctr"/>
            <a:r>
              <a:rPr lang="sr-Latn-RS" sz="1400" b="1" dirty="0">
                <a:solidFill>
                  <a:schemeClr val="bg1"/>
                </a:solidFill>
              </a:rPr>
              <a:t>korisnik potpore u predmetnoj fiskalnoj godini </a:t>
            </a:r>
            <a:r>
              <a:rPr lang="hr-HR" sz="1400" b="1" dirty="0">
                <a:solidFill>
                  <a:schemeClr val="bg1"/>
                </a:solidFill>
              </a:rPr>
              <a:t>te tijekom prethodne dvije fiskalne godine može primiti </a:t>
            </a:r>
            <a:r>
              <a:rPr lang="sr-Latn-RS" sz="1400" b="1" dirty="0">
                <a:solidFill>
                  <a:schemeClr val="bg1"/>
                </a:solidFill>
              </a:rPr>
              <a:t>najviše </a:t>
            </a:r>
          </a:p>
          <a:p>
            <a:pPr algn="ctr"/>
            <a:r>
              <a:rPr lang="sr-Latn-RS" sz="1400" b="1" dirty="0">
                <a:solidFill>
                  <a:schemeClr val="bg1"/>
                </a:solidFill>
              </a:rPr>
              <a:t>200.000,00 </a:t>
            </a:r>
            <a:r>
              <a:rPr lang="hr-HR" sz="1400" b="1" noProof="1">
                <a:solidFill>
                  <a:schemeClr val="bg1"/>
                </a:solidFill>
              </a:rPr>
              <a:t>€</a:t>
            </a:r>
            <a:endParaRPr lang="sr-Latn-RS" sz="1400" b="1" dirty="0">
              <a:solidFill>
                <a:schemeClr val="bg1"/>
              </a:solidFill>
            </a:endParaRPr>
          </a:p>
        </p:txBody>
      </p:sp>
      <p:grpSp>
        <p:nvGrpSpPr>
          <p:cNvPr id="52" name="Grupa 51">
            <a:extLst>
              <a:ext uri="{FF2B5EF4-FFF2-40B4-BE49-F238E27FC236}">
                <a16:creationId xmlns:a16="http://schemas.microsoft.com/office/drawing/2014/main" id="{604E46BA-C59E-419D-B55F-2E336CD543BD}"/>
              </a:ext>
            </a:extLst>
          </p:cNvPr>
          <p:cNvGrpSpPr/>
          <p:nvPr/>
        </p:nvGrpSpPr>
        <p:grpSpPr>
          <a:xfrm>
            <a:off x="7927491" y="884835"/>
            <a:ext cx="3977524" cy="5168013"/>
            <a:chOff x="435447" y="1354936"/>
            <a:chExt cx="1565551" cy="1943803"/>
          </a:xfrm>
        </p:grpSpPr>
        <p:sp>
          <p:nvSpPr>
            <p:cNvPr id="53" name="Prostoručno: oblik 52">
              <a:extLst>
                <a:ext uri="{FF2B5EF4-FFF2-40B4-BE49-F238E27FC236}">
                  <a16:creationId xmlns:a16="http://schemas.microsoft.com/office/drawing/2014/main" id="{6B0BFF1A-F539-4518-B97E-0332BDE09F6D}"/>
                </a:ext>
              </a:extLst>
            </p:cNvPr>
            <p:cNvSpPr/>
            <p:nvPr/>
          </p:nvSpPr>
          <p:spPr>
            <a:xfrm>
              <a:off x="435447" y="1354936"/>
              <a:ext cx="1565551" cy="267637"/>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chemeClr val="tx2">
                <a:lumMod val="60000"/>
                <a:lumOff val="4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sr-Latn-RS" sz="1400" b="1">
                  <a:cs typeface="Arial"/>
                </a:rPr>
                <a:t>OBVEZE PRILIKOM PRIJAVE NA POZIV</a:t>
              </a:r>
              <a:endParaRPr lang="sr-Latn-RS" sz="1400" b="1">
                <a:cs typeface="Arial" panose="020B0604020202020204" pitchFamily="34" charset="0"/>
              </a:endParaRPr>
            </a:p>
          </p:txBody>
        </p:sp>
        <p:sp>
          <p:nvSpPr>
            <p:cNvPr id="54" name="Prostoručno: oblik 53">
              <a:extLst>
                <a:ext uri="{FF2B5EF4-FFF2-40B4-BE49-F238E27FC236}">
                  <a16:creationId xmlns:a16="http://schemas.microsoft.com/office/drawing/2014/main" id="{BC1C0469-ED5D-4202-95E3-C7638E54A9AA}"/>
                </a:ext>
              </a:extLst>
            </p:cNvPr>
            <p:cNvSpPr/>
            <p:nvPr/>
          </p:nvSpPr>
          <p:spPr>
            <a:xfrm>
              <a:off x="435447" y="1622573"/>
              <a:ext cx="1565551" cy="1676166"/>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AEB6C4">
                <a:alpha val="89804"/>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priložiti Ažurirani popis suvlasnika koji uključuje i podatak (identifikaciju) o tome obavlja li suvlasnik gospodarsku djelatnost u višestambenoj zgradi koja je predmet energetske obnove</a:t>
              </a:r>
            </a:p>
            <a:p>
              <a:pPr marL="285750" indent="-285750" defTabSz="533400">
                <a:lnSpc>
                  <a:spcPct val="90000"/>
                </a:lnSpc>
                <a:spcBef>
                  <a:spcPct val="0"/>
                </a:spcBef>
                <a:spcAft>
                  <a:spcPct val="35000"/>
                </a:spcAft>
                <a:buFont typeface="Arial" panose="020B0604020202020204" pitchFamily="34" charset="0"/>
                <a:buChar char="•"/>
              </a:pPr>
              <a:endParaRPr lang="hr-HR" sz="1400" b="1">
                <a:cs typeface="Arial" panose="020B0604020202020204" pitchFamily="34" charset="0"/>
              </a:endParaRPr>
            </a:p>
            <a:p>
              <a:pPr marL="285750" indent="-285750" defTabSz="533400">
                <a:lnSpc>
                  <a:spcPct val="90000"/>
                </a:lnSpc>
                <a:spcBef>
                  <a:spcPct val="0"/>
                </a:spcBef>
                <a:spcAft>
                  <a:spcPct val="35000"/>
                </a:spcAft>
                <a:buFont typeface="Arial" panose="020B0604020202020204" pitchFamily="34" charset="0"/>
                <a:buChar char="•"/>
              </a:pPr>
              <a:r>
                <a:rPr lang="hr-HR" sz="1400" b="1">
                  <a:cs typeface="Arial" panose="020B0604020202020204" pitchFamily="34" charset="0"/>
                </a:rPr>
                <a:t>priložiti Izjavu o korištenim potporama male vrijednosti popunjenu od strane svakog pojedinačnog suvlasnika zgrade koji u višestambenoj zgradi koja je predmet projektnog prijedloga obavlja gospodarsku djelatnost</a:t>
              </a:r>
            </a:p>
          </p:txBody>
        </p:sp>
      </p:grpSp>
      <p:sp>
        <p:nvSpPr>
          <p:cNvPr id="55" name="TextBox 6">
            <a:extLst>
              <a:ext uri="{FF2B5EF4-FFF2-40B4-BE49-F238E27FC236}">
                <a16:creationId xmlns:a16="http://schemas.microsoft.com/office/drawing/2014/main" id="{A9025F96-0529-4D66-A357-31E0C5A241E8}"/>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152085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EF61F783-6A97-4EA7-BBD9-3E697BBAEF29}"/>
              </a:ext>
            </a:extLst>
          </p:cNvPr>
          <p:cNvSpPr/>
          <p:nvPr/>
        </p:nvSpPr>
        <p:spPr>
          <a:xfrm>
            <a:off x="6897950" y="772356"/>
            <a:ext cx="4990155" cy="6085643"/>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a:extLst>
              <a:ext uri="{FF2B5EF4-FFF2-40B4-BE49-F238E27FC236}">
                <a16:creationId xmlns:a16="http://schemas.microsoft.com/office/drawing/2014/main" id="{DDDA2619-A7FC-4D9C-AA47-8F4A2DD5810A}"/>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60" name="TextBox 3">
            <a:extLst>
              <a:ext uri="{FF2B5EF4-FFF2-40B4-BE49-F238E27FC236}">
                <a16:creationId xmlns:a16="http://schemas.microsoft.com/office/drawing/2014/main" id="{F9F302A4-7F19-4734-A283-D6F97161AF7B}"/>
              </a:ext>
            </a:extLst>
          </p:cNvPr>
          <p:cNvSpPr txBox="1"/>
          <p:nvPr/>
        </p:nvSpPr>
        <p:spPr>
          <a:xfrm>
            <a:off x="380999" y="304801"/>
            <a:ext cx="6100012" cy="369332"/>
          </a:xfrm>
          <a:prstGeom prst="rect">
            <a:avLst/>
          </a:prstGeom>
          <a:noFill/>
        </p:spPr>
        <p:txBody>
          <a:bodyPr wrap="square" rtlCol="0">
            <a:spAutoFit/>
          </a:bodyPr>
          <a:lstStyle/>
          <a:p>
            <a:pPr fontAlgn="base"/>
            <a:r>
              <a:rPr lang="hr-HR" b="1">
                <a:cs typeface="Aharoni" panose="020B0604020202020204" pitchFamily="2" charset="-79"/>
              </a:rPr>
              <a:t>INFORMATIVNA RADIONICA</a:t>
            </a:r>
          </a:p>
        </p:txBody>
      </p:sp>
      <p:pic>
        <p:nvPicPr>
          <p:cNvPr id="92" name="Slika 91" descr="Slika na kojoj se prikazuje tekst&#10;&#10;Opis je automatski generiran">
            <a:extLst>
              <a:ext uri="{FF2B5EF4-FFF2-40B4-BE49-F238E27FC236}">
                <a16:creationId xmlns:a16="http://schemas.microsoft.com/office/drawing/2014/main" id="{65C2AB6B-F6FC-4066-8851-C0BE9F0EB173}"/>
              </a:ext>
            </a:extLst>
          </p:cNvPr>
          <p:cNvPicPr>
            <a:picLocks noChangeAspect="1"/>
          </p:cNvPicPr>
          <p:nvPr/>
        </p:nvPicPr>
        <p:blipFill>
          <a:blip r:embed="rId3"/>
          <a:stretch>
            <a:fillRect/>
          </a:stretch>
        </p:blipFill>
        <p:spPr>
          <a:xfrm>
            <a:off x="431363" y="6199318"/>
            <a:ext cx="1771303" cy="424732"/>
          </a:xfrm>
          <a:prstGeom prst="rect">
            <a:avLst/>
          </a:prstGeom>
        </p:spPr>
      </p:pic>
      <p:sp>
        <p:nvSpPr>
          <p:cNvPr id="11" name="TextBox 13">
            <a:extLst>
              <a:ext uri="{FF2B5EF4-FFF2-40B4-BE49-F238E27FC236}">
                <a16:creationId xmlns:a16="http://schemas.microsoft.com/office/drawing/2014/main" id="{51E8BE53-FB7F-4633-B5EC-D131151E9E57}"/>
              </a:ext>
            </a:extLst>
          </p:cNvPr>
          <p:cNvSpPr txBox="1"/>
          <p:nvPr/>
        </p:nvSpPr>
        <p:spPr>
          <a:xfrm>
            <a:off x="7485549" y="1474679"/>
            <a:ext cx="4161953" cy="2677656"/>
          </a:xfrm>
          <a:prstGeom prst="rect">
            <a:avLst/>
          </a:prstGeom>
          <a:noFill/>
        </p:spPr>
        <p:txBody>
          <a:bodyPr wrap="square" lIns="91440" tIns="45720" rIns="91440" bIns="45720" rtlCol="0" anchor="t">
            <a:spAutoFit/>
          </a:bodyPr>
          <a:lstStyle/>
          <a:p>
            <a:pPr algn="ctr"/>
            <a:r>
              <a:rPr lang="hr-HR" sz="1400" b="1" dirty="0">
                <a:ea typeface="Times New Roman" panose="02020603050405020304" pitchFamily="18" charset="0"/>
                <a:cs typeface="Arial" panose="020B0604020202020204" pitchFamily="34" charset="0"/>
              </a:rPr>
              <a:t>NAPOMENA</a:t>
            </a:r>
          </a:p>
          <a:p>
            <a:pPr algn="ctr"/>
            <a:endParaRPr lang="hr-HR" sz="1400" b="1" u="sng" dirty="0">
              <a:ea typeface="Times New Roman" panose="02020603050405020304" pitchFamily="18" charset="0"/>
              <a:cs typeface="Arial" panose="020B0604020202020204" pitchFamily="34" charset="0"/>
            </a:endParaRPr>
          </a:p>
          <a:p>
            <a:endParaRPr lang="hr-HR" sz="1400" b="1" u="sng" dirty="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r-HR" sz="1400" b="1" dirty="0">
                <a:ea typeface="Times New Roman" panose="02020603050405020304" pitchFamily="18" charset="0"/>
                <a:cs typeface="Arial" panose="020B0604020202020204" pitchFamily="34" charset="0"/>
              </a:rPr>
              <a:t>radionica je informativnog karaktera</a:t>
            </a:r>
          </a:p>
          <a:p>
            <a:pPr algn="just"/>
            <a:endParaRPr lang="hr-HR" sz="1400" b="1" dirty="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r-HR" sz="1400" b="1" dirty="0">
                <a:ea typeface="Times New Roman" panose="02020603050405020304" pitchFamily="18" charset="0"/>
                <a:cs typeface="Arial" panose="020B0604020202020204" pitchFamily="34" charset="0"/>
              </a:rPr>
              <a:t>svrha radionice nije davanje prethodnog mišljenja u vezi s prihvatljivošću prijavitelja, projekta, aktivnosti ili troškova</a:t>
            </a:r>
          </a:p>
          <a:p>
            <a:pPr marL="285750" indent="-285750" algn="just">
              <a:buFont typeface="Arial" panose="020B0604020202020204" pitchFamily="34" charset="0"/>
              <a:buChar char="•"/>
            </a:pPr>
            <a:endParaRPr lang="hr-HR" sz="1400" b="1" dirty="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hr-HR" sz="1400" b="1" dirty="0">
                <a:ea typeface="Times New Roman" panose="02020603050405020304" pitchFamily="18" charset="0"/>
                <a:cs typeface="Arial" panose="020B0604020202020204" pitchFamily="34" charset="0"/>
              </a:rPr>
              <a:t>za službene odgovore upite slati putem segmenta „Pitanja i odgovori” unutar sustava fondovieu</a:t>
            </a:r>
          </a:p>
          <a:p>
            <a:pPr marL="285750" indent="-285750">
              <a:buFont typeface="Arial" panose="020B0604020202020204" pitchFamily="34" charset="0"/>
              <a:buChar char="•"/>
            </a:pPr>
            <a:endParaRPr lang="hr-HR" sz="1400" b="1" dirty="0">
              <a:ea typeface="Times New Roman" panose="02020603050405020304" pitchFamily="18" charset="0"/>
              <a:cs typeface="Arial" panose="020B0604020202020204" pitchFamily="34" charset="0"/>
            </a:endParaRPr>
          </a:p>
        </p:txBody>
      </p:sp>
      <p:grpSp>
        <p:nvGrpSpPr>
          <p:cNvPr id="3" name="Grupa 2">
            <a:extLst>
              <a:ext uri="{FF2B5EF4-FFF2-40B4-BE49-F238E27FC236}">
                <a16:creationId xmlns:a16="http://schemas.microsoft.com/office/drawing/2014/main" id="{E2E9EC6B-9A4F-48C8-90FC-7C9177986791}"/>
              </a:ext>
            </a:extLst>
          </p:cNvPr>
          <p:cNvGrpSpPr/>
          <p:nvPr/>
        </p:nvGrpSpPr>
        <p:grpSpPr>
          <a:xfrm>
            <a:off x="812362" y="1474679"/>
            <a:ext cx="3816787" cy="3611671"/>
            <a:chOff x="431363" y="1474679"/>
            <a:chExt cx="3350280" cy="3321808"/>
          </a:xfrm>
        </p:grpSpPr>
        <p:grpSp>
          <p:nvGrpSpPr>
            <p:cNvPr id="2" name="Grupa 1">
              <a:extLst>
                <a:ext uri="{FF2B5EF4-FFF2-40B4-BE49-F238E27FC236}">
                  <a16:creationId xmlns:a16="http://schemas.microsoft.com/office/drawing/2014/main" id="{05777965-5AF8-4A08-B85D-9810F04B04AB}"/>
                </a:ext>
              </a:extLst>
            </p:cNvPr>
            <p:cNvGrpSpPr/>
            <p:nvPr/>
          </p:nvGrpSpPr>
          <p:grpSpPr>
            <a:xfrm>
              <a:off x="431363" y="1474679"/>
              <a:ext cx="3350280" cy="3321808"/>
              <a:chOff x="435447" y="1354936"/>
              <a:chExt cx="3350280" cy="3321808"/>
            </a:xfrm>
          </p:grpSpPr>
          <p:sp>
            <p:nvSpPr>
              <p:cNvPr id="5" name="Prostoručno: oblik 4">
                <a:extLst>
                  <a:ext uri="{FF2B5EF4-FFF2-40B4-BE49-F238E27FC236}">
                    <a16:creationId xmlns:a16="http://schemas.microsoft.com/office/drawing/2014/main" id="{1C813EF4-7B61-462A-8651-2BDF7E8E5B30}"/>
                  </a:ext>
                </a:extLst>
              </p:cNvPr>
              <p:cNvSpPr/>
              <p:nvPr/>
            </p:nvSpPr>
            <p:spPr>
              <a:xfrm>
                <a:off x="435447" y="1354936"/>
                <a:ext cx="1565551" cy="518400"/>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r-HR" sz="1600" b="1" kern="1200"/>
                  <a:t>10:00 – 10:45</a:t>
                </a:r>
              </a:p>
            </p:txBody>
          </p:sp>
          <p:sp>
            <p:nvSpPr>
              <p:cNvPr id="6" name="Prostoručno: oblik 5">
                <a:extLst>
                  <a:ext uri="{FF2B5EF4-FFF2-40B4-BE49-F238E27FC236}">
                    <a16:creationId xmlns:a16="http://schemas.microsoft.com/office/drawing/2014/main" id="{D4AC2690-4A71-47AF-A792-5EB3FA751E9D}"/>
                  </a:ext>
                </a:extLst>
              </p:cNvPr>
              <p:cNvSpPr/>
              <p:nvPr/>
            </p:nvSpPr>
            <p:spPr>
              <a:xfrm>
                <a:off x="435447" y="1873336"/>
                <a:ext cx="1565551" cy="1012904"/>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hr-HR" sz="1400" b="1" kern="1200"/>
                  <a:t>Poziv za EO VSZ POTRES MPGI</a:t>
                </a:r>
              </a:p>
            </p:txBody>
          </p:sp>
          <p:sp>
            <p:nvSpPr>
              <p:cNvPr id="8" name="Prostoručno: oblik 7">
                <a:extLst>
                  <a:ext uri="{FF2B5EF4-FFF2-40B4-BE49-F238E27FC236}">
                    <a16:creationId xmlns:a16="http://schemas.microsoft.com/office/drawing/2014/main" id="{12ABAC72-9CF6-4B3C-A01B-2DB76A177137}"/>
                  </a:ext>
                </a:extLst>
              </p:cNvPr>
              <p:cNvSpPr/>
              <p:nvPr/>
            </p:nvSpPr>
            <p:spPr>
              <a:xfrm>
                <a:off x="2220176" y="1354936"/>
                <a:ext cx="1565551" cy="518400"/>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r-HR" sz="1600" b="1" kern="1200"/>
                  <a:t>10:45 – 11:15</a:t>
                </a:r>
              </a:p>
            </p:txBody>
          </p:sp>
          <p:sp>
            <p:nvSpPr>
              <p:cNvPr id="9" name="Prostoručno: oblik 8">
                <a:extLst>
                  <a:ext uri="{FF2B5EF4-FFF2-40B4-BE49-F238E27FC236}">
                    <a16:creationId xmlns:a16="http://schemas.microsoft.com/office/drawing/2014/main" id="{2D797173-688E-45C5-9375-5C71DA6C7245}"/>
                  </a:ext>
                </a:extLst>
              </p:cNvPr>
              <p:cNvSpPr/>
              <p:nvPr/>
            </p:nvSpPr>
            <p:spPr>
              <a:xfrm>
                <a:off x="2220176" y="1873336"/>
                <a:ext cx="1565551" cy="1012904"/>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hr-HR" sz="1400" b="1" kern="1200"/>
                  <a:t>Provedba Ugovora FZOEU</a:t>
                </a:r>
              </a:p>
            </p:txBody>
          </p:sp>
          <p:sp>
            <p:nvSpPr>
              <p:cNvPr id="10" name="Prostoručno: oblik 9">
                <a:extLst>
                  <a:ext uri="{FF2B5EF4-FFF2-40B4-BE49-F238E27FC236}">
                    <a16:creationId xmlns:a16="http://schemas.microsoft.com/office/drawing/2014/main" id="{2256BD0B-0D5D-412A-B973-646DF6472B23}"/>
                  </a:ext>
                </a:extLst>
              </p:cNvPr>
              <p:cNvSpPr/>
              <p:nvPr/>
            </p:nvSpPr>
            <p:spPr>
              <a:xfrm>
                <a:off x="435447" y="3145440"/>
                <a:ext cx="1565551" cy="518400"/>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r-HR" sz="1600" b="1" kern="1200"/>
                  <a:t>11:15 – 11:30</a:t>
                </a:r>
              </a:p>
            </p:txBody>
          </p:sp>
          <p:sp>
            <p:nvSpPr>
              <p:cNvPr id="12" name="Prostoručno: oblik 11">
                <a:extLst>
                  <a:ext uri="{FF2B5EF4-FFF2-40B4-BE49-F238E27FC236}">
                    <a16:creationId xmlns:a16="http://schemas.microsoft.com/office/drawing/2014/main" id="{7796AF97-DF04-460C-BADA-9DC09A2B9C46}"/>
                  </a:ext>
                </a:extLst>
              </p:cNvPr>
              <p:cNvSpPr/>
              <p:nvPr/>
            </p:nvSpPr>
            <p:spPr>
              <a:xfrm>
                <a:off x="435447" y="3663840"/>
                <a:ext cx="1565551" cy="1012904"/>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hr-HR" sz="1400" b="1" kern="1200"/>
                  <a:t>Stručna podrška FZOEU</a:t>
                </a:r>
              </a:p>
            </p:txBody>
          </p:sp>
        </p:grpSp>
        <p:sp>
          <p:nvSpPr>
            <p:cNvPr id="19" name="Prostoručno: oblik 18">
              <a:extLst>
                <a:ext uri="{FF2B5EF4-FFF2-40B4-BE49-F238E27FC236}">
                  <a16:creationId xmlns:a16="http://schemas.microsoft.com/office/drawing/2014/main" id="{2D218E06-269F-47C6-93BE-F2D2198EC9F9}"/>
                </a:ext>
              </a:extLst>
            </p:cNvPr>
            <p:cNvSpPr/>
            <p:nvPr/>
          </p:nvSpPr>
          <p:spPr>
            <a:xfrm>
              <a:off x="2216092" y="3265183"/>
              <a:ext cx="1565551" cy="518400"/>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r-HR" sz="1600" b="1" kern="1200"/>
                <a:t>11:30 – 12:00</a:t>
              </a:r>
            </a:p>
          </p:txBody>
        </p:sp>
        <p:sp>
          <p:nvSpPr>
            <p:cNvPr id="20" name="Prostoručno: oblik 19">
              <a:extLst>
                <a:ext uri="{FF2B5EF4-FFF2-40B4-BE49-F238E27FC236}">
                  <a16:creationId xmlns:a16="http://schemas.microsoft.com/office/drawing/2014/main" id="{90A9A445-2EFC-4959-A34A-6031A8BAC212}"/>
                </a:ext>
              </a:extLst>
            </p:cNvPr>
            <p:cNvSpPr/>
            <p:nvPr/>
          </p:nvSpPr>
          <p:spPr>
            <a:xfrm>
              <a:off x="2216092" y="3783583"/>
              <a:ext cx="1565551" cy="1012904"/>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lang="hr-HR" sz="1400" b="1" kern="1200"/>
                <a:t>Pitanja i odgovori</a:t>
              </a:r>
            </a:p>
          </p:txBody>
        </p:sp>
      </p:grpSp>
      <p:cxnSp>
        <p:nvCxnSpPr>
          <p:cNvPr id="17" name="Ravni poveznik 16">
            <a:extLst>
              <a:ext uri="{FF2B5EF4-FFF2-40B4-BE49-F238E27FC236}">
                <a16:creationId xmlns:a16="http://schemas.microsoft.com/office/drawing/2014/main" id="{13EA64FC-B769-4A04-AA80-413836711677}"/>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49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1">
            <a:extLst>
              <a:ext uri="{FF2B5EF4-FFF2-40B4-BE49-F238E27FC236}">
                <a16:creationId xmlns:a16="http://schemas.microsoft.com/office/drawing/2014/main" id="{587D68DA-C5FA-5A79-850D-96F98402AAC5}"/>
              </a:ext>
            </a:extLst>
          </p:cNvPr>
          <p:cNvSpPr/>
          <p:nvPr/>
        </p:nvSpPr>
        <p:spPr>
          <a:xfrm>
            <a:off x="9566854" y="4852400"/>
            <a:ext cx="1617549" cy="1617549"/>
          </a:xfrm>
          <a:prstGeom prst="ellipse">
            <a:avLst/>
          </a:prstGeom>
          <a:solidFill>
            <a:schemeClr val="tx1"/>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33" name="Rectangle 130">
            <a:extLst>
              <a:ext uri="{FF2B5EF4-FFF2-40B4-BE49-F238E27FC236}">
                <a16:creationId xmlns:a16="http://schemas.microsoft.com/office/drawing/2014/main" id="{ED2921AB-C398-4624-AF51-46789B9C0338}"/>
              </a:ext>
            </a:extLst>
          </p:cNvPr>
          <p:cNvSpPr/>
          <p:nvPr/>
        </p:nvSpPr>
        <p:spPr>
          <a:xfrm>
            <a:off x="7339040" y="2479385"/>
            <a:ext cx="2190976" cy="21088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5" name="Rectangle 130">
            <a:extLst>
              <a:ext uri="{FF2B5EF4-FFF2-40B4-BE49-F238E27FC236}">
                <a16:creationId xmlns:a16="http://schemas.microsoft.com/office/drawing/2014/main" id="{0995C537-BFA9-4052-AA17-79BB43188EDE}"/>
              </a:ext>
            </a:extLst>
          </p:cNvPr>
          <p:cNvSpPr/>
          <p:nvPr/>
        </p:nvSpPr>
        <p:spPr>
          <a:xfrm>
            <a:off x="9650958" y="2479385"/>
            <a:ext cx="2190976" cy="2108869"/>
          </a:xfrm>
          <a:prstGeom prst="rect">
            <a:avLst/>
          </a:prstGeom>
          <a:solidFill>
            <a:srgbClr val="409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9" name="Rectangle 130">
            <a:extLst>
              <a:ext uri="{FF2B5EF4-FFF2-40B4-BE49-F238E27FC236}">
                <a16:creationId xmlns:a16="http://schemas.microsoft.com/office/drawing/2014/main" id="{24053D9A-C0D7-492C-B256-FBFF80C79B41}"/>
              </a:ext>
            </a:extLst>
          </p:cNvPr>
          <p:cNvSpPr/>
          <p:nvPr/>
        </p:nvSpPr>
        <p:spPr>
          <a:xfrm>
            <a:off x="381000" y="2479385"/>
            <a:ext cx="2190976" cy="2108869"/>
          </a:xfrm>
          <a:prstGeom prst="rect">
            <a:avLst/>
          </a:prstGeom>
          <a:solidFill>
            <a:srgbClr val="AE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8603203" cy="369332"/>
          </a:xfrm>
          <a:prstGeom prst="rect">
            <a:avLst/>
          </a:prstGeom>
          <a:noFill/>
        </p:spPr>
        <p:txBody>
          <a:bodyPr wrap="square" lIns="91440" tIns="45720" rIns="91440" bIns="45720" rtlCol="0" anchor="t">
            <a:spAutoFit/>
          </a:bodyPr>
          <a:lstStyle/>
          <a:p>
            <a:pPr fontAlgn="base"/>
            <a:r>
              <a:rPr lang="hr-HR" b="1" dirty="0">
                <a:cs typeface="Arial"/>
              </a:rPr>
              <a:t>ALOKACIJA POZIVA TE INTENZITETI POTPORE S OBZIROM NA AKTIVNOSTI PROJEKTA</a:t>
            </a:r>
            <a:endParaRPr lang="hr-HR" b="1" dirty="0">
              <a:cs typeface="Arial" panose="020B0604020202020204" pitchFamily="34" charset="0"/>
            </a:endParaRPr>
          </a:p>
        </p:txBody>
      </p:sp>
      <p:sp>
        <p:nvSpPr>
          <p:cNvPr id="31" name="Rectangle 130">
            <a:extLst>
              <a:ext uri="{FF2B5EF4-FFF2-40B4-BE49-F238E27FC236}">
                <a16:creationId xmlns:a16="http://schemas.microsoft.com/office/drawing/2014/main" id="{B44BF3DF-DB79-46EF-B6C3-C8F7C44AE582}"/>
              </a:ext>
            </a:extLst>
          </p:cNvPr>
          <p:cNvSpPr/>
          <p:nvPr/>
        </p:nvSpPr>
        <p:spPr>
          <a:xfrm>
            <a:off x="2692918" y="2479385"/>
            <a:ext cx="2190976" cy="2108869"/>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2" name="TextBox 13">
            <a:extLst>
              <a:ext uri="{FF2B5EF4-FFF2-40B4-BE49-F238E27FC236}">
                <a16:creationId xmlns:a16="http://schemas.microsoft.com/office/drawing/2014/main" id="{EA12D994-11BE-4447-8A4A-0CEBE6C994EC}"/>
              </a:ext>
            </a:extLst>
          </p:cNvPr>
          <p:cNvSpPr txBox="1"/>
          <p:nvPr/>
        </p:nvSpPr>
        <p:spPr>
          <a:xfrm>
            <a:off x="2796608" y="3056443"/>
            <a:ext cx="1985837" cy="523220"/>
          </a:xfrm>
          <a:prstGeom prst="rect">
            <a:avLst/>
          </a:prstGeom>
          <a:noFill/>
        </p:spPr>
        <p:txBody>
          <a:bodyPr wrap="square" lIns="91440" tIns="45720" rIns="91440" bIns="45720" rtlCol="0" anchor="t">
            <a:spAutoFit/>
          </a:bodyPr>
          <a:lstStyle/>
          <a:p>
            <a:pPr algn="ctr"/>
            <a:r>
              <a:rPr lang="hr-HR" sz="1400" b="1" dirty="0">
                <a:cs typeface="Arial"/>
              </a:rPr>
              <a:t>II.1 ENERGETSKA OBNOVA</a:t>
            </a:r>
          </a:p>
        </p:txBody>
      </p:sp>
      <p:sp>
        <p:nvSpPr>
          <p:cNvPr id="34" name="TextBox 13">
            <a:extLst>
              <a:ext uri="{FF2B5EF4-FFF2-40B4-BE49-F238E27FC236}">
                <a16:creationId xmlns:a16="http://schemas.microsoft.com/office/drawing/2014/main" id="{1A8CEE78-638B-4FC9-B4D1-9B239F5B0F43}"/>
              </a:ext>
            </a:extLst>
          </p:cNvPr>
          <p:cNvSpPr txBox="1"/>
          <p:nvPr/>
        </p:nvSpPr>
        <p:spPr>
          <a:xfrm>
            <a:off x="7353883" y="3058376"/>
            <a:ext cx="2108067" cy="738664"/>
          </a:xfrm>
          <a:prstGeom prst="rect">
            <a:avLst/>
          </a:prstGeom>
          <a:noFill/>
        </p:spPr>
        <p:txBody>
          <a:bodyPr wrap="square" lIns="91440" tIns="45720" rIns="91440" bIns="45720" rtlCol="0" anchor="t">
            <a:spAutoFit/>
          </a:bodyPr>
          <a:lstStyle/>
          <a:p>
            <a:pPr algn="ctr"/>
            <a:r>
              <a:rPr lang="hr-HR" sz="1400" b="1">
                <a:cs typeface="Arial" panose="020B0604020202020204" pitchFamily="34" charset="0"/>
              </a:rPr>
              <a:t>III. UPRAVLJANJE PROJEKTOM I ADMINISTRACIJA</a:t>
            </a:r>
          </a:p>
        </p:txBody>
      </p:sp>
      <p:sp>
        <p:nvSpPr>
          <p:cNvPr id="36" name="TextBox 13">
            <a:extLst>
              <a:ext uri="{FF2B5EF4-FFF2-40B4-BE49-F238E27FC236}">
                <a16:creationId xmlns:a16="http://schemas.microsoft.com/office/drawing/2014/main" id="{1E4F805F-7D65-40F2-A18F-F3731B1FA61C}"/>
              </a:ext>
            </a:extLst>
          </p:cNvPr>
          <p:cNvSpPr txBox="1"/>
          <p:nvPr/>
        </p:nvSpPr>
        <p:spPr>
          <a:xfrm>
            <a:off x="9764095" y="3059807"/>
            <a:ext cx="1985836" cy="523220"/>
          </a:xfrm>
          <a:prstGeom prst="rect">
            <a:avLst/>
          </a:prstGeom>
          <a:noFill/>
        </p:spPr>
        <p:txBody>
          <a:bodyPr wrap="square" lIns="91440" tIns="45720" rIns="91440" bIns="45720" rtlCol="0" anchor="t">
            <a:spAutoFit/>
          </a:bodyPr>
          <a:lstStyle/>
          <a:p>
            <a:pPr algn="ctr"/>
            <a:r>
              <a:rPr lang="hr-HR" sz="1400" b="1">
                <a:cs typeface="Arial" panose="020B0604020202020204" pitchFamily="34" charset="0"/>
              </a:rPr>
              <a:t>IV. PROMIDŽBA I VIDLJIVOST PROJEKTA</a:t>
            </a:r>
          </a:p>
        </p:txBody>
      </p:sp>
      <p:pic>
        <p:nvPicPr>
          <p:cNvPr id="66" name="Slika 65" descr="Slika na kojoj se prikazuje tekst&#10;&#10;Opis je automatski generiran">
            <a:extLst>
              <a:ext uri="{FF2B5EF4-FFF2-40B4-BE49-F238E27FC236}">
                <a16:creationId xmlns:a16="http://schemas.microsoft.com/office/drawing/2014/main" id="{931F02D0-6A59-49B6-953E-95B00C6FBDEA}"/>
              </a:ext>
            </a:extLst>
          </p:cNvPr>
          <p:cNvPicPr>
            <a:picLocks noChangeAspect="1"/>
          </p:cNvPicPr>
          <p:nvPr/>
        </p:nvPicPr>
        <p:blipFill>
          <a:blip r:embed="rId3"/>
          <a:stretch>
            <a:fillRect/>
          </a:stretch>
        </p:blipFill>
        <p:spPr>
          <a:xfrm>
            <a:off x="431363" y="6199318"/>
            <a:ext cx="1771303" cy="424732"/>
          </a:xfrm>
          <a:prstGeom prst="rect">
            <a:avLst/>
          </a:prstGeom>
        </p:spPr>
      </p:pic>
      <p:sp>
        <p:nvSpPr>
          <p:cNvPr id="26" name="TekstniOkvir 25">
            <a:extLst>
              <a:ext uri="{FF2B5EF4-FFF2-40B4-BE49-F238E27FC236}">
                <a16:creationId xmlns:a16="http://schemas.microsoft.com/office/drawing/2014/main" id="{A99AE574-1A6A-428D-AB31-39D140848044}"/>
              </a:ext>
            </a:extLst>
          </p:cNvPr>
          <p:cNvSpPr txBox="1"/>
          <p:nvPr/>
        </p:nvSpPr>
        <p:spPr>
          <a:xfrm>
            <a:off x="9935827" y="838667"/>
            <a:ext cx="1507037" cy="1169551"/>
          </a:xfrm>
          <a:prstGeom prst="rect">
            <a:avLst/>
          </a:prstGeom>
          <a:noFill/>
        </p:spPr>
        <p:txBody>
          <a:bodyPr wrap="square" rtlCol="0">
            <a:spAutoFit/>
          </a:bodyPr>
          <a:lstStyle/>
          <a:p>
            <a:pPr algn="ctr"/>
            <a:r>
              <a:rPr lang="hr-HR" sz="1400" b="1">
                <a:cs typeface="Arial" panose="020B0604020202020204" pitchFamily="34" charset="0"/>
              </a:rPr>
              <a:t>najviši iznos </a:t>
            </a:r>
          </a:p>
          <a:p>
            <a:pPr algn="ctr"/>
            <a:r>
              <a:rPr lang="hr-HR" sz="1400" b="1">
                <a:cs typeface="Arial" panose="020B0604020202020204" pitchFamily="34" charset="0"/>
              </a:rPr>
              <a:t>bespovratnih sredstava</a:t>
            </a:r>
          </a:p>
          <a:p>
            <a:pPr algn="ctr"/>
            <a:endParaRPr lang="hr-HR" sz="1400" b="1">
              <a:cs typeface="Arial" panose="020B0604020202020204" pitchFamily="34" charset="0"/>
            </a:endParaRPr>
          </a:p>
          <a:p>
            <a:pPr algn="ctr"/>
            <a:r>
              <a:rPr lang="hr-HR" sz="1400" b="1">
                <a:cs typeface="Arial" panose="020B0604020202020204" pitchFamily="34" charset="0"/>
              </a:rPr>
              <a:t>4</a:t>
            </a:r>
            <a:r>
              <a:rPr lang="fi-FI" sz="1400" b="1">
                <a:cs typeface="Arial" panose="020B0604020202020204" pitchFamily="34" charset="0"/>
              </a:rPr>
              <a:t>.</a:t>
            </a:r>
            <a:r>
              <a:rPr lang="hr-HR" sz="1400" b="1">
                <a:cs typeface="Arial" panose="020B0604020202020204" pitchFamily="34" charset="0"/>
              </a:rPr>
              <a:t>5</a:t>
            </a:r>
            <a:r>
              <a:rPr lang="fi-FI" sz="1400" b="1">
                <a:cs typeface="Arial" panose="020B0604020202020204" pitchFamily="34" charset="0"/>
              </a:rPr>
              <a:t>00.000,00</a:t>
            </a:r>
            <a:r>
              <a:rPr lang="hr-HR" sz="1400" b="1">
                <a:cs typeface="Arial" panose="020B0604020202020204" pitchFamily="34" charset="0"/>
              </a:rPr>
              <a:t> €</a:t>
            </a:r>
          </a:p>
        </p:txBody>
      </p:sp>
      <p:sp>
        <p:nvSpPr>
          <p:cNvPr id="27" name="Oval 41">
            <a:extLst>
              <a:ext uri="{FF2B5EF4-FFF2-40B4-BE49-F238E27FC236}">
                <a16:creationId xmlns:a16="http://schemas.microsoft.com/office/drawing/2014/main" id="{1CAFB892-BB3D-463B-8CFE-09986A51E9BC}"/>
              </a:ext>
            </a:extLst>
          </p:cNvPr>
          <p:cNvSpPr/>
          <p:nvPr/>
        </p:nvSpPr>
        <p:spPr>
          <a:xfrm>
            <a:off x="9961344" y="726272"/>
            <a:ext cx="1462902" cy="1462902"/>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28" name="TekstniOkvir 27">
            <a:extLst>
              <a:ext uri="{FF2B5EF4-FFF2-40B4-BE49-F238E27FC236}">
                <a16:creationId xmlns:a16="http://schemas.microsoft.com/office/drawing/2014/main" id="{495B4FD0-8FE6-418C-8A35-0B57903903F9}"/>
              </a:ext>
            </a:extLst>
          </p:cNvPr>
          <p:cNvSpPr txBox="1"/>
          <p:nvPr/>
        </p:nvSpPr>
        <p:spPr>
          <a:xfrm>
            <a:off x="8291888" y="1127271"/>
            <a:ext cx="1507037" cy="1169551"/>
          </a:xfrm>
          <a:prstGeom prst="rect">
            <a:avLst/>
          </a:prstGeom>
          <a:noFill/>
        </p:spPr>
        <p:txBody>
          <a:bodyPr wrap="square" rtlCol="0">
            <a:spAutoFit/>
          </a:bodyPr>
          <a:lstStyle/>
          <a:p>
            <a:pPr algn="ctr"/>
            <a:r>
              <a:rPr lang="hr-HR" sz="1400" b="1">
                <a:cs typeface="Arial" panose="020B0604020202020204" pitchFamily="34" charset="0"/>
              </a:rPr>
              <a:t>najniži iznos </a:t>
            </a:r>
          </a:p>
          <a:p>
            <a:pPr algn="ctr"/>
            <a:r>
              <a:rPr lang="hr-HR" sz="1400" b="1">
                <a:cs typeface="Arial" panose="020B0604020202020204" pitchFamily="34" charset="0"/>
              </a:rPr>
              <a:t>bespovratnih sredstava</a:t>
            </a:r>
          </a:p>
          <a:p>
            <a:pPr algn="ctr"/>
            <a:endParaRPr lang="hr-HR" sz="1400" b="1">
              <a:cs typeface="Arial" panose="020B0604020202020204" pitchFamily="34" charset="0"/>
            </a:endParaRPr>
          </a:p>
          <a:p>
            <a:pPr algn="ctr"/>
            <a:r>
              <a:rPr lang="hr-HR" sz="1400" b="1">
                <a:cs typeface="Arial" panose="020B0604020202020204" pitchFamily="34" charset="0"/>
              </a:rPr>
              <a:t>40.000,00 €</a:t>
            </a:r>
          </a:p>
        </p:txBody>
      </p:sp>
      <p:sp>
        <p:nvSpPr>
          <p:cNvPr id="37" name="Oval 41">
            <a:extLst>
              <a:ext uri="{FF2B5EF4-FFF2-40B4-BE49-F238E27FC236}">
                <a16:creationId xmlns:a16="http://schemas.microsoft.com/office/drawing/2014/main" id="{A39424BD-23F8-4604-A1AE-3D1587A6940D}"/>
              </a:ext>
            </a:extLst>
          </p:cNvPr>
          <p:cNvSpPr/>
          <p:nvPr/>
        </p:nvSpPr>
        <p:spPr>
          <a:xfrm>
            <a:off x="8326720" y="969483"/>
            <a:ext cx="1437375" cy="1437375"/>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40" name="Pravokutnik 39">
            <a:extLst>
              <a:ext uri="{FF2B5EF4-FFF2-40B4-BE49-F238E27FC236}">
                <a16:creationId xmlns:a16="http://schemas.microsoft.com/office/drawing/2014/main" id="{371BF898-A47B-431E-8608-64EBCDAF9AA0}"/>
              </a:ext>
            </a:extLst>
          </p:cNvPr>
          <p:cNvSpPr/>
          <p:nvPr/>
        </p:nvSpPr>
        <p:spPr>
          <a:xfrm>
            <a:off x="1155316" y="4163448"/>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100%</a:t>
            </a:r>
          </a:p>
        </p:txBody>
      </p:sp>
      <p:sp>
        <p:nvSpPr>
          <p:cNvPr id="44" name="Pravokutnik 43">
            <a:extLst>
              <a:ext uri="{FF2B5EF4-FFF2-40B4-BE49-F238E27FC236}">
                <a16:creationId xmlns:a16="http://schemas.microsoft.com/office/drawing/2014/main" id="{09801AEA-7B4F-41A6-9369-B9EA938479B9}"/>
              </a:ext>
            </a:extLst>
          </p:cNvPr>
          <p:cNvSpPr/>
          <p:nvPr/>
        </p:nvSpPr>
        <p:spPr>
          <a:xfrm>
            <a:off x="3481997" y="4163447"/>
            <a:ext cx="616547"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solidFill>
                  <a:srgbClr val="FFFF00"/>
                </a:solidFill>
              </a:rPr>
              <a:t>80%</a:t>
            </a:r>
          </a:p>
        </p:txBody>
      </p:sp>
      <p:sp>
        <p:nvSpPr>
          <p:cNvPr id="48" name="Pravokutnik 47">
            <a:extLst>
              <a:ext uri="{FF2B5EF4-FFF2-40B4-BE49-F238E27FC236}">
                <a16:creationId xmlns:a16="http://schemas.microsoft.com/office/drawing/2014/main" id="{533D9179-92B5-4C9E-B737-101ABF3F6EEB}"/>
              </a:ext>
            </a:extLst>
          </p:cNvPr>
          <p:cNvSpPr/>
          <p:nvPr/>
        </p:nvSpPr>
        <p:spPr>
          <a:xfrm>
            <a:off x="8080668" y="4163446"/>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100%</a:t>
            </a:r>
          </a:p>
        </p:txBody>
      </p:sp>
      <p:sp>
        <p:nvSpPr>
          <p:cNvPr id="52" name="Pravokutnik 51">
            <a:extLst>
              <a:ext uri="{FF2B5EF4-FFF2-40B4-BE49-F238E27FC236}">
                <a16:creationId xmlns:a16="http://schemas.microsoft.com/office/drawing/2014/main" id="{53A328F6-A712-45A4-98FE-B0E5B446ED27}"/>
              </a:ext>
            </a:extLst>
          </p:cNvPr>
          <p:cNvSpPr/>
          <p:nvPr/>
        </p:nvSpPr>
        <p:spPr>
          <a:xfrm>
            <a:off x="10442031" y="4163446"/>
            <a:ext cx="616547"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100%</a:t>
            </a:r>
          </a:p>
        </p:txBody>
      </p:sp>
      <p:sp>
        <p:nvSpPr>
          <p:cNvPr id="58" name="Oval 41">
            <a:extLst>
              <a:ext uri="{FF2B5EF4-FFF2-40B4-BE49-F238E27FC236}">
                <a16:creationId xmlns:a16="http://schemas.microsoft.com/office/drawing/2014/main" id="{2DC3A869-BC3E-4A2E-855F-0C50F536CAE8}"/>
              </a:ext>
            </a:extLst>
          </p:cNvPr>
          <p:cNvSpPr/>
          <p:nvPr/>
        </p:nvSpPr>
        <p:spPr>
          <a:xfrm>
            <a:off x="749136" y="716726"/>
            <a:ext cx="1617549" cy="1617549"/>
          </a:xfrm>
          <a:prstGeom prst="ellipse">
            <a:avLst/>
          </a:prstGeom>
          <a:solidFill>
            <a:schemeClr val="tx1"/>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59" name="TextBox 25">
            <a:extLst>
              <a:ext uri="{FF2B5EF4-FFF2-40B4-BE49-F238E27FC236}">
                <a16:creationId xmlns:a16="http://schemas.microsoft.com/office/drawing/2014/main" id="{7EF1DF97-7C2C-4F6B-A4D2-BD9B462FFE23}"/>
              </a:ext>
            </a:extLst>
          </p:cNvPr>
          <p:cNvSpPr txBox="1"/>
          <p:nvPr/>
        </p:nvSpPr>
        <p:spPr>
          <a:xfrm>
            <a:off x="836031" y="1209782"/>
            <a:ext cx="1548069" cy="523220"/>
          </a:xfrm>
          <a:prstGeom prst="rect">
            <a:avLst/>
          </a:prstGeom>
          <a:noFill/>
        </p:spPr>
        <p:txBody>
          <a:bodyPr wrap="square" rtlCol="0">
            <a:spAutoFit/>
          </a:bodyPr>
          <a:lstStyle/>
          <a:p>
            <a:pPr algn="ctr"/>
            <a:r>
              <a:rPr lang="sr-Latn-RS" sz="1400" b="1" dirty="0">
                <a:solidFill>
                  <a:schemeClr val="bg1"/>
                </a:solidFill>
              </a:rPr>
              <a:t>ukupna alokacija</a:t>
            </a:r>
          </a:p>
          <a:p>
            <a:pPr algn="ctr"/>
            <a:r>
              <a:rPr lang="sr-Latn-RS" sz="1400" b="1" dirty="0">
                <a:solidFill>
                  <a:schemeClr val="bg1"/>
                </a:solidFill>
              </a:rPr>
              <a:t>27.000.000,00 </a:t>
            </a:r>
            <a:r>
              <a:rPr lang="hr-HR" sz="1400" b="1" noProof="1">
                <a:solidFill>
                  <a:schemeClr val="bg1"/>
                </a:solidFill>
              </a:rPr>
              <a:t>€</a:t>
            </a:r>
          </a:p>
        </p:txBody>
      </p:sp>
      <p:cxnSp>
        <p:nvCxnSpPr>
          <p:cNvPr id="63" name="Ravni poveznik 62">
            <a:extLst>
              <a:ext uri="{FF2B5EF4-FFF2-40B4-BE49-F238E27FC236}">
                <a16:creationId xmlns:a16="http://schemas.microsoft.com/office/drawing/2014/main" id="{8FA0E3AF-8816-47AE-933A-9E1D0B4CBCCE}"/>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25">
            <a:extLst>
              <a:ext uri="{FF2B5EF4-FFF2-40B4-BE49-F238E27FC236}">
                <a16:creationId xmlns:a16="http://schemas.microsoft.com/office/drawing/2014/main" id="{52C3C699-F892-554D-8D8D-7B28DC156974}"/>
              </a:ext>
            </a:extLst>
          </p:cNvPr>
          <p:cNvSpPr txBox="1"/>
          <p:nvPr/>
        </p:nvSpPr>
        <p:spPr>
          <a:xfrm>
            <a:off x="9566854" y="5126031"/>
            <a:ext cx="1548069" cy="954107"/>
          </a:xfrm>
          <a:prstGeom prst="rect">
            <a:avLst/>
          </a:prstGeom>
          <a:noFill/>
        </p:spPr>
        <p:txBody>
          <a:bodyPr wrap="square" lIns="91440" tIns="45720" rIns="91440" bIns="45720" rtlCol="0" anchor="t">
            <a:spAutoFit/>
          </a:bodyPr>
          <a:lstStyle/>
          <a:p>
            <a:pPr algn="ctr"/>
            <a:r>
              <a:rPr lang="sr-Latn-RS" sz="1400" b="1" dirty="0">
                <a:solidFill>
                  <a:schemeClr val="bg1"/>
                </a:solidFill>
              </a:rPr>
              <a:t>nabava u skladu sa Zakonom o javnoj nabavi ili pravilima za NOJN</a:t>
            </a:r>
            <a:endParaRPr lang="sr-Latn-RS" sz="1400" b="1" dirty="0">
              <a:solidFill>
                <a:schemeClr val="bg1"/>
              </a:solidFill>
              <a:cs typeface="Calibri"/>
            </a:endParaRPr>
          </a:p>
        </p:txBody>
      </p:sp>
      <p:sp>
        <p:nvSpPr>
          <p:cNvPr id="30" name="TextBox 13">
            <a:extLst>
              <a:ext uri="{FF2B5EF4-FFF2-40B4-BE49-F238E27FC236}">
                <a16:creationId xmlns:a16="http://schemas.microsoft.com/office/drawing/2014/main" id="{0D1E3332-583E-4F6C-AF51-9E54FDABBC26}"/>
              </a:ext>
            </a:extLst>
          </p:cNvPr>
          <p:cNvSpPr txBox="1"/>
          <p:nvPr/>
        </p:nvSpPr>
        <p:spPr>
          <a:xfrm>
            <a:off x="433940" y="3059807"/>
            <a:ext cx="2108067" cy="523220"/>
          </a:xfrm>
          <a:prstGeom prst="rect">
            <a:avLst/>
          </a:prstGeom>
          <a:noFill/>
        </p:spPr>
        <p:txBody>
          <a:bodyPr wrap="square" lIns="91440" tIns="45720" rIns="91440" bIns="45720" rtlCol="0" anchor="t">
            <a:spAutoFit/>
          </a:bodyPr>
          <a:lstStyle/>
          <a:p>
            <a:pPr algn="ctr"/>
            <a:r>
              <a:rPr lang="hr-HR" sz="1400" b="1">
                <a:cs typeface="Arial" panose="020B0604020202020204" pitchFamily="34" charset="0"/>
              </a:rPr>
              <a:t>I. IZRADA PROJEKTNE DOKUMENTACIJE</a:t>
            </a:r>
          </a:p>
        </p:txBody>
      </p:sp>
      <p:sp>
        <p:nvSpPr>
          <p:cNvPr id="7" name="Oval 41">
            <a:extLst>
              <a:ext uri="{FF2B5EF4-FFF2-40B4-BE49-F238E27FC236}">
                <a16:creationId xmlns:a16="http://schemas.microsoft.com/office/drawing/2014/main" id="{C7EC31C7-9881-3F16-FE3B-A3D631547C72}"/>
              </a:ext>
            </a:extLst>
          </p:cNvPr>
          <p:cNvSpPr/>
          <p:nvPr/>
        </p:nvSpPr>
        <p:spPr>
          <a:xfrm>
            <a:off x="5027122" y="5308198"/>
            <a:ext cx="1304195" cy="1304195"/>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9" name="TekstniOkvir 37">
            <a:extLst>
              <a:ext uri="{FF2B5EF4-FFF2-40B4-BE49-F238E27FC236}">
                <a16:creationId xmlns:a16="http://schemas.microsoft.com/office/drawing/2014/main" id="{4283996E-A160-CFEA-965E-B4AD5E95821B}"/>
              </a:ext>
            </a:extLst>
          </p:cNvPr>
          <p:cNvSpPr txBox="1"/>
          <p:nvPr/>
        </p:nvSpPr>
        <p:spPr>
          <a:xfrm>
            <a:off x="4925711" y="5555916"/>
            <a:ext cx="1507037" cy="738664"/>
          </a:xfrm>
          <a:prstGeom prst="rect">
            <a:avLst/>
          </a:prstGeom>
          <a:noFill/>
        </p:spPr>
        <p:txBody>
          <a:bodyPr wrap="square" lIns="91440" tIns="45720" rIns="91440" bIns="45720" rtlCol="0" anchor="t">
            <a:spAutoFit/>
          </a:bodyPr>
          <a:lstStyle/>
          <a:p>
            <a:pPr algn="ctr"/>
            <a:r>
              <a:rPr lang="pl-PL" sz="1400" b="1" dirty="0">
                <a:cs typeface="Arial"/>
              </a:rPr>
              <a:t>osiguranje vlastitog udjela sufinanciranja</a:t>
            </a:r>
          </a:p>
        </p:txBody>
      </p:sp>
      <p:sp>
        <p:nvSpPr>
          <p:cNvPr id="54" name="Rectangle 130">
            <a:extLst>
              <a:ext uri="{FF2B5EF4-FFF2-40B4-BE49-F238E27FC236}">
                <a16:creationId xmlns:a16="http://schemas.microsoft.com/office/drawing/2014/main" id="{1F5DD7A2-6E0A-45D8-89A3-07889E6AA62D}"/>
              </a:ext>
            </a:extLst>
          </p:cNvPr>
          <p:cNvSpPr/>
          <p:nvPr/>
        </p:nvSpPr>
        <p:spPr>
          <a:xfrm>
            <a:off x="5027122" y="2479385"/>
            <a:ext cx="2190976" cy="2108869"/>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5" name="TextBox 13">
            <a:extLst>
              <a:ext uri="{FF2B5EF4-FFF2-40B4-BE49-F238E27FC236}">
                <a16:creationId xmlns:a16="http://schemas.microsoft.com/office/drawing/2014/main" id="{BC2D5B55-0117-4ECC-AEB0-D591177E2448}"/>
              </a:ext>
            </a:extLst>
          </p:cNvPr>
          <p:cNvSpPr txBox="1"/>
          <p:nvPr/>
        </p:nvSpPr>
        <p:spPr>
          <a:xfrm>
            <a:off x="5130812" y="3056443"/>
            <a:ext cx="1985837" cy="523220"/>
          </a:xfrm>
          <a:prstGeom prst="rect">
            <a:avLst/>
          </a:prstGeom>
          <a:noFill/>
        </p:spPr>
        <p:txBody>
          <a:bodyPr wrap="square" lIns="91440" tIns="45720" rIns="91440" bIns="45720" rtlCol="0" anchor="t">
            <a:spAutoFit/>
          </a:bodyPr>
          <a:lstStyle/>
          <a:p>
            <a:pPr algn="ctr"/>
            <a:r>
              <a:rPr lang="hr-HR" sz="1400" b="1" dirty="0">
                <a:cs typeface="Arial"/>
              </a:rPr>
              <a:t>II.2 STRUČNI </a:t>
            </a:r>
          </a:p>
          <a:p>
            <a:pPr algn="ctr"/>
            <a:r>
              <a:rPr lang="hr-HR" sz="1400" b="1" dirty="0">
                <a:cs typeface="Arial"/>
              </a:rPr>
              <a:t>NADZOR</a:t>
            </a:r>
          </a:p>
        </p:txBody>
      </p:sp>
      <p:sp>
        <p:nvSpPr>
          <p:cNvPr id="69" name="Pravokutnik 68">
            <a:extLst>
              <a:ext uri="{FF2B5EF4-FFF2-40B4-BE49-F238E27FC236}">
                <a16:creationId xmlns:a16="http://schemas.microsoft.com/office/drawing/2014/main" id="{062DE086-4121-4D25-B544-01E6B37A2991}"/>
              </a:ext>
            </a:extLst>
          </p:cNvPr>
          <p:cNvSpPr/>
          <p:nvPr/>
        </p:nvSpPr>
        <p:spPr>
          <a:xfrm>
            <a:off x="5816201" y="4163447"/>
            <a:ext cx="616547"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100%</a:t>
            </a:r>
          </a:p>
        </p:txBody>
      </p:sp>
      <p:sp>
        <p:nvSpPr>
          <p:cNvPr id="41" name="TextBox 6">
            <a:extLst>
              <a:ext uri="{FF2B5EF4-FFF2-40B4-BE49-F238E27FC236}">
                <a16:creationId xmlns:a16="http://schemas.microsoft.com/office/drawing/2014/main" id="{6A95EF9B-6045-4A80-B971-DF21F982B4DE}"/>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404842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362060-80B9-B74B-BACF-73BB75661B30}"/>
              </a:ext>
            </a:extLst>
          </p:cNvPr>
          <p:cNvSpPr txBox="1"/>
          <p:nvPr/>
        </p:nvSpPr>
        <p:spPr>
          <a:xfrm>
            <a:off x="380997" y="304801"/>
            <a:ext cx="8826797" cy="646331"/>
          </a:xfrm>
          <a:prstGeom prst="rect">
            <a:avLst/>
          </a:prstGeom>
          <a:noFill/>
        </p:spPr>
        <p:txBody>
          <a:bodyPr wrap="square" lIns="91440" tIns="45720" rIns="91440" bIns="45720" rtlCol="0" anchor="t">
            <a:spAutoFit/>
          </a:bodyPr>
          <a:lstStyle/>
          <a:p>
            <a:pPr fontAlgn="base"/>
            <a:r>
              <a:rPr lang="hr-HR" b="1">
                <a:cs typeface="Arial"/>
              </a:rPr>
              <a:t>MAKSIMALNI IZNOSI PRIHVATLJIVIH TROŠKOVA </a:t>
            </a:r>
          </a:p>
          <a:p>
            <a:pPr fontAlgn="base"/>
            <a:r>
              <a:rPr lang="hr-HR" b="1">
                <a:cs typeface="Arial"/>
              </a:rPr>
              <a:t>PO AKTIVNOSTIMA/MJERAMA</a:t>
            </a:r>
          </a:p>
        </p:txBody>
      </p:sp>
      <p:pic>
        <p:nvPicPr>
          <p:cNvPr id="54" name="Slika 53" descr="Slika na kojoj se prikazuje tekst&#10;&#10;Opis je automatski generiran">
            <a:extLst>
              <a:ext uri="{FF2B5EF4-FFF2-40B4-BE49-F238E27FC236}">
                <a16:creationId xmlns:a16="http://schemas.microsoft.com/office/drawing/2014/main" id="{C5F814EE-8529-4AB6-A90B-FE33ED52C373}"/>
              </a:ext>
            </a:extLst>
          </p:cNvPr>
          <p:cNvPicPr>
            <a:picLocks noChangeAspect="1"/>
          </p:cNvPicPr>
          <p:nvPr/>
        </p:nvPicPr>
        <p:blipFill>
          <a:blip r:embed="rId2"/>
          <a:stretch>
            <a:fillRect/>
          </a:stretch>
        </p:blipFill>
        <p:spPr>
          <a:xfrm>
            <a:off x="431363" y="6199318"/>
            <a:ext cx="1771303" cy="424732"/>
          </a:xfrm>
          <a:prstGeom prst="rect">
            <a:avLst/>
          </a:prstGeom>
        </p:spPr>
      </p:pic>
      <p:grpSp>
        <p:nvGrpSpPr>
          <p:cNvPr id="2" name="Grupa 1">
            <a:extLst>
              <a:ext uri="{FF2B5EF4-FFF2-40B4-BE49-F238E27FC236}">
                <a16:creationId xmlns:a16="http://schemas.microsoft.com/office/drawing/2014/main" id="{B0D591CA-C4DB-4A0F-98CA-07851EADF484}"/>
              </a:ext>
            </a:extLst>
          </p:cNvPr>
          <p:cNvGrpSpPr/>
          <p:nvPr/>
        </p:nvGrpSpPr>
        <p:grpSpPr>
          <a:xfrm>
            <a:off x="1933208" y="1419863"/>
            <a:ext cx="8325583" cy="4018273"/>
            <a:chOff x="1933208" y="1419863"/>
            <a:chExt cx="8325583" cy="4018273"/>
          </a:xfrm>
        </p:grpSpPr>
        <p:sp>
          <p:nvSpPr>
            <p:cNvPr id="3" name="Prostoručno: oblik 2">
              <a:extLst>
                <a:ext uri="{FF2B5EF4-FFF2-40B4-BE49-F238E27FC236}">
                  <a16:creationId xmlns:a16="http://schemas.microsoft.com/office/drawing/2014/main" id="{B8F0324A-6FFC-4B32-9EFF-78308E951E8B}"/>
                </a:ext>
              </a:extLst>
            </p:cNvPr>
            <p:cNvSpPr/>
            <p:nvPr/>
          </p:nvSpPr>
          <p:spPr>
            <a:xfrm>
              <a:off x="1933208" y="1419863"/>
              <a:ext cx="8325583" cy="494015"/>
            </a:xfrm>
            <a:custGeom>
              <a:avLst/>
              <a:gdLst>
                <a:gd name="connsiteX0" fmla="*/ 0 w 8325583"/>
                <a:gd name="connsiteY0" fmla="*/ 49402 h 494015"/>
                <a:gd name="connsiteX1" fmla="*/ 49402 w 8325583"/>
                <a:gd name="connsiteY1" fmla="*/ 0 h 494015"/>
                <a:gd name="connsiteX2" fmla="*/ 8276182 w 8325583"/>
                <a:gd name="connsiteY2" fmla="*/ 0 h 494015"/>
                <a:gd name="connsiteX3" fmla="*/ 8325584 w 8325583"/>
                <a:gd name="connsiteY3" fmla="*/ 49402 h 494015"/>
                <a:gd name="connsiteX4" fmla="*/ 8325583 w 8325583"/>
                <a:gd name="connsiteY4" fmla="*/ 444614 h 494015"/>
                <a:gd name="connsiteX5" fmla="*/ 8276181 w 8325583"/>
                <a:gd name="connsiteY5" fmla="*/ 494016 h 494015"/>
                <a:gd name="connsiteX6" fmla="*/ 49402 w 8325583"/>
                <a:gd name="connsiteY6" fmla="*/ 494015 h 494015"/>
                <a:gd name="connsiteX7" fmla="*/ 0 w 8325583"/>
                <a:gd name="connsiteY7" fmla="*/ 444613 h 494015"/>
                <a:gd name="connsiteX8" fmla="*/ 0 w 8325583"/>
                <a:gd name="connsiteY8" fmla="*/ 49402 h 4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5583" h="494015">
                  <a:moveTo>
                    <a:pt x="0" y="49402"/>
                  </a:moveTo>
                  <a:cubicBezTo>
                    <a:pt x="0" y="22118"/>
                    <a:pt x="22118" y="0"/>
                    <a:pt x="49402" y="0"/>
                  </a:cubicBezTo>
                  <a:lnTo>
                    <a:pt x="8276182" y="0"/>
                  </a:lnTo>
                  <a:cubicBezTo>
                    <a:pt x="8303466" y="0"/>
                    <a:pt x="8325584" y="22118"/>
                    <a:pt x="8325584" y="49402"/>
                  </a:cubicBezTo>
                  <a:cubicBezTo>
                    <a:pt x="8325584" y="181139"/>
                    <a:pt x="8325583" y="312877"/>
                    <a:pt x="8325583" y="444614"/>
                  </a:cubicBezTo>
                  <a:cubicBezTo>
                    <a:pt x="8325583" y="471898"/>
                    <a:pt x="8303465" y="494016"/>
                    <a:pt x="8276181" y="494016"/>
                  </a:cubicBezTo>
                  <a:lnTo>
                    <a:pt x="49402" y="494015"/>
                  </a:lnTo>
                  <a:cubicBezTo>
                    <a:pt x="22118" y="494015"/>
                    <a:pt x="0" y="471897"/>
                    <a:pt x="0" y="444613"/>
                  </a:cubicBezTo>
                  <a:lnTo>
                    <a:pt x="0" y="49402"/>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7809" tIns="67809" rIns="67809" bIns="67809" numCol="1" spcCol="1270" anchor="ctr" anchorCtr="0">
              <a:noAutofit/>
            </a:bodyPr>
            <a:lstStyle/>
            <a:p>
              <a:pPr marL="0" lvl="0" indent="0" algn="ctr" defTabSz="622300">
                <a:lnSpc>
                  <a:spcPct val="90000"/>
                </a:lnSpc>
                <a:spcBef>
                  <a:spcPct val="0"/>
                </a:spcBef>
                <a:spcAft>
                  <a:spcPct val="35000"/>
                </a:spcAft>
                <a:buNone/>
              </a:pPr>
              <a:r>
                <a:rPr lang="hr-HR" sz="1400" b="1" kern="1200">
                  <a:latin typeface="+mn-lt"/>
                  <a:cs typeface="Arial" panose="020B0604020202020204" pitchFamily="34" charset="0"/>
                </a:rPr>
                <a:t>IZRADA PROJEKTNE DOKUMENTACIJE</a:t>
              </a:r>
              <a:endParaRPr lang="hr-HR" sz="1400" kern="1200"/>
            </a:p>
          </p:txBody>
        </p:sp>
        <p:sp>
          <p:nvSpPr>
            <p:cNvPr id="5" name="Prostoručno: oblik 4">
              <a:extLst>
                <a:ext uri="{FF2B5EF4-FFF2-40B4-BE49-F238E27FC236}">
                  <a16:creationId xmlns:a16="http://schemas.microsoft.com/office/drawing/2014/main" id="{5200C5ED-6265-41C7-9CB0-1770CA06669B}"/>
                </a:ext>
              </a:extLst>
            </p:cNvPr>
            <p:cNvSpPr/>
            <p:nvPr/>
          </p:nvSpPr>
          <p:spPr>
            <a:xfrm>
              <a:off x="1933208" y="2035989"/>
              <a:ext cx="2725700" cy="1052641"/>
            </a:xfrm>
            <a:custGeom>
              <a:avLst/>
              <a:gdLst>
                <a:gd name="connsiteX0" fmla="*/ 0 w 2725700"/>
                <a:gd name="connsiteY0" fmla="*/ 105264 h 1052641"/>
                <a:gd name="connsiteX1" fmla="*/ 105264 w 2725700"/>
                <a:gd name="connsiteY1" fmla="*/ 0 h 1052641"/>
                <a:gd name="connsiteX2" fmla="*/ 2620436 w 2725700"/>
                <a:gd name="connsiteY2" fmla="*/ 0 h 1052641"/>
                <a:gd name="connsiteX3" fmla="*/ 2725700 w 2725700"/>
                <a:gd name="connsiteY3" fmla="*/ 105264 h 1052641"/>
                <a:gd name="connsiteX4" fmla="*/ 2725700 w 2725700"/>
                <a:gd name="connsiteY4" fmla="*/ 947377 h 1052641"/>
                <a:gd name="connsiteX5" fmla="*/ 2620436 w 2725700"/>
                <a:gd name="connsiteY5" fmla="*/ 1052641 h 1052641"/>
                <a:gd name="connsiteX6" fmla="*/ 105264 w 2725700"/>
                <a:gd name="connsiteY6" fmla="*/ 1052641 h 1052641"/>
                <a:gd name="connsiteX7" fmla="*/ 0 w 2725700"/>
                <a:gd name="connsiteY7" fmla="*/ 947377 h 1052641"/>
                <a:gd name="connsiteX8" fmla="*/ 0 w 2725700"/>
                <a:gd name="connsiteY8" fmla="*/ 105264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700" h="1052641">
                  <a:moveTo>
                    <a:pt x="0" y="105264"/>
                  </a:moveTo>
                  <a:cubicBezTo>
                    <a:pt x="0" y="47128"/>
                    <a:pt x="47128" y="0"/>
                    <a:pt x="105264" y="0"/>
                  </a:cubicBezTo>
                  <a:lnTo>
                    <a:pt x="2620436" y="0"/>
                  </a:lnTo>
                  <a:cubicBezTo>
                    <a:pt x="2678572" y="0"/>
                    <a:pt x="2725700" y="47128"/>
                    <a:pt x="2725700" y="105264"/>
                  </a:cubicBezTo>
                  <a:lnTo>
                    <a:pt x="2725700" y="947377"/>
                  </a:lnTo>
                  <a:cubicBezTo>
                    <a:pt x="2725700" y="1005513"/>
                    <a:pt x="2678572" y="1052641"/>
                    <a:pt x="2620436" y="1052641"/>
                  </a:cubicBezTo>
                  <a:lnTo>
                    <a:pt x="105264" y="1052641"/>
                  </a:lnTo>
                  <a:cubicBezTo>
                    <a:pt x="47128" y="1052641"/>
                    <a:pt x="0" y="1005513"/>
                    <a:pt x="0" y="947377"/>
                  </a:cubicBezTo>
                  <a:lnTo>
                    <a:pt x="0" y="105264"/>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171" tIns="84171" rIns="84171" bIns="84171" numCol="1" spcCol="1270" anchor="ctr" anchorCtr="0">
              <a:noAutofit/>
            </a:bodyPr>
            <a:lstStyle/>
            <a:p>
              <a:pPr marL="0" lvl="0" indent="0" algn="ctr" defTabSz="622300">
                <a:lnSpc>
                  <a:spcPct val="90000"/>
                </a:lnSpc>
                <a:spcBef>
                  <a:spcPct val="0"/>
                </a:spcBef>
                <a:spcAft>
                  <a:spcPct val="35000"/>
                </a:spcAft>
                <a:buNone/>
              </a:pPr>
              <a:r>
                <a:rPr lang="hr-HR" sz="1400" b="1" kern="1200">
                  <a:latin typeface="+mn-lt"/>
                  <a:cs typeface="Arial" panose="020B0604020202020204" pitchFamily="34" charset="0"/>
                </a:rPr>
                <a:t>Energetski pregled i energetski certifikat prije obnove </a:t>
              </a:r>
              <a:endParaRPr lang="hr-HR" sz="1400" kern="1200"/>
            </a:p>
          </p:txBody>
        </p:sp>
        <p:sp>
          <p:nvSpPr>
            <p:cNvPr id="6" name="Prostoručno: oblik 5">
              <a:extLst>
                <a:ext uri="{FF2B5EF4-FFF2-40B4-BE49-F238E27FC236}">
                  <a16:creationId xmlns:a16="http://schemas.microsoft.com/office/drawing/2014/main" id="{C27E4FB5-6466-4EFD-9A88-1DEE5A6E65C0}"/>
                </a:ext>
              </a:extLst>
            </p:cNvPr>
            <p:cNvSpPr/>
            <p:nvPr/>
          </p:nvSpPr>
          <p:spPr>
            <a:xfrm>
              <a:off x="1933208"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7" name="Prostoručno: oblik 6">
              <a:extLst>
                <a:ext uri="{FF2B5EF4-FFF2-40B4-BE49-F238E27FC236}">
                  <a16:creationId xmlns:a16="http://schemas.microsoft.com/office/drawing/2014/main" id="{6E77AA48-E877-4C7E-8B26-9307679DE21A}"/>
                </a:ext>
              </a:extLst>
            </p:cNvPr>
            <p:cNvSpPr/>
            <p:nvPr/>
          </p:nvSpPr>
          <p:spPr>
            <a:xfrm>
              <a:off x="1933208" y="4385495"/>
              <a:ext cx="272569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E3E1D5"/>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226" tIns="79226" rIns="79226" bIns="79226" numCol="1" spcCol="1270" anchor="ctr" anchorCtr="0">
              <a:noAutofit/>
            </a:bodyPr>
            <a:lstStyle/>
            <a:p>
              <a:pPr lvl="0" algn="ctr" defTabSz="622300">
                <a:lnSpc>
                  <a:spcPct val="90000"/>
                </a:lnSpc>
                <a:spcBef>
                  <a:spcPct val="0"/>
                </a:spcBef>
                <a:spcAft>
                  <a:spcPct val="35000"/>
                </a:spcAft>
              </a:pPr>
              <a:r>
                <a:rPr lang="hr-HR" sz="1400" b="1"/>
                <a:t>2,00  €/m</a:t>
              </a:r>
              <a:r>
                <a:rPr lang="hr-HR" sz="1400" b="1" baseline="30000"/>
                <a:t>2</a:t>
              </a:r>
              <a:r>
                <a:rPr lang="hr-HR" sz="1400" b="1"/>
                <a:t> GBP-a</a:t>
              </a:r>
              <a:endParaRPr lang="hr-HR" sz="1400" b="1" kern="1200"/>
            </a:p>
          </p:txBody>
        </p:sp>
        <p:sp>
          <p:nvSpPr>
            <p:cNvPr id="9" name="Prostoručno: oblik 8">
              <a:extLst>
                <a:ext uri="{FF2B5EF4-FFF2-40B4-BE49-F238E27FC236}">
                  <a16:creationId xmlns:a16="http://schemas.microsoft.com/office/drawing/2014/main" id="{D2637790-A435-4002-B642-915FBB2A595B}"/>
                </a:ext>
              </a:extLst>
            </p:cNvPr>
            <p:cNvSpPr/>
            <p:nvPr/>
          </p:nvSpPr>
          <p:spPr>
            <a:xfrm>
              <a:off x="2854148"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1" name="Prostoručno: oblik 10">
              <a:extLst>
                <a:ext uri="{FF2B5EF4-FFF2-40B4-BE49-F238E27FC236}">
                  <a16:creationId xmlns:a16="http://schemas.microsoft.com/office/drawing/2014/main" id="{4C0474BE-7F72-4289-B6D5-DE9ED9686C6F}"/>
                </a:ext>
              </a:extLst>
            </p:cNvPr>
            <p:cNvSpPr/>
            <p:nvPr/>
          </p:nvSpPr>
          <p:spPr>
            <a:xfrm>
              <a:off x="3775088"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3" name="Prostoručno: oblik 12">
              <a:extLst>
                <a:ext uri="{FF2B5EF4-FFF2-40B4-BE49-F238E27FC236}">
                  <a16:creationId xmlns:a16="http://schemas.microsoft.com/office/drawing/2014/main" id="{E4F471A7-81C9-47AE-9322-02C80D6925A4}"/>
                </a:ext>
              </a:extLst>
            </p:cNvPr>
            <p:cNvSpPr/>
            <p:nvPr/>
          </p:nvSpPr>
          <p:spPr>
            <a:xfrm>
              <a:off x="4733149" y="2035989"/>
              <a:ext cx="2725700" cy="1052641"/>
            </a:xfrm>
            <a:custGeom>
              <a:avLst/>
              <a:gdLst>
                <a:gd name="connsiteX0" fmla="*/ 0 w 2725700"/>
                <a:gd name="connsiteY0" fmla="*/ 105264 h 1052641"/>
                <a:gd name="connsiteX1" fmla="*/ 105264 w 2725700"/>
                <a:gd name="connsiteY1" fmla="*/ 0 h 1052641"/>
                <a:gd name="connsiteX2" fmla="*/ 2620436 w 2725700"/>
                <a:gd name="connsiteY2" fmla="*/ 0 h 1052641"/>
                <a:gd name="connsiteX3" fmla="*/ 2725700 w 2725700"/>
                <a:gd name="connsiteY3" fmla="*/ 105264 h 1052641"/>
                <a:gd name="connsiteX4" fmla="*/ 2725700 w 2725700"/>
                <a:gd name="connsiteY4" fmla="*/ 947377 h 1052641"/>
                <a:gd name="connsiteX5" fmla="*/ 2620436 w 2725700"/>
                <a:gd name="connsiteY5" fmla="*/ 1052641 h 1052641"/>
                <a:gd name="connsiteX6" fmla="*/ 105264 w 2725700"/>
                <a:gd name="connsiteY6" fmla="*/ 1052641 h 1052641"/>
                <a:gd name="connsiteX7" fmla="*/ 0 w 2725700"/>
                <a:gd name="connsiteY7" fmla="*/ 947377 h 1052641"/>
                <a:gd name="connsiteX8" fmla="*/ 0 w 2725700"/>
                <a:gd name="connsiteY8" fmla="*/ 105264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700" h="1052641">
                  <a:moveTo>
                    <a:pt x="0" y="105264"/>
                  </a:moveTo>
                  <a:cubicBezTo>
                    <a:pt x="0" y="47128"/>
                    <a:pt x="47128" y="0"/>
                    <a:pt x="105264" y="0"/>
                  </a:cubicBezTo>
                  <a:lnTo>
                    <a:pt x="2620436" y="0"/>
                  </a:lnTo>
                  <a:cubicBezTo>
                    <a:pt x="2678572" y="0"/>
                    <a:pt x="2725700" y="47128"/>
                    <a:pt x="2725700" y="105264"/>
                  </a:cubicBezTo>
                  <a:lnTo>
                    <a:pt x="2725700" y="947377"/>
                  </a:lnTo>
                  <a:cubicBezTo>
                    <a:pt x="2725700" y="1005513"/>
                    <a:pt x="2678572" y="1052641"/>
                    <a:pt x="2620436" y="1052641"/>
                  </a:cubicBezTo>
                  <a:lnTo>
                    <a:pt x="105264" y="1052641"/>
                  </a:lnTo>
                  <a:cubicBezTo>
                    <a:pt x="47128" y="1052641"/>
                    <a:pt x="0" y="1005513"/>
                    <a:pt x="0" y="947377"/>
                  </a:cubicBezTo>
                  <a:lnTo>
                    <a:pt x="0" y="105264"/>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171" tIns="84171" rIns="84171" bIns="84171" numCol="1" spcCol="1270" anchor="ctr" anchorCtr="0">
              <a:noAutofit/>
            </a:bodyPr>
            <a:lstStyle/>
            <a:p>
              <a:pPr algn="ctr" defTabSz="622300">
                <a:lnSpc>
                  <a:spcPct val="90000"/>
                </a:lnSpc>
                <a:spcBef>
                  <a:spcPct val="0"/>
                </a:spcBef>
                <a:spcAft>
                  <a:spcPct val="35000"/>
                </a:spcAft>
              </a:pPr>
              <a:r>
                <a:rPr lang="hr-HR" sz="1400" b="1" kern="1200">
                  <a:latin typeface="+mn-lt"/>
                  <a:cs typeface="Arial"/>
                </a:rPr>
                <a:t>Izrada glavnog projekta energetske obnove</a:t>
              </a:r>
              <a:r>
                <a:rPr lang="hr-HR" sz="1400" b="1">
                  <a:cs typeface="Arial"/>
                </a:rPr>
                <a:t> i ostale projektne dokumentacije</a:t>
              </a:r>
              <a:endParaRPr lang="hr-HR" sz="1400" b="1" kern="1200">
                <a:cs typeface="Arial"/>
              </a:endParaRPr>
            </a:p>
          </p:txBody>
        </p:sp>
        <p:sp>
          <p:nvSpPr>
            <p:cNvPr id="14" name="Prostoručno: oblik 13">
              <a:extLst>
                <a:ext uri="{FF2B5EF4-FFF2-40B4-BE49-F238E27FC236}">
                  <a16:creationId xmlns:a16="http://schemas.microsoft.com/office/drawing/2014/main" id="{04D6FB51-3783-45D6-AE9E-64874BD667D5}"/>
                </a:ext>
              </a:extLst>
            </p:cNvPr>
            <p:cNvSpPr/>
            <p:nvPr/>
          </p:nvSpPr>
          <p:spPr>
            <a:xfrm>
              <a:off x="4733149"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5" name="Prostoručno: oblik 14">
              <a:extLst>
                <a:ext uri="{FF2B5EF4-FFF2-40B4-BE49-F238E27FC236}">
                  <a16:creationId xmlns:a16="http://schemas.microsoft.com/office/drawing/2014/main" id="{3BE962FF-9FA4-4439-99F8-AA6A6AE41755}"/>
                </a:ext>
              </a:extLst>
            </p:cNvPr>
            <p:cNvSpPr/>
            <p:nvPr/>
          </p:nvSpPr>
          <p:spPr>
            <a:xfrm>
              <a:off x="4733149" y="4385495"/>
              <a:ext cx="272569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E3E1D5"/>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226" tIns="79226" rIns="79226" bIns="79226" numCol="1" spcCol="1270" anchor="ctr" anchorCtr="0">
              <a:noAutofit/>
            </a:bodyPr>
            <a:lstStyle/>
            <a:p>
              <a:pPr algn="ctr" defTabSz="622300">
                <a:lnSpc>
                  <a:spcPct val="90000"/>
                </a:lnSpc>
                <a:spcBef>
                  <a:spcPct val="0"/>
                </a:spcBef>
                <a:spcAft>
                  <a:spcPct val="35000"/>
                </a:spcAft>
              </a:pPr>
              <a:r>
                <a:rPr lang="hr-HR" sz="1400" b="1"/>
                <a:t>9,00  €/m</a:t>
              </a:r>
              <a:r>
                <a:rPr lang="hr-HR" sz="1400" b="1" baseline="30000"/>
                <a:t>2</a:t>
              </a:r>
              <a:r>
                <a:rPr lang="hr-HR" sz="1400" b="1"/>
                <a:t> GBP-a</a:t>
              </a:r>
              <a:endParaRPr lang="hr-HR" sz="1400" kern="1200"/>
            </a:p>
          </p:txBody>
        </p:sp>
        <p:sp>
          <p:nvSpPr>
            <p:cNvPr id="16" name="Prostoručno: oblik 15">
              <a:extLst>
                <a:ext uri="{FF2B5EF4-FFF2-40B4-BE49-F238E27FC236}">
                  <a16:creationId xmlns:a16="http://schemas.microsoft.com/office/drawing/2014/main" id="{C26FC83A-ACDF-4CCD-9757-633F69028662}"/>
                </a:ext>
              </a:extLst>
            </p:cNvPr>
            <p:cNvSpPr/>
            <p:nvPr/>
          </p:nvSpPr>
          <p:spPr>
            <a:xfrm>
              <a:off x="5654090"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8" name="Prostoručno: oblik 17">
              <a:extLst>
                <a:ext uri="{FF2B5EF4-FFF2-40B4-BE49-F238E27FC236}">
                  <a16:creationId xmlns:a16="http://schemas.microsoft.com/office/drawing/2014/main" id="{364C271C-3DC2-46B0-946A-6D92C3EC476E}"/>
                </a:ext>
              </a:extLst>
            </p:cNvPr>
            <p:cNvSpPr/>
            <p:nvPr/>
          </p:nvSpPr>
          <p:spPr>
            <a:xfrm>
              <a:off x="6575030"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20" name="Prostoručno: oblik 19">
              <a:extLst>
                <a:ext uri="{FF2B5EF4-FFF2-40B4-BE49-F238E27FC236}">
                  <a16:creationId xmlns:a16="http://schemas.microsoft.com/office/drawing/2014/main" id="{AF61E907-6909-42A3-B606-ED4EA5BEF26A}"/>
                </a:ext>
              </a:extLst>
            </p:cNvPr>
            <p:cNvSpPr/>
            <p:nvPr/>
          </p:nvSpPr>
          <p:spPr>
            <a:xfrm>
              <a:off x="7533091" y="2035989"/>
              <a:ext cx="2725700" cy="1052641"/>
            </a:xfrm>
            <a:custGeom>
              <a:avLst/>
              <a:gdLst>
                <a:gd name="connsiteX0" fmla="*/ 0 w 2725700"/>
                <a:gd name="connsiteY0" fmla="*/ 105264 h 1052641"/>
                <a:gd name="connsiteX1" fmla="*/ 105264 w 2725700"/>
                <a:gd name="connsiteY1" fmla="*/ 0 h 1052641"/>
                <a:gd name="connsiteX2" fmla="*/ 2620436 w 2725700"/>
                <a:gd name="connsiteY2" fmla="*/ 0 h 1052641"/>
                <a:gd name="connsiteX3" fmla="*/ 2725700 w 2725700"/>
                <a:gd name="connsiteY3" fmla="*/ 105264 h 1052641"/>
                <a:gd name="connsiteX4" fmla="*/ 2725700 w 2725700"/>
                <a:gd name="connsiteY4" fmla="*/ 947377 h 1052641"/>
                <a:gd name="connsiteX5" fmla="*/ 2620436 w 2725700"/>
                <a:gd name="connsiteY5" fmla="*/ 1052641 h 1052641"/>
                <a:gd name="connsiteX6" fmla="*/ 105264 w 2725700"/>
                <a:gd name="connsiteY6" fmla="*/ 1052641 h 1052641"/>
                <a:gd name="connsiteX7" fmla="*/ 0 w 2725700"/>
                <a:gd name="connsiteY7" fmla="*/ 947377 h 1052641"/>
                <a:gd name="connsiteX8" fmla="*/ 0 w 2725700"/>
                <a:gd name="connsiteY8" fmla="*/ 105264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700" h="1052641">
                  <a:moveTo>
                    <a:pt x="0" y="105264"/>
                  </a:moveTo>
                  <a:cubicBezTo>
                    <a:pt x="0" y="47128"/>
                    <a:pt x="47128" y="0"/>
                    <a:pt x="105264" y="0"/>
                  </a:cubicBezTo>
                  <a:lnTo>
                    <a:pt x="2620436" y="0"/>
                  </a:lnTo>
                  <a:cubicBezTo>
                    <a:pt x="2678572" y="0"/>
                    <a:pt x="2725700" y="47128"/>
                    <a:pt x="2725700" y="105264"/>
                  </a:cubicBezTo>
                  <a:lnTo>
                    <a:pt x="2725700" y="947377"/>
                  </a:lnTo>
                  <a:cubicBezTo>
                    <a:pt x="2725700" y="1005513"/>
                    <a:pt x="2678572" y="1052641"/>
                    <a:pt x="2620436" y="1052641"/>
                  </a:cubicBezTo>
                  <a:lnTo>
                    <a:pt x="105264" y="1052641"/>
                  </a:lnTo>
                  <a:cubicBezTo>
                    <a:pt x="47128" y="1052641"/>
                    <a:pt x="0" y="1005513"/>
                    <a:pt x="0" y="947377"/>
                  </a:cubicBezTo>
                  <a:lnTo>
                    <a:pt x="0" y="105264"/>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171" tIns="84171" rIns="84171" bIns="84171" numCol="1" spcCol="1270" anchor="ctr" anchorCtr="0">
              <a:noAutofit/>
            </a:bodyPr>
            <a:lstStyle/>
            <a:p>
              <a:pPr marL="0" lvl="0" indent="0" algn="ctr" defTabSz="622300">
                <a:lnSpc>
                  <a:spcPct val="90000"/>
                </a:lnSpc>
                <a:spcBef>
                  <a:spcPct val="0"/>
                </a:spcBef>
                <a:spcAft>
                  <a:spcPct val="35000"/>
                </a:spcAft>
                <a:buNone/>
              </a:pPr>
              <a:r>
                <a:rPr lang="hr-HR" sz="1400" b="1" kern="1200">
                  <a:latin typeface="+mn-lt"/>
                  <a:cs typeface="Arial" panose="020B0604020202020204" pitchFamily="34" charset="0"/>
                </a:rPr>
                <a:t>Energetski pregled i energetski certifikat nakon obnove</a:t>
              </a:r>
              <a:endParaRPr lang="hr-HR" sz="1400" kern="1200"/>
            </a:p>
          </p:txBody>
        </p:sp>
        <p:sp>
          <p:nvSpPr>
            <p:cNvPr id="21" name="Prostoručno: oblik 20">
              <a:extLst>
                <a:ext uri="{FF2B5EF4-FFF2-40B4-BE49-F238E27FC236}">
                  <a16:creationId xmlns:a16="http://schemas.microsoft.com/office/drawing/2014/main" id="{83C31E2D-374A-4187-91F9-FB3FB537D228}"/>
                </a:ext>
              </a:extLst>
            </p:cNvPr>
            <p:cNvSpPr/>
            <p:nvPr/>
          </p:nvSpPr>
          <p:spPr>
            <a:xfrm>
              <a:off x="7533091"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22" name="Prostoručno: oblik 21">
              <a:extLst>
                <a:ext uri="{FF2B5EF4-FFF2-40B4-BE49-F238E27FC236}">
                  <a16:creationId xmlns:a16="http://schemas.microsoft.com/office/drawing/2014/main" id="{DAAEC86E-DB2C-438E-9ED9-56BA68A25BF9}"/>
                </a:ext>
              </a:extLst>
            </p:cNvPr>
            <p:cNvSpPr/>
            <p:nvPr/>
          </p:nvSpPr>
          <p:spPr>
            <a:xfrm>
              <a:off x="7533091" y="4385495"/>
              <a:ext cx="272569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E3E1D5"/>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226" tIns="79226" rIns="79226" bIns="79226" numCol="1" spcCol="1270" anchor="ctr" anchorCtr="0">
              <a:noAutofit/>
            </a:bodyPr>
            <a:lstStyle/>
            <a:p>
              <a:pPr algn="ctr" defTabSz="622300">
                <a:lnSpc>
                  <a:spcPct val="90000"/>
                </a:lnSpc>
                <a:spcBef>
                  <a:spcPct val="0"/>
                </a:spcBef>
                <a:spcAft>
                  <a:spcPct val="35000"/>
                </a:spcAft>
              </a:pPr>
              <a:r>
                <a:rPr lang="hr-HR" sz="1400" b="1"/>
                <a:t>1,50  €/m</a:t>
              </a:r>
              <a:r>
                <a:rPr lang="hr-HR" sz="1400" b="1" baseline="30000"/>
                <a:t>2</a:t>
              </a:r>
              <a:r>
                <a:rPr lang="hr-HR" sz="1400" b="1"/>
                <a:t> GBP-a</a:t>
              </a:r>
              <a:endParaRPr lang="hr-HR" sz="1400" kern="1200"/>
            </a:p>
          </p:txBody>
        </p:sp>
        <p:sp>
          <p:nvSpPr>
            <p:cNvPr id="23" name="Prostoručno: oblik 22">
              <a:extLst>
                <a:ext uri="{FF2B5EF4-FFF2-40B4-BE49-F238E27FC236}">
                  <a16:creationId xmlns:a16="http://schemas.microsoft.com/office/drawing/2014/main" id="{798CFDC1-D0B2-445E-9B1B-E112E83FD36D}"/>
                </a:ext>
              </a:extLst>
            </p:cNvPr>
            <p:cNvSpPr/>
            <p:nvPr/>
          </p:nvSpPr>
          <p:spPr>
            <a:xfrm>
              <a:off x="8454031"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25" name="Prostoručno: oblik 24">
              <a:extLst>
                <a:ext uri="{FF2B5EF4-FFF2-40B4-BE49-F238E27FC236}">
                  <a16:creationId xmlns:a16="http://schemas.microsoft.com/office/drawing/2014/main" id="{AA40C8CA-8F46-4206-9A21-0EA0B34076AF}"/>
                </a:ext>
              </a:extLst>
            </p:cNvPr>
            <p:cNvSpPr/>
            <p:nvPr/>
          </p:nvSpPr>
          <p:spPr>
            <a:xfrm>
              <a:off x="9374971" y="3210742"/>
              <a:ext cx="883819" cy="1052641"/>
            </a:xfrm>
            <a:custGeom>
              <a:avLst/>
              <a:gdLst>
                <a:gd name="connsiteX0" fmla="*/ 0 w 883819"/>
                <a:gd name="connsiteY0" fmla="*/ 88382 h 1052641"/>
                <a:gd name="connsiteX1" fmla="*/ 88382 w 883819"/>
                <a:gd name="connsiteY1" fmla="*/ 0 h 1052641"/>
                <a:gd name="connsiteX2" fmla="*/ 795437 w 883819"/>
                <a:gd name="connsiteY2" fmla="*/ 0 h 1052641"/>
                <a:gd name="connsiteX3" fmla="*/ 883819 w 883819"/>
                <a:gd name="connsiteY3" fmla="*/ 88382 h 1052641"/>
                <a:gd name="connsiteX4" fmla="*/ 883819 w 883819"/>
                <a:gd name="connsiteY4" fmla="*/ 964259 h 1052641"/>
                <a:gd name="connsiteX5" fmla="*/ 795437 w 883819"/>
                <a:gd name="connsiteY5" fmla="*/ 1052641 h 1052641"/>
                <a:gd name="connsiteX6" fmla="*/ 88382 w 883819"/>
                <a:gd name="connsiteY6" fmla="*/ 1052641 h 1052641"/>
                <a:gd name="connsiteX7" fmla="*/ 0 w 883819"/>
                <a:gd name="connsiteY7" fmla="*/ 964259 h 1052641"/>
                <a:gd name="connsiteX8" fmla="*/ 0 w 883819"/>
                <a:gd name="connsiteY8" fmla="*/ 88382 h 105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819" h="1052641">
                  <a:moveTo>
                    <a:pt x="0" y="88382"/>
                  </a:moveTo>
                  <a:cubicBezTo>
                    <a:pt x="0" y="39570"/>
                    <a:pt x="39570" y="0"/>
                    <a:pt x="88382" y="0"/>
                  </a:cubicBezTo>
                  <a:lnTo>
                    <a:pt x="795437" y="0"/>
                  </a:lnTo>
                  <a:cubicBezTo>
                    <a:pt x="844249" y="0"/>
                    <a:pt x="883819" y="39570"/>
                    <a:pt x="883819" y="88382"/>
                  </a:cubicBezTo>
                  <a:lnTo>
                    <a:pt x="883819" y="964259"/>
                  </a:lnTo>
                  <a:cubicBezTo>
                    <a:pt x="883819" y="1013071"/>
                    <a:pt x="844249" y="1052641"/>
                    <a:pt x="795437" y="1052641"/>
                  </a:cubicBezTo>
                  <a:lnTo>
                    <a:pt x="88382" y="1052641"/>
                  </a:lnTo>
                  <a:cubicBezTo>
                    <a:pt x="39570" y="1052641"/>
                    <a:pt x="0" y="1013071"/>
                    <a:pt x="0" y="964259"/>
                  </a:cubicBezTo>
                  <a:lnTo>
                    <a:pt x="0" y="88382"/>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466" tIns="94466" rIns="94466" bIns="94466"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grpSp>
      <p:sp>
        <p:nvSpPr>
          <p:cNvPr id="34" name="Pravokutnik 33">
            <a:extLst>
              <a:ext uri="{FF2B5EF4-FFF2-40B4-BE49-F238E27FC236}">
                <a16:creationId xmlns:a16="http://schemas.microsoft.com/office/drawing/2014/main" id="{A8006B68-8CC5-4656-BB8B-45088E050158}"/>
              </a:ext>
            </a:extLst>
          </p:cNvPr>
          <p:cNvSpPr/>
          <p:nvPr/>
        </p:nvSpPr>
        <p:spPr>
          <a:xfrm>
            <a:off x="2584243" y="6254811"/>
            <a:ext cx="654496" cy="307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5" name="Pravokutnik 34">
            <a:extLst>
              <a:ext uri="{FF2B5EF4-FFF2-40B4-BE49-F238E27FC236}">
                <a16:creationId xmlns:a16="http://schemas.microsoft.com/office/drawing/2014/main" id="{B20DECE1-EA1A-4FCD-A534-6E34CD187D2A}"/>
              </a:ext>
            </a:extLst>
          </p:cNvPr>
          <p:cNvSpPr/>
          <p:nvPr/>
        </p:nvSpPr>
        <p:spPr>
          <a:xfrm>
            <a:off x="4984545" y="6245422"/>
            <a:ext cx="654496" cy="307777"/>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6" name="Pravokutnik 35">
            <a:extLst>
              <a:ext uri="{FF2B5EF4-FFF2-40B4-BE49-F238E27FC236}">
                <a16:creationId xmlns:a16="http://schemas.microsoft.com/office/drawing/2014/main" id="{913BA6E8-71AC-4CD3-B69D-B1C0AE742AA5}"/>
              </a:ext>
            </a:extLst>
          </p:cNvPr>
          <p:cNvSpPr/>
          <p:nvPr/>
        </p:nvSpPr>
        <p:spPr>
          <a:xfrm>
            <a:off x="7385926" y="6246912"/>
            <a:ext cx="654496"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7" name="TekstniOkvir 36">
            <a:extLst>
              <a:ext uri="{FF2B5EF4-FFF2-40B4-BE49-F238E27FC236}">
                <a16:creationId xmlns:a16="http://schemas.microsoft.com/office/drawing/2014/main" id="{B6056031-341E-4DFC-B6F9-12AFBA0F30E4}"/>
              </a:ext>
            </a:extLst>
          </p:cNvPr>
          <p:cNvSpPr txBox="1"/>
          <p:nvPr/>
        </p:nvSpPr>
        <p:spPr>
          <a:xfrm>
            <a:off x="3238739" y="6276200"/>
            <a:ext cx="1435291" cy="276999"/>
          </a:xfrm>
          <a:prstGeom prst="rect">
            <a:avLst/>
          </a:prstGeom>
          <a:noFill/>
        </p:spPr>
        <p:txBody>
          <a:bodyPr wrap="square" rtlCol="0">
            <a:spAutoFit/>
          </a:bodyPr>
          <a:lstStyle/>
          <a:p>
            <a:r>
              <a:rPr lang="pl-PL" sz="1200" b="1">
                <a:cs typeface="Arial" panose="020B0604020202020204" pitchFamily="34" charset="0"/>
              </a:rPr>
              <a:t>integralna obnova</a:t>
            </a:r>
          </a:p>
        </p:txBody>
      </p:sp>
      <p:sp>
        <p:nvSpPr>
          <p:cNvPr id="38" name="TekstniOkvir 37">
            <a:extLst>
              <a:ext uri="{FF2B5EF4-FFF2-40B4-BE49-F238E27FC236}">
                <a16:creationId xmlns:a16="http://schemas.microsoft.com/office/drawing/2014/main" id="{B524B154-B0C8-4A22-885E-259E7CE932B5}"/>
              </a:ext>
            </a:extLst>
          </p:cNvPr>
          <p:cNvSpPr txBox="1"/>
          <p:nvPr/>
        </p:nvSpPr>
        <p:spPr>
          <a:xfrm>
            <a:off x="5639088" y="6257933"/>
            <a:ext cx="1435291" cy="276999"/>
          </a:xfrm>
          <a:prstGeom prst="rect">
            <a:avLst/>
          </a:prstGeom>
          <a:noFill/>
        </p:spPr>
        <p:txBody>
          <a:bodyPr wrap="square" rtlCol="0">
            <a:spAutoFit/>
          </a:bodyPr>
          <a:lstStyle/>
          <a:p>
            <a:r>
              <a:rPr lang="pl-PL" sz="1200" b="1">
                <a:cs typeface="Arial" panose="020B0604020202020204" pitchFamily="34" charset="0"/>
              </a:rPr>
              <a:t>dubinska obnova</a:t>
            </a:r>
          </a:p>
        </p:txBody>
      </p:sp>
      <p:sp>
        <p:nvSpPr>
          <p:cNvPr id="39" name="TekstniOkvir 38">
            <a:extLst>
              <a:ext uri="{FF2B5EF4-FFF2-40B4-BE49-F238E27FC236}">
                <a16:creationId xmlns:a16="http://schemas.microsoft.com/office/drawing/2014/main" id="{D76E585B-614A-48FD-A454-9F464236574F}"/>
              </a:ext>
            </a:extLst>
          </p:cNvPr>
          <p:cNvSpPr txBox="1"/>
          <p:nvPr/>
        </p:nvSpPr>
        <p:spPr>
          <a:xfrm>
            <a:off x="8037287" y="6257933"/>
            <a:ext cx="1678217" cy="276999"/>
          </a:xfrm>
          <a:prstGeom prst="rect">
            <a:avLst/>
          </a:prstGeom>
          <a:noFill/>
        </p:spPr>
        <p:txBody>
          <a:bodyPr wrap="square" rtlCol="0">
            <a:spAutoFit/>
          </a:bodyPr>
          <a:lstStyle/>
          <a:p>
            <a:r>
              <a:rPr lang="pl-PL" sz="1200" b="1">
                <a:cs typeface="Arial" panose="020B0604020202020204" pitchFamily="34" charset="0"/>
              </a:rPr>
              <a:t>sveobuhvatna obnova</a:t>
            </a:r>
          </a:p>
        </p:txBody>
      </p:sp>
      <p:cxnSp>
        <p:nvCxnSpPr>
          <p:cNvPr id="40" name="Ravni poveznik 39">
            <a:extLst>
              <a:ext uri="{FF2B5EF4-FFF2-40B4-BE49-F238E27FC236}">
                <a16:creationId xmlns:a16="http://schemas.microsoft.com/office/drawing/2014/main" id="{2E4E345A-0C35-4067-81BD-DFC8F1EDCE03}"/>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6">
            <a:extLst>
              <a:ext uri="{FF2B5EF4-FFF2-40B4-BE49-F238E27FC236}">
                <a16:creationId xmlns:a16="http://schemas.microsoft.com/office/drawing/2014/main" id="{DBAF2214-84D6-46D8-8625-089A0401235C}"/>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293997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362060-80B9-B74B-BACF-73BB75661B30}"/>
              </a:ext>
            </a:extLst>
          </p:cNvPr>
          <p:cNvSpPr txBox="1"/>
          <p:nvPr/>
        </p:nvSpPr>
        <p:spPr>
          <a:xfrm>
            <a:off x="380997" y="304801"/>
            <a:ext cx="11687620" cy="646331"/>
          </a:xfrm>
          <a:prstGeom prst="rect">
            <a:avLst/>
          </a:prstGeom>
          <a:noFill/>
        </p:spPr>
        <p:txBody>
          <a:bodyPr wrap="square" lIns="91440" tIns="45720" rIns="91440" bIns="45720" rtlCol="0" anchor="t">
            <a:spAutoFit/>
          </a:bodyPr>
          <a:lstStyle/>
          <a:p>
            <a:pPr fontAlgn="base"/>
            <a:r>
              <a:rPr lang="hr-HR" b="1">
                <a:cs typeface="Arial"/>
              </a:rPr>
              <a:t>MAKSIMALNI IZNOSI PRIHVATLJIVIH TROŠKOVA I </a:t>
            </a:r>
          </a:p>
          <a:p>
            <a:pPr fontAlgn="base"/>
            <a:r>
              <a:rPr lang="hr-HR" b="1">
                <a:cs typeface="Arial"/>
              </a:rPr>
              <a:t>BESPOVRATNIH SREDSTAVA PO AKTIVNOSTIMA/MJERAMA</a:t>
            </a:r>
          </a:p>
        </p:txBody>
      </p:sp>
      <p:pic>
        <p:nvPicPr>
          <p:cNvPr id="54" name="Slika 53" descr="Slika na kojoj se prikazuje tekst&#10;&#10;Opis je automatski generiran">
            <a:extLst>
              <a:ext uri="{FF2B5EF4-FFF2-40B4-BE49-F238E27FC236}">
                <a16:creationId xmlns:a16="http://schemas.microsoft.com/office/drawing/2014/main" id="{C5F814EE-8529-4AB6-A90B-FE33ED52C373}"/>
              </a:ext>
            </a:extLst>
          </p:cNvPr>
          <p:cNvPicPr>
            <a:picLocks noChangeAspect="1"/>
          </p:cNvPicPr>
          <p:nvPr/>
        </p:nvPicPr>
        <p:blipFill>
          <a:blip r:embed="rId2"/>
          <a:stretch>
            <a:fillRect/>
          </a:stretch>
        </p:blipFill>
        <p:spPr>
          <a:xfrm>
            <a:off x="431363" y="6199318"/>
            <a:ext cx="1771303" cy="424732"/>
          </a:xfrm>
          <a:prstGeom prst="rect">
            <a:avLst/>
          </a:prstGeom>
        </p:spPr>
      </p:pic>
      <p:sp>
        <p:nvSpPr>
          <p:cNvPr id="27" name="Pravokutnik 26">
            <a:extLst>
              <a:ext uri="{FF2B5EF4-FFF2-40B4-BE49-F238E27FC236}">
                <a16:creationId xmlns:a16="http://schemas.microsoft.com/office/drawing/2014/main" id="{EDEAFF0F-70A0-4C8B-9E15-8F6D7C318D9E}"/>
              </a:ext>
            </a:extLst>
          </p:cNvPr>
          <p:cNvSpPr/>
          <p:nvPr/>
        </p:nvSpPr>
        <p:spPr>
          <a:xfrm>
            <a:off x="2584243" y="6254811"/>
            <a:ext cx="654496" cy="307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28" name="Pravokutnik 27">
            <a:extLst>
              <a:ext uri="{FF2B5EF4-FFF2-40B4-BE49-F238E27FC236}">
                <a16:creationId xmlns:a16="http://schemas.microsoft.com/office/drawing/2014/main" id="{7937CCA2-EA11-4730-95DC-E57E4BF9F86D}"/>
              </a:ext>
            </a:extLst>
          </p:cNvPr>
          <p:cNvSpPr/>
          <p:nvPr/>
        </p:nvSpPr>
        <p:spPr>
          <a:xfrm>
            <a:off x="4984545" y="6245422"/>
            <a:ext cx="654496" cy="307777"/>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29" name="Pravokutnik 28">
            <a:extLst>
              <a:ext uri="{FF2B5EF4-FFF2-40B4-BE49-F238E27FC236}">
                <a16:creationId xmlns:a16="http://schemas.microsoft.com/office/drawing/2014/main" id="{3BFA49D8-B8D0-493C-804C-28015622970D}"/>
              </a:ext>
            </a:extLst>
          </p:cNvPr>
          <p:cNvSpPr/>
          <p:nvPr/>
        </p:nvSpPr>
        <p:spPr>
          <a:xfrm>
            <a:off x="7385926" y="6246912"/>
            <a:ext cx="654496"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0" name="TekstniOkvir 29">
            <a:extLst>
              <a:ext uri="{FF2B5EF4-FFF2-40B4-BE49-F238E27FC236}">
                <a16:creationId xmlns:a16="http://schemas.microsoft.com/office/drawing/2014/main" id="{D3887B53-C4F4-4C94-807C-2796AED506A0}"/>
              </a:ext>
            </a:extLst>
          </p:cNvPr>
          <p:cNvSpPr txBox="1"/>
          <p:nvPr/>
        </p:nvSpPr>
        <p:spPr>
          <a:xfrm>
            <a:off x="3238739" y="6276200"/>
            <a:ext cx="1435291" cy="276999"/>
          </a:xfrm>
          <a:prstGeom prst="rect">
            <a:avLst/>
          </a:prstGeom>
          <a:noFill/>
        </p:spPr>
        <p:txBody>
          <a:bodyPr wrap="square" rtlCol="0">
            <a:spAutoFit/>
          </a:bodyPr>
          <a:lstStyle/>
          <a:p>
            <a:r>
              <a:rPr lang="pl-PL" sz="1200" b="1">
                <a:cs typeface="Arial" panose="020B0604020202020204" pitchFamily="34" charset="0"/>
              </a:rPr>
              <a:t>integralna obnova</a:t>
            </a:r>
          </a:p>
        </p:txBody>
      </p:sp>
      <p:sp>
        <p:nvSpPr>
          <p:cNvPr id="31" name="TekstniOkvir 30">
            <a:extLst>
              <a:ext uri="{FF2B5EF4-FFF2-40B4-BE49-F238E27FC236}">
                <a16:creationId xmlns:a16="http://schemas.microsoft.com/office/drawing/2014/main" id="{65E8FD8E-1C20-40FF-A8F5-5DE55751ACEE}"/>
              </a:ext>
            </a:extLst>
          </p:cNvPr>
          <p:cNvSpPr txBox="1"/>
          <p:nvPr/>
        </p:nvSpPr>
        <p:spPr>
          <a:xfrm>
            <a:off x="5639088" y="6257933"/>
            <a:ext cx="1435291" cy="276999"/>
          </a:xfrm>
          <a:prstGeom prst="rect">
            <a:avLst/>
          </a:prstGeom>
          <a:noFill/>
        </p:spPr>
        <p:txBody>
          <a:bodyPr wrap="square" rtlCol="0">
            <a:spAutoFit/>
          </a:bodyPr>
          <a:lstStyle/>
          <a:p>
            <a:r>
              <a:rPr lang="pl-PL" sz="1200" b="1">
                <a:cs typeface="Arial" panose="020B0604020202020204" pitchFamily="34" charset="0"/>
              </a:rPr>
              <a:t>dubinska obnova</a:t>
            </a:r>
          </a:p>
        </p:txBody>
      </p:sp>
      <p:sp>
        <p:nvSpPr>
          <p:cNvPr id="32" name="TekstniOkvir 31">
            <a:extLst>
              <a:ext uri="{FF2B5EF4-FFF2-40B4-BE49-F238E27FC236}">
                <a16:creationId xmlns:a16="http://schemas.microsoft.com/office/drawing/2014/main" id="{B6DF902A-C686-45DC-87CF-2980DD9A02A3}"/>
              </a:ext>
            </a:extLst>
          </p:cNvPr>
          <p:cNvSpPr txBox="1"/>
          <p:nvPr/>
        </p:nvSpPr>
        <p:spPr>
          <a:xfrm>
            <a:off x="8013752" y="6257932"/>
            <a:ext cx="1678217" cy="276999"/>
          </a:xfrm>
          <a:prstGeom prst="rect">
            <a:avLst/>
          </a:prstGeom>
          <a:noFill/>
        </p:spPr>
        <p:txBody>
          <a:bodyPr wrap="square" rtlCol="0">
            <a:spAutoFit/>
          </a:bodyPr>
          <a:lstStyle/>
          <a:p>
            <a:r>
              <a:rPr lang="pl-PL" sz="1200" b="1">
                <a:cs typeface="Arial" panose="020B0604020202020204" pitchFamily="34" charset="0"/>
              </a:rPr>
              <a:t>sveobuhvatna obnova</a:t>
            </a:r>
          </a:p>
        </p:txBody>
      </p:sp>
      <p:cxnSp>
        <p:nvCxnSpPr>
          <p:cNvPr id="33" name="Ravni poveznik 32">
            <a:extLst>
              <a:ext uri="{FF2B5EF4-FFF2-40B4-BE49-F238E27FC236}">
                <a16:creationId xmlns:a16="http://schemas.microsoft.com/office/drawing/2014/main" id="{17E5CC2D-716C-43C4-8D71-16595B20C1A1}"/>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1515E86-62C2-9D66-CC3C-051B47FB8796}"/>
              </a:ext>
            </a:extLst>
          </p:cNvPr>
          <p:cNvGrpSpPr/>
          <p:nvPr/>
        </p:nvGrpSpPr>
        <p:grpSpPr>
          <a:xfrm>
            <a:off x="2026492" y="1085078"/>
            <a:ext cx="8126135" cy="3966428"/>
            <a:chOff x="2018555" y="1632766"/>
            <a:chExt cx="8126135" cy="3966428"/>
          </a:xfrm>
        </p:grpSpPr>
        <p:sp>
          <p:nvSpPr>
            <p:cNvPr id="10" name="Prostoručno: oblik 7">
              <a:extLst>
                <a:ext uri="{FF2B5EF4-FFF2-40B4-BE49-F238E27FC236}">
                  <a16:creationId xmlns:a16="http://schemas.microsoft.com/office/drawing/2014/main" id="{19642764-FFA8-788A-CC4B-AEBA6873BC4F}"/>
                </a:ext>
              </a:extLst>
            </p:cNvPr>
            <p:cNvSpPr/>
            <p:nvPr/>
          </p:nvSpPr>
          <p:spPr>
            <a:xfrm>
              <a:off x="3375957" y="4551167"/>
              <a:ext cx="1299765" cy="1041227"/>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4373" tIns="184373" rIns="184373" bIns="184373" numCol="1" spcCol="1270" anchor="ctr" anchorCtr="0">
              <a:noAutofit/>
            </a:bodyPr>
            <a:lstStyle/>
            <a:p>
              <a:pPr lvl="0" algn="ctr" defTabSz="1822450">
                <a:lnSpc>
                  <a:spcPct val="90000"/>
                </a:lnSpc>
                <a:spcBef>
                  <a:spcPct val="0"/>
                </a:spcBef>
                <a:spcAft>
                  <a:spcPct val="35000"/>
                </a:spcAft>
              </a:pPr>
              <a:endParaRPr lang="hr-HR" sz="1400" dirty="0"/>
            </a:p>
            <a:p>
              <a:pPr algn="ctr" defTabSz="1822450">
                <a:lnSpc>
                  <a:spcPct val="90000"/>
                </a:lnSpc>
                <a:spcBef>
                  <a:spcPct val="0"/>
                </a:spcBef>
                <a:spcAft>
                  <a:spcPct val="35000"/>
                </a:spcAft>
              </a:pPr>
              <a:r>
                <a:rPr lang="hr-HR" sz="1400" b="1" dirty="0">
                  <a:cs typeface="Calibri"/>
                </a:rPr>
                <a:t>maksimalni prihvatljivi troškovi</a:t>
              </a:r>
              <a:endParaRPr lang="hr-HR" dirty="0">
                <a:cs typeface="Calibri"/>
              </a:endParaRPr>
            </a:p>
            <a:p>
              <a:pPr algn="ctr" defTabSz="1822450">
                <a:lnSpc>
                  <a:spcPct val="90000"/>
                </a:lnSpc>
                <a:spcBef>
                  <a:spcPct val="0"/>
                </a:spcBef>
                <a:spcAft>
                  <a:spcPct val="35000"/>
                </a:spcAft>
              </a:pPr>
              <a:r>
                <a:rPr lang="hr-HR" sz="1400" b="1" dirty="0">
                  <a:cs typeface="Calibri"/>
                </a:rPr>
                <a:t>562,50</a:t>
              </a:r>
              <a:r>
                <a:rPr lang="hr-HR" sz="1400" b="1" dirty="0"/>
                <a:t> €/m</a:t>
              </a:r>
              <a:r>
                <a:rPr lang="hr-HR" sz="1400" b="1" baseline="30000" dirty="0"/>
                <a:t>2</a:t>
              </a:r>
              <a:r>
                <a:rPr lang="hr-HR" sz="1400" b="1" dirty="0"/>
                <a:t> GBP-a</a:t>
              </a:r>
              <a:endParaRPr lang="hr-HR" dirty="0">
                <a:cs typeface="Calibri"/>
              </a:endParaRPr>
            </a:p>
            <a:p>
              <a:pPr lvl="0" algn="ctr" defTabSz="1822450">
                <a:lnSpc>
                  <a:spcPct val="90000"/>
                </a:lnSpc>
                <a:spcBef>
                  <a:spcPct val="0"/>
                </a:spcBef>
                <a:spcAft>
                  <a:spcPct val="35000"/>
                </a:spcAft>
              </a:pPr>
              <a:endParaRPr lang="hr-HR" sz="1400" b="1" dirty="0"/>
            </a:p>
          </p:txBody>
        </p:sp>
        <p:sp>
          <p:nvSpPr>
            <p:cNvPr id="21" name="Prostoručno: oblik 7">
              <a:extLst>
                <a:ext uri="{FF2B5EF4-FFF2-40B4-BE49-F238E27FC236}">
                  <a16:creationId xmlns:a16="http://schemas.microsoft.com/office/drawing/2014/main" id="{860863EB-53C4-FCC5-99AA-22680BDD34A2}"/>
                </a:ext>
              </a:extLst>
            </p:cNvPr>
            <p:cNvSpPr/>
            <p:nvPr/>
          </p:nvSpPr>
          <p:spPr>
            <a:xfrm>
              <a:off x="4749145" y="4551166"/>
              <a:ext cx="1275953" cy="1041227"/>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algn="ctr" defTabSz="800100">
                <a:lnSpc>
                  <a:spcPct val="90000"/>
                </a:lnSpc>
                <a:spcBef>
                  <a:spcPct val="0"/>
                </a:spcBef>
                <a:spcAft>
                  <a:spcPct val="35000"/>
                </a:spcAft>
              </a:pPr>
              <a:endParaRPr lang="hr-HR" b="1" dirty="0"/>
            </a:p>
            <a:p>
              <a:pPr algn="ctr" defTabSz="800100">
                <a:lnSpc>
                  <a:spcPct val="90000"/>
                </a:lnSpc>
                <a:spcBef>
                  <a:spcPct val="0"/>
                </a:spcBef>
                <a:spcAft>
                  <a:spcPct val="35000"/>
                </a:spcAft>
              </a:pPr>
              <a:r>
                <a:rPr lang="hr-HR" sz="1400" b="1" dirty="0"/>
                <a:t>maksimalni prihvatljivi troškovi</a:t>
              </a:r>
              <a:endParaRPr lang="hr-HR" sz="1400" b="1" dirty="0">
                <a:cs typeface="Calibri"/>
              </a:endParaRPr>
            </a:p>
            <a:p>
              <a:pPr algn="ctr" defTabSz="800100">
                <a:lnSpc>
                  <a:spcPct val="90000"/>
                </a:lnSpc>
                <a:spcBef>
                  <a:spcPct val="0"/>
                </a:spcBef>
                <a:spcAft>
                  <a:spcPct val="35000"/>
                </a:spcAft>
              </a:pPr>
              <a:r>
                <a:rPr lang="hr-HR" sz="1400" b="1" dirty="0"/>
                <a:t>625,00 €/m</a:t>
              </a:r>
              <a:r>
                <a:rPr lang="hr-HR" sz="1400" b="1" baseline="30000" dirty="0"/>
                <a:t>2</a:t>
              </a:r>
              <a:r>
                <a:rPr lang="hr-HR" sz="1400" b="1" dirty="0"/>
                <a:t> GBP-a</a:t>
              </a:r>
            </a:p>
            <a:p>
              <a:pPr algn="ctr" defTabSz="800100">
                <a:lnSpc>
                  <a:spcPct val="90000"/>
                </a:lnSpc>
                <a:spcBef>
                  <a:spcPct val="0"/>
                </a:spcBef>
                <a:spcAft>
                  <a:spcPct val="35000"/>
                </a:spcAft>
              </a:pPr>
              <a:endParaRPr lang="hr-HR" b="1" dirty="0"/>
            </a:p>
          </p:txBody>
        </p:sp>
        <p:grpSp>
          <p:nvGrpSpPr>
            <p:cNvPr id="7" name="Group 6">
              <a:extLst>
                <a:ext uri="{FF2B5EF4-FFF2-40B4-BE49-F238E27FC236}">
                  <a16:creationId xmlns:a16="http://schemas.microsoft.com/office/drawing/2014/main" id="{3DACF160-6828-28DC-0B13-836B477AFBEF}"/>
                </a:ext>
              </a:extLst>
            </p:cNvPr>
            <p:cNvGrpSpPr/>
            <p:nvPr/>
          </p:nvGrpSpPr>
          <p:grpSpPr>
            <a:xfrm>
              <a:off x="2018555" y="1632766"/>
              <a:ext cx="8126135" cy="3966428"/>
              <a:chOff x="2018555" y="1632766"/>
              <a:chExt cx="8126135" cy="3966428"/>
            </a:xfrm>
          </p:grpSpPr>
          <p:grpSp>
            <p:nvGrpSpPr>
              <p:cNvPr id="2" name="Grupa 1">
                <a:extLst>
                  <a:ext uri="{FF2B5EF4-FFF2-40B4-BE49-F238E27FC236}">
                    <a16:creationId xmlns:a16="http://schemas.microsoft.com/office/drawing/2014/main" id="{627942CA-1A8D-4064-9AC8-DBAF94C762FC}"/>
                  </a:ext>
                </a:extLst>
              </p:cNvPr>
              <p:cNvGrpSpPr/>
              <p:nvPr/>
            </p:nvGrpSpPr>
            <p:grpSpPr>
              <a:xfrm>
                <a:off x="2018555" y="1632766"/>
                <a:ext cx="8126135" cy="3966428"/>
                <a:chOff x="2032932" y="1560621"/>
                <a:chExt cx="8126135" cy="3662939"/>
              </a:xfrm>
            </p:grpSpPr>
            <p:sp>
              <p:nvSpPr>
                <p:cNvPr id="3" name="Prostoručno: oblik 2">
                  <a:extLst>
                    <a:ext uri="{FF2B5EF4-FFF2-40B4-BE49-F238E27FC236}">
                      <a16:creationId xmlns:a16="http://schemas.microsoft.com/office/drawing/2014/main" id="{7AB307FF-AD80-4117-BBBD-6216ED17DE32}"/>
                    </a:ext>
                  </a:extLst>
                </p:cNvPr>
                <p:cNvSpPr/>
                <p:nvPr/>
              </p:nvSpPr>
              <p:spPr>
                <a:xfrm>
                  <a:off x="2032932" y="1560621"/>
                  <a:ext cx="8126134" cy="499673"/>
                </a:xfrm>
                <a:custGeom>
                  <a:avLst/>
                  <a:gdLst>
                    <a:gd name="connsiteX0" fmla="*/ 0 w 8126134"/>
                    <a:gd name="connsiteY0" fmla="*/ 49967 h 499673"/>
                    <a:gd name="connsiteX1" fmla="*/ 49967 w 8126134"/>
                    <a:gd name="connsiteY1" fmla="*/ 0 h 499673"/>
                    <a:gd name="connsiteX2" fmla="*/ 8076167 w 8126134"/>
                    <a:gd name="connsiteY2" fmla="*/ 0 h 499673"/>
                    <a:gd name="connsiteX3" fmla="*/ 8126134 w 8126134"/>
                    <a:gd name="connsiteY3" fmla="*/ 49967 h 499673"/>
                    <a:gd name="connsiteX4" fmla="*/ 8126134 w 8126134"/>
                    <a:gd name="connsiteY4" fmla="*/ 449706 h 499673"/>
                    <a:gd name="connsiteX5" fmla="*/ 8076167 w 8126134"/>
                    <a:gd name="connsiteY5" fmla="*/ 499673 h 499673"/>
                    <a:gd name="connsiteX6" fmla="*/ 49967 w 8126134"/>
                    <a:gd name="connsiteY6" fmla="*/ 499673 h 499673"/>
                    <a:gd name="connsiteX7" fmla="*/ 0 w 8126134"/>
                    <a:gd name="connsiteY7" fmla="*/ 449706 h 499673"/>
                    <a:gd name="connsiteX8" fmla="*/ 0 w 8126134"/>
                    <a:gd name="connsiteY8" fmla="*/ 49967 h 49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134" h="499673">
                      <a:moveTo>
                        <a:pt x="0" y="49967"/>
                      </a:moveTo>
                      <a:cubicBezTo>
                        <a:pt x="0" y="22371"/>
                        <a:pt x="22371" y="0"/>
                        <a:pt x="49967" y="0"/>
                      </a:cubicBezTo>
                      <a:lnTo>
                        <a:pt x="8076167" y="0"/>
                      </a:lnTo>
                      <a:cubicBezTo>
                        <a:pt x="8103763" y="0"/>
                        <a:pt x="8126134" y="22371"/>
                        <a:pt x="8126134" y="49967"/>
                      </a:cubicBezTo>
                      <a:lnTo>
                        <a:pt x="8126134" y="449706"/>
                      </a:lnTo>
                      <a:cubicBezTo>
                        <a:pt x="8126134" y="477302"/>
                        <a:pt x="8103763" y="499673"/>
                        <a:pt x="8076167" y="499673"/>
                      </a:cubicBezTo>
                      <a:lnTo>
                        <a:pt x="49967" y="499673"/>
                      </a:lnTo>
                      <a:cubicBezTo>
                        <a:pt x="22371" y="499673"/>
                        <a:pt x="0" y="477302"/>
                        <a:pt x="0" y="449706"/>
                      </a:cubicBezTo>
                      <a:lnTo>
                        <a:pt x="0" y="49967"/>
                      </a:lnTo>
                      <a:close/>
                    </a:path>
                  </a:pathLst>
                </a:custGeom>
                <a:solidFill>
                  <a:srgbClr val="679F42"/>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7975" tIns="67975" rIns="67975" bIns="67975" numCol="1" spcCol="1270" anchor="ctr" anchorCtr="0">
                  <a:noAutofit/>
                </a:bodyPr>
                <a:lstStyle/>
                <a:p>
                  <a:pPr marL="0" lvl="0" indent="0" algn="ctr" defTabSz="622300">
                    <a:lnSpc>
                      <a:spcPct val="90000"/>
                    </a:lnSpc>
                    <a:spcBef>
                      <a:spcPct val="0"/>
                    </a:spcBef>
                    <a:spcAft>
                      <a:spcPct val="35000"/>
                    </a:spcAft>
                    <a:buNone/>
                  </a:pPr>
                  <a:r>
                    <a:rPr lang="hr-HR" sz="1400" b="1" kern="1200"/>
                    <a:t>ENERGETSKA OBNOVA</a:t>
                  </a:r>
                </a:p>
              </p:txBody>
            </p:sp>
            <p:sp>
              <p:nvSpPr>
                <p:cNvPr id="5" name="Prostoručno: oblik 4">
                  <a:extLst>
                    <a:ext uri="{FF2B5EF4-FFF2-40B4-BE49-F238E27FC236}">
                      <a16:creationId xmlns:a16="http://schemas.microsoft.com/office/drawing/2014/main" id="{5CF37C97-5B4E-4C68-BBFC-78356261B5FA}"/>
                    </a:ext>
                  </a:extLst>
                </p:cNvPr>
                <p:cNvSpPr/>
                <p:nvPr/>
              </p:nvSpPr>
              <p:spPr>
                <a:xfrm>
                  <a:off x="2032932" y="2177936"/>
                  <a:ext cx="4008477" cy="961558"/>
                </a:xfrm>
                <a:custGeom>
                  <a:avLst/>
                  <a:gdLst>
                    <a:gd name="connsiteX0" fmla="*/ 0 w 4008477"/>
                    <a:gd name="connsiteY0" fmla="*/ 96156 h 961558"/>
                    <a:gd name="connsiteX1" fmla="*/ 96156 w 4008477"/>
                    <a:gd name="connsiteY1" fmla="*/ 0 h 961558"/>
                    <a:gd name="connsiteX2" fmla="*/ 3912321 w 4008477"/>
                    <a:gd name="connsiteY2" fmla="*/ 0 h 961558"/>
                    <a:gd name="connsiteX3" fmla="*/ 4008477 w 4008477"/>
                    <a:gd name="connsiteY3" fmla="*/ 96156 h 961558"/>
                    <a:gd name="connsiteX4" fmla="*/ 4008477 w 4008477"/>
                    <a:gd name="connsiteY4" fmla="*/ 865402 h 961558"/>
                    <a:gd name="connsiteX5" fmla="*/ 3912321 w 4008477"/>
                    <a:gd name="connsiteY5" fmla="*/ 961558 h 961558"/>
                    <a:gd name="connsiteX6" fmla="*/ 96156 w 4008477"/>
                    <a:gd name="connsiteY6" fmla="*/ 961558 h 961558"/>
                    <a:gd name="connsiteX7" fmla="*/ 0 w 4008477"/>
                    <a:gd name="connsiteY7" fmla="*/ 865402 h 961558"/>
                    <a:gd name="connsiteX8" fmla="*/ 0 w 4008477"/>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8477" h="961558">
                      <a:moveTo>
                        <a:pt x="0" y="96156"/>
                      </a:moveTo>
                      <a:cubicBezTo>
                        <a:pt x="0" y="43051"/>
                        <a:pt x="43051" y="0"/>
                        <a:pt x="96156" y="0"/>
                      </a:cubicBezTo>
                      <a:lnTo>
                        <a:pt x="3912321" y="0"/>
                      </a:lnTo>
                      <a:cubicBezTo>
                        <a:pt x="3965426" y="0"/>
                        <a:pt x="4008477" y="43051"/>
                        <a:pt x="4008477" y="96156"/>
                      </a:cubicBezTo>
                      <a:lnTo>
                        <a:pt x="4008477" y="865402"/>
                      </a:lnTo>
                      <a:cubicBezTo>
                        <a:pt x="4008477" y="918507"/>
                        <a:pt x="3965426" y="961558"/>
                        <a:pt x="3912321" y="961558"/>
                      </a:cubicBezTo>
                      <a:lnTo>
                        <a:pt x="96156" y="961558"/>
                      </a:lnTo>
                      <a:cubicBezTo>
                        <a:pt x="43051" y="961558"/>
                        <a:pt x="0" y="918507"/>
                        <a:pt x="0" y="865402"/>
                      </a:cubicBezTo>
                      <a:lnTo>
                        <a:pt x="0" y="96156"/>
                      </a:lnTo>
                      <a:close/>
                    </a:path>
                  </a:pathLst>
                </a:custGeom>
                <a:solidFill>
                  <a:schemeClr val="accent6"/>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503" tIns="81503" rIns="81503" bIns="81503" numCol="1" spcCol="1270" anchor="ctr" anchorCtr="0">
                  <a:noAutofit/>
                </a:bodyPr>
                <a:lstStyle/>
                <a:p>
                  <a:pPr marL="0" lvl="0" indent="0" algn="ctr" defTabSz="622300">
                    <a:lnSpc>
                      <a:spcPct val="90000"/>
                    </a:lnSpc>
                    <a:spcBef>
                      <a:spcPct val="0"/>
                    </a:spcBef>
                    <a:spcAft>
                      <a:spcPct val="35000"/>
                    </a:spcAft>
                    <a:buNone/>
                  </a:pPr>
                  <a:r>
                    <a:rPr lang="hr-HR" sz="1400" b="1" kern="1200"/>
                    <a:t>Provedba mjera</a:t>
                  </a:r>
                </a:p>
              </p:txBody>
            </p:sp>
            <p:sp>
              <p:nvSpPr>
                <p:cNvPr id="6" name="Prostoručno: oblik 5">
                  <a:extLst>
                    <a:ext uri="{FF2B5EF4-FFF2-40B4-BE49-F238E27FC236}">
                      <a16:creationId xmlns:a16="http://schemas.microsoft.com/office/drawing/2014/main" id="{2ACFFDAA-A8D6-4F42-935B-9BC4B60D7C06}"/>
                    </a:ext>
                  </a:extLst>
                </p:cNvPr>
                <p:cNvSpPr/>
                <p:nvPr/>
              </p:nvSpPr>
              <p:spPr>
                <a:xfrm>
                  <a:off x="2032932" y="3256620"/>
                  <a:ext cx="1299765"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80%</a:t>
                  </a:r>
                </a:p>
              </p:txBody>
            </p:sp>
            <p:sp>
              <p:nvSpPr>
                <p:cNvPr id="8" name="Prostoručno: oblik 7">
                  <a:extLst>
                    <a:ext uri="{FF2B5EF4-FFF2-40B4-BE49-F238E27FC236}">
                      <a16:creationId xmlns:a16="http://schemas.microsoft.com/office/drawing/2014/main" id="{79AC10C4-CDBE-4F7D-AA25-2C8EEC31ACCD}"/>
                    </a:ext>
                  </a:extLst>
                </p:cNvPr>
                <p:cNvSpPr/>
                <p:nvPr/>
              </p:nvSpPr>
              <p:spPr>
                <a:xfrm>
                  <a:off x="2032932" y="4262002"/>
                  <a:ext cx="1299765"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4373" tIns="184373" rIns="184373" bIns="184373" numCol="1" spcCol="1270" anchor="ctr" anchorCtr="0">
                  <a:noAutofit/>
                </a:bodyPr>
                <a:lstStyle/>
                <a:p>
                  <a:pPr lvl="0" algn="ctr" defTabSz="1822450">
                    <a:lnSpc>
                      <a:spcPct val="90000"/>
                    </a:lnSpc>
                    <a:spcBef>
                      <a:spcPct val="0"/>
                    </a:spcBef>
                    <a:spcAft>
                      <a:spcPct val="35000"/>
                    </a:spcAft>
                  </a:pPr>
                  <a:endParaRPr lang="hr-HR" sz="1400" dirty="0"/>
                </a:p>
                <a:p>
                  <a:pPr algn="ctr" defTabSz="1822450">
                    <a:lnSpc>
                      <a:spcPct val="90000"/>
                    </a:lnSpc>
                    <a:spcBef>
                      <a:spcPct val="0"/>
                    </a:spcBef>
                    <a:spcAft>
                      <a:spcPct val="35000"/>
                    </a:spcAft>
                  </a:pPr>
                  <a:r>
                    <a:rPr lang="hr-HR" sz="1400" b="1" dirty="0">
                      <a:cs typeface="Calibri"/>
                    </a:rPr>
                    <a:t>maksimalni prihvatljivi troškovi</a:t>
                  </a:r>
                </a:p>
                <a:p>
                  <a:pPr lvl="0" algn="ctr" defTabSz="1822450">
                    <a:lnSpc>
                      <a:spcPct val="90000"/>
                    </a:lnSpc>
                    <a:spcBef>
                      <a:spcPct val="0"/>
                    </a:spcBef>
                    <a:spcAft>
                      <a:spcPct val="35000"/>
                    </a:spcAft>
                  </a:pPr>
                  <a:r>
                    <a:rPr lang="hr-HR" sz="1400" b="1" dirty="0"/>
                    <a:t>437,50 €/m</a:t>
                  </a:r>
                  <a:r>
                    <a:rPr lang="hr-HR" sz="1400" b="1" baseline="30000" dirty="0"/>
                    <a:t>2</a:t>
                  </a:r>
                  <a:r>
                    <a:rPr lang="hr-HR" sz="1400" b="1" dirty="0"/>
                    <a:t> GBP-a</a:t>
                  </a:r>
                  <a:endParaRPr lang="hr-HR" dirty="0"/>
                </a:p>
                <a:p>
                  <a:pPr lvl="0" algn="ctr" defTabSz="1822450">
                    <a:lnSpc>
                      <a:spcPct val="90000"/>
                    </a:lnSpc>
                    <a:spcBef>
                      <a:spcPct val="0"/>
                    </a:spcBef>
                    <a:spcAft>
                      <a:spcPct val="35000"/>
                    </a:spcAft>
                  </a:pPr>
                  <a:endParaRPr lang="hr-HR" sz="1400" b="1" dirty="0"/>
                </a:p>
              </p:txBody>
            </p:sp>
            <p:sp>
              <p:nvSpPr>
                <p:cNvPr id="9" name="Prostoručno: oblik 8">
                  <a:extLst>
                    <a:ext uri="{FF2B5EF4-FFF2-40B4-BE49-F238E27FC236}">
                      <a16:creationId xmlns:a16="http://schemas.microsoft.com/office/drawing/2014/main" id="{0A87F28B-E1E0-4EF4-90B6-4A04BB20EEE5}"/>
                    </a:ext>
                  </a:extLst>
                </p:cNvPr>
                <p:cNvSpPr/>
                <p:nvPr/>
              </p:nvSpPr>
              <p:spPr>
                <a:xfrm>
                  <a:off x="3387288" y="3256620"/>
                  <a:ext cx="1291828"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80%</a:t>
                  </a:r>
                </a:p>
              </p:txBody>
            </p:sp>
            <p:sp>
              <p:nvSpPr>
                <p:cNvPr id="12" name="Prostoručno: oblik 11">
                  <a:extLst>
                    <a:ext uri="{FF2B5EF4-FFF2-40B4-BE49-F238E27FC236}">
                      <a16:creationId xmlns:a16="http://schemas.microsoft.com/office/drawing/2014/main" id="{A0F1116A-9264-4AA1-A263-5EABFB67E2BC}"/>
                    </a:ext>
                  </a:extLst>
                </p:cNvPr>
                <p:cNvSpPr/>
                <p:nvPr/>
              </p:nvSpPr>
              <p:spPr>
                <a:xfrm>
                  <a:off x="4749581" y="3256620"/>
                  <a:ext cx="1275952"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80%</a:t>
                  </a:r>
                </a:p>
              </p:txBody>
            </p:sp>
            <p:sp>
              <p:nvSpPr>
                <p:cNvPr id="14" name="Prostoručno: oblik 13">
                  <a:extLst>
                    <a:ext uri="{FF2B5EF4-FFF2-40B4-BE49-F238E27FC236}">
                      <a16:creationId xmlns:a16="http://schemas.microsoft.com/office/drawing/2014/main" id="{375D4D4D-28A6-41FC-8A97-56278A64E3EE}"/>
                    </a:ext>
                  </a:extLst>
                </p:cNvPr>
                <p:cNvSpPr/>
                <p:nvPr/>
              </p:nvSpPr>
              <p:spPr>
                <a:xfrm>
                  <a:off x="6150590" y="2177936"/>
                  <a:ext cx="4008477" cy="961558"/>
                </a:xfrm>
                <a:custGeom>
                  <a:avLst/>
                  <a:gdLst>
                    <a:gd name="connsiteX0" fmla="*/ 0 w 4008477"/>
                    <a:gd name="connsiteY0" fmla="*/ 96156 h 961558"/>
                    <a:gd name="connsiteX1" fmla="*/ 96156 w 4008477"/>
                    <a:gd name="connsiteY1" fmla="*/ 0 h 961558"/>
                    <a:gd name="connsiteX2" fmla="*/ 3912321 w 4008477"/>
                    <a:gd name="connsiteY2" fmla="*/ 0 h 961558"/>
                    <a:gd name="connsiteX3" fmla="*/ 4008477 w 4008477"/>
                    <a:gd name="connsiteY3" fmla="*/ 96156 h 961558"/>
                    <a:gd name="connsiteX4" fmla="*/ 4008477 w 4008477"/>
                    <a:gd name="connsiteY4" fmla="*/ 865402 h 961558"/>
                    <a:gd name="connsiteX5" fmla="*/ 3912321 w 4008477"/>
                    <a:gd name="connsiteY5" fmla="*/ 961558 h 961558"/>
                    <a:gd name="connsiteX6" fmla="*/ 96156 w 4008477"/>
                    <a:gd name="connsiteY6" fmla="*/ 961558 h 961558"/>
                    <a:gd name="connsiteX7" fmla="*/ 0 w 4008477"/>
                    <a:gd name="connsiteY7" fmla="*/ 865402 h 961558"/>
                    <a:gd name="connsiteX8" fmla="*/ 0 w 4008477"/>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8477" h="961558">
                      <a:moveTo>
                        <a:pt x="0" y="96156"/>
                      </a:moveTo>
                      <a:cubicBezTo>
                        <a:pt x="0" y="43051"/>
                        <a:pt x="43051" y="0"/>
                        <a:pt x="96156" y="0"/>
                      </a:cubicBezTo>
                      <a:lnTo>
                        <a:pt x="3912321" y="0"/>
                      </a:lnTo>
                      <a:cubicBezTo>
                        <a:pt x="3965426" y="0"/>
                        <a:pt x="4008477" y="43051"/>
                        <a:pt x="4008477" y="96156"/>
                      </a:cubicBezTo>
                      <a:lnTo>
                        <a:pt x="4008477" y="865402"/>
                      </a:lnTo>
                      <a:cubicBezTo>
                        <a:pt x="4008477" y="918507"/>
                        <a:pt x="3965426" y="961558"/>
                        <a:pt x="3912321" y="961558"/>
                      </a:cubicBezTo>
                      <a:lnTo>
                        <a:pt x="96156" y="961558"/>
                      </a:lnTo>
                      <a:cubicBezTo>
                        <a:pt x="43051" y="961558"/>
                        <a:pt x="0" y="918507"/>
                        <a:pt x="0" y="865402"/>
                      </a:cubicBezTo>
                      <a:lnTo>
                        <a:pt x="0" y="96156"/>
                      </a:lnTo>
                      <a:close/>
                    </a:path>
                  </a:pathLst>
                </a:custGeom>
                <a:solidFill>
                  <a:schemeClr val="accent6"/>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503" tIns="81503" rIns="81503" bIns="81503" numCol="1" spcCol="1270" anchor="ctr" anchorCtr="0">
                  <a:noAutofit/>
                </a:bodyPr>
                <a:lstStyle/>
                <a:p>
                  <a:pPr marL="0" lvl="0" indent="0" algn="ctr" defTabSz="622300">
                    <a:lnSpc>
                      <a:spcPct val="90000"/>
                    </a:lnSpc>
                    <a:spcBef>
                      <a:spcPct val="0"/>
                    </a:spcBef>
                    <a:spcAft>
                      <a:spcPct val="35000"/>
                    </a:spcAft>
                    <a:buNone/>
                  </a:pPr>
                  <a:r>
                    <a:rPr lang="hr-HR" sz="1400" b="1" kern="1200"/>
                    <a:t>Stručni nadzor građenja/ Projektantski nadzor/ Koordinator zaštite na radu tijekom građenja</a:t>
                  </a:r>
                </a:p>
              </p:txBody>
            </p:sp>
            <p:sp>
              <p:nvSpPr>
                <p:cNvPr id="15" name="Prostoručno: oblik 14">
                  <a:extLst>
                    <a:ext uri="{FF2B5EF4-FFF2-40B4-BE49-F238E27FC236}">
                      <a16:creationId xmlns:a16="http://schemas.microsoft.com/office/drawing/2014/main" id="{6FB26CAD-B85D-4D74-B4FC-695579865E31}"/>
                    </a:ext>
                  </a:extLst>
                </p:cNvPr>
                <p:cNvSpPr/>
                <p:nvPr/>
              </p:nvSpPr>
              <p:spPr>
                <a:xfrm>
                  <a:off x="6150590" y="3256620"/>
                  <a:ext cx="1299765"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7" name="Prostoručno: oblik 16">
                  <a:extLst>
                    <a:ext uri="{FF2B5EF4-FFF2-40B4-BE49-F238E27FC236}">
                      <a16:creationId xmlns:a16="http://schemas.microsoft.com/office/drawing/2014/main" id="{AB4415AB-E467-44A7-9382-5321A2F976D1}"/>
                    </a:ext>
                  </a:extLst>
                </p:cNvPr>
                <p:cNvSpPr/>
                <p:nvPr/>
              </p:nvSpPr>
              <p:spPr>
                <a:xfrm>
                  <a:off x="7504945" y="3256620"/>
                  <a:ext cx="1299765"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9" name="Prostoručno: oblik 18">
                  <a:extLst>
                    <a:ext uri="{FF2B5EF4-FFF2-40B4-BE49-F238E27FC236}">
                      <a16:creationId xmlns:a16="http://schemas.microsoft.com/office/drawing/2014/main" id="{60D4A927-C1B8-4D7B-A978-44EF14999C19}"/>
                    </a:ext>
                  </a:extLst>
                </p:cNvPr>
                <p:cNvSpPr/>
                <p:nvPr/>
              </p:nvSpPr>
              <p:spPr>
                <a:xfrm>
                  <a:off x="8859301" y="3256620"/>
                  <a:ext cx="1299765" cy="961558"/>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grpSp>
          <p:sp>
            <p:nvSpPr>
              <p:cNvPr id="22" name="Prostoručno: oblik 7">
                <a:extLst>
                  <a:ext uri="{FF2B5EF4-FFF2-40B4-BE49-F238E27FC236}">
                    <a16:creationId xmlns:a16="http://schemas.microsoft.com/office/drawing/2014/main" id="{5135E9EA-1C91-1F79-5D8E-1C4D52C77D14}"/>
                  </a:ext>
                </a:extLst>
              </p:cNvPr>
              <p:cNvSpPr/>
              <p:nvPr/>
            </p:nvSpPr>
            <p:spPr>
              <a:xfrm>
                <a:off x="6130268" y="4551165"/>
                <a:ext cx="4008476" cy="1041227"/>
              </a:xfrm>
              <a:custGeom>
                <a:avLst/>
                <a:gdLst>
                  <a:gd name="connsiteX0" fmla="*/ 0 w 1299765"/>
                  <a:gd name="connsiteY0" fmla="*/ 96156 h 961558"/>
                  <a:gd name="connsiteX1" fmla="*/ 96156 w 1299765"/>
                  <a:gd name="connsiteY1" fmla="*/ 0 h 961558"/>
                  <a:gd name="connsiteX2" fmla="*/ 1203609 w 1299765"/>
                  <a:gd name="connsiteY2" fmla="*/ 0 h 961558"/>
                  <a:gd name="connsiteX3" fmla="*/ 1299765 w 1299765"/>
                  <a:gd name="connsiteY3" fmla="*/ 96156 h 961558"/>
                  <a:gd name="connsiteX4" fmla="*/ 1299765 w 1299765"/>
                  <a:gd name="connsiteY4" fmla="*/ 865402 h 961558"/>
                  <a:gd name="connsiteX5" fmla="*/ 1203609 w 1299765"/>
                  <a:gd name="connsiteY5" fmla="*/ 961558 h 961558"/>
                  <a:gd name="connsiteX6" fmla="*/ 96156 w 1299765"/>
                  <a:gd name="connsiteY6" fmla="*/ 961558 h 961558"/>
                  <a:gd name="connsiteX7" fmla="*/ 0 w 1299765"/>
                  <a:gd name="connsiteY7" fmla="*/ 865402 h 961558"/>
                  <a:gd name="connsiteX8" fmla="*/ 0 w 1299765"/>
                  <a:gd name="connsiteY8" fmla="*/ 96156 h 96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765" h="961558">
                    <a:moveTo>
                      <a:pt x="0" y="96156"/>
                    </a:moveTo>
                    <a:cubicBezTo>
                      <a:pt x="0" y="43051"/>
                      <a:pt x="43051" y="0"/>
                      <a:pt x="96156" y="0"/>
                    </a:cubicBezTo>
                    <a:lnTo>
                      <a:pt x="1203609" y="0"/>
                    </a:lnTo>
                    <a:cubicBezTo>
                      <a:pt x="1256714" y="0"/>
                      <a:pt x="1299765" y="43051"/>
                      <a:pt x="1299765" y="96156"/>
                    </a:cubicBezTo>
                    <a:lnTo>
                      <a:pt x="1299765" y="865402"/>
                    </a:lnTo>
                    <a:cubicBezTo>
                      <a:pt x="1299765" y="918507"/>
                      <a:pt x="1256714" y="961558"/>
                      <a:pt x="1203609" y="961558"/>
                    </a:cubicBezTo>
                    <a:lnTo>
                      <a:pt x="96156" y="961558"/>
                    </a:lnTo>
                    <a:cubicBezTo>
                      <a:pt x="43051" y="961558"/>
                      <a:pt x="0" y="918507"/>
                      <a:pt x="0" y="865402"/>
                    </a:cubicBezTo>
                    <a:lnTo>
                      <a:pt x="0" y="96156"/>
                    </a:lnTo>
                    <a:close/>
                  </a:path>
                </a:pathLst>
              </a:custGeom>
              <a:solidFill>
                <a:srgbClr val="E2DECC"/>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43" tIns="96743" rIns="96743" bIns="96743" numCol="1" spcCol="1270" anchor="ctr" anchorCtr="0">
                <a:noAutofit/>
              </a:bodyPr>
              <a:lstStyle/>
              <a:p>
                <a:pPr algn="ctr" defTabSz="800100">
                  <a:lnSpc>
                    <a:spcPct val="90000"/>
                  </a:lnSpc>
                  <a:spcBef>
                    <a:spcPct val="0"/>
                  </a:spcBef>
                  <a:spcAft>
                    <a:spcPct val="35000"/>
                  </a:spcAft>
                </a:pPr>
                <a:endParaRPr lang="hr-HR" sz="1400" b="1" dirty="0">
                  <a:cs typeface="Calibri"/>
                </a:endParaRPr>
              </a:p>
              <a:p>
                <a:pPr algn="ctr" defTabSz="800100">
                  <a:lnSpc>
                    <a:spcPct val="90000"/>
                  </a:lnSpc>
                  <a:spcBef>
                    <a:spcPct val="0"/>
                  </a:spcBef>
                  <a:spcAft>
                    <a:spcPct val="35000"/>
                  </a:spcAft>
                </a:pPr>
                <a:r>
                  <a:rPr lang="hr-HR" sz="1400" b="1" dirty="0"/>
                  <a:t>maksimalna bespovratna sredstva</a:t>
                </a:r>
                <a:endParaRPr lang="hr-HR" sz="1400" b="1" dirty="0">
                  <a:cs typeface="Calibri"/>
                </a:endParaRPr>
              </a:p>
              <a:p>
                <a:pPr algn="ctr" defTabSz="800100">
                  <a:lnSpc>
                    <a:spcPct val="90000"/>
                  </a:lnSpc>
                  <a:spcBef>
                    <a:spcPct val="0"/>
                  </a:spcBef>
                  <a:spcAft>
                    <a:spcPct val="35000"/>
                  </a:spcAft>
                </a:pPr>
                <a:r>
                  <a:rPr lang="hr-HR" sz="1400" b="1" dirty="0"/>
                  <a:t>30.000,00 €</a:t>
                </a:r>
                <a:endParaRPr lang="hr-HR" sz="1400" b="1" dirty="0">
                  <a:cs typeface="Calibri"/>
                </a:endParaRPr>
              </a:p>
              <a:p>
                <a:pPr algn="ctr" defTabSz="800100">
                  <a:lnSpc>
                    <a:spcPct val="90000"/>
                  </a:lnSpc>
                  <a:spcBef>
                    <a:spcPct val="0"/>
                  </a:spcBef>
                  <a:spcAft>
                    <a:spcPct val="35000"/>
                  </a:spcAft>
                </a:pPr>
                <a:endParaRPr lang="hr-HR" sz="1400" b="1" dirty="0">
                  <a:cs typeface="Calibri"/>
                </a:endParaRPr>
              </a:p>
            </p:txBody>
          </p:sp>
        </p:grpSp>
      </p:grpSp>
      <p:sp>
        <p:nvSpPr>
          <p:cNvPr id="16" name="Rectangle: Rounded Corners 15">
            <a:extLst>
              <a:ext uri="{FF2B5EF4-FFF2-40B4-BE49-F238E27FC236}">
                <a16:creationId xmlns:a16="http://schemas.microsoft.com/office/drawing/2014/main" id="{3C556806-CC4A-C119-02EE-BA58907AE396}"/>
              </a:ext>
            </a:extLst>
          </p:cNvPr>
          <p:cNvSpPr/>
          <p:nvPr/>
        </p:nvSpPr>
        <p:spPr>
          <a:xfrm>
            <a:off x="6019093" y="5367044"/>
            <a:ext cx="4578803" cy="832273"/>
          </a:xfrm>
          <a:prstGeom prst="round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chemeClr val="tx1"/>
                </a:solidFill>
              </a:rPr>
              <a:t>3% </a:t>
            </a:r>
            <a:r>
              <a:rPr lang="hr-HR" sz="1400" b="1" dirty="0">
                <a:solidFill>
                  <a:schemeClr val="tx1"/>
                </a:solidFill>
              </a:rPr>
              <a:t>ukupne vrijednosti mjere Provedbe energetske obnove (radovi)</a:t>
            </a:r>
          </a:p>
          <a:p>
            <a:pPr algn="ctr">
              <a:defRPr/>
            </a:pPr>
            <a:r>
              <a:rPr lang="hr-HR" sz="1400" b="1" dirty="0">
                <a:solidFill>
                  <a:schemeClr val="tx1"/>
                </a:solidFill>
              </a:rPr>
              <a:t>Izračun: Vrijednost provedbe mjere EO (radova) x 0,03</a:t>
            </a:r>
            <a:endParaRPr lang="hr-HR" sz="1400" b="1" dirty="0">
              <a:solidFill>
                <a:schemeClr val="tx1"/>
              </a:solidFill>
              <a:cs typeface="Calibri"/>
            </a:endParaRPr>
          </a:p>
        </p:txBody>
      </p:sp>
      <p:sp>
        <p:nvSpPr>
          <p:cNvPr id="18" name="TextBox 17">
            <a:extLst>
              <a:ext uri="{FF2B5EF4-FFF2-40B4-BE49-F238E27FC236}">
                <a16:creationId xmlns:a16="http://schemas.microsoft.com/office/drawing/2014/main" id="{CB572D36-88C5-B418-88CA-7ECDC22157E5}"/>
              </a:ext>
            </a:extLst>
          </p:cNvPr>
          <p:cNvSpPr txBox="1"/>
          <p:nvPr/>
        </p:nvSpPr>
        <p:spPr>
          <a:xfrm>
            <a:off x="7945437" y="5048248"/>
            <a:ext cx="3730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hr-HR" sz="1400" b="1" dirty="0">
                <a:cs typeface="Calibri"/>
              </a:rPr>
              <a:t>ili</a:t>
            </a:r>
            <a:endParaRPr lang="hr-HR" sz="1400" b="1" dirty="0"/>
          </a:p>
        </p:txBody>
      </p:sp>
      <p:sp>
        <p:nvSpPr>
          <p:cNvPr id="34" name="TextBox 6">
            <a:extLst>
              <a:ext uri="{FF2B5EF4-FFF2-40B4-BE49-F238E27FC236}">
                <a16:creationId xmlns:a16="http://schemas.microsoft.com/office/drawing/2014/main" id="{C5749CFB-282E-412D-BE85-9083EFF7E2CF}"/>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89987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362060-80B9-B74B-BACF-73BB75661B30}"/>
              </a:ext>
            </a:extLst>
          </p:cNvPr>
          <p:cNvSpPr txBox="1"/>
          <p:nvPr/>
        </p:nvSpPr>
        <p:spPr>
          <a:xfrm>
            <a:off x="380997" y="304801"/>
            <a:ext cx="8624779" cy="646331"/>
          </a:xfrm>
          <a:prstGeom prst="rect">
            <a:avLst/>
          </a:prstGeom>
          <a:noFill/>
        </p:spPr>
        <p:txBody>
          <a:bodyPr wrap="square" rtlCol="0">
            <a:spAutoFit/>
          </a:bodyPr>
          <a:lstStyle/>
          <a:p>
            <a:pPr fontAlgn="base"/>
            <a:r>
              <a:rPr lang="hr-HR" b="1">
                <a:cs typeface="Arial" panose="020B0604020202020204" pitchFamily="34" charset="0"/>
              </a:rPr>
              <a:t>MAKSIMALNI IZNOSI BESPOVRATNIH SREDSTAVA </a:t>
            </a:r>
          </a:p>
          <a:p>
            <a:pPr fontAlgn="base"/>
            <a:r>
              <a:rPr lang="hr-HR" b="1">
                <a:cs typeface="Arial" panose="020B0604020202020204" pitchFamily="34" charset="0"/>
              </a:rPr>
              <a:t>PO AKTIVNOSTIMA/MJERAMA</a:t>
            </a:r>
          </a:p>
        </p:txBody>
      </p:sp>
      <p:pic>
        <p:nvPicPr>
          <p:cNvPr id="54" name="Slika 53" descr="Slika na kojoj se prikazuje tekst&#10;&#10;Opis je automatski generiran">
            <a:extLst>
              <a:ext uri="{FF2B5EF4-FFF2-40B4-BE49-F238E27FC236}">
                <a16:creationId xmlns:a16="http://schemas.microsoft.com/office/drawing/2014/main" id="{C5F814EE-8529-4AB6-A90B-FE33ED52C373}"/>
              </a:ext>
            </a:extLst>
          </p:cNvPr>
          <p:cNvPicPr>
            <a:picLocks noChangeAspect="1"/>
          </p:cNvPicPr>
          <p:nvPr/>
        </p:nvPicPr>
        <p:blipFill>
          <a:blip r:embed="rId2"/>
          <a:stretch>
            <a:fillRect/>
          </a:stretch>
        </p:blipFill>
        <p:spPr>
          <a:xfrm>
            <a:off x="431363" y="6199318"/>
            <a:ext cx="1771303" cy="424732"/>
          </a:xfrm>
          <a:prstGeom prst="rect">
            <a:avLst/>
          </a:prstGeom>
        </p:spPr>
      </p:pic>
      <p:grpSp>
        <p:nvGrpSpPr>
          <p:cNvPr id="29" name="Grupa 28">
            <a:extLst>
              <a:ext uri="{FF2B5EF4-FFF2-40B4-BE49-F238E27FC236}">
                <a16:creationId xmlns:a16="http://schemas.microsoft.com/office/drawing/2014/main" id="{BE58817C-05E1-4F95-BA80-201E8993E082}"/>
              </a:ext>
            </a:extLst>
          </p:cNvPr>
          <p:cNvGrpSpPr/>
          <p:nvPr/>
        </p:nvGrpSpPr>
        <p:grpSpPr>
          <a:xfrm>
            <a:off x="2597295" y="900937"/>
            <a:ext cx="6997410" cy="5151375"/>
            <a:chOff x="2597294" y="863658"/>
            <a:chExt cx="6997410" cy="5151375"/>
          </a:xfrm>
        </p:grpSpPr>
        <p:grpSp>
          <p:nvGrpSpPr>
            <p:cNvPr id="6" name="Grupa 5">
              <a:extLst>
                <a:ext uri="{FF2B5EF4-FFF2-40B4-BE49-F238E27FC236}">
                  <a16:creationId xmlns:a16="http://schemas.microsoft.com/office/drawing/2014/main" id="{43ECE2FC-90B5-458E-9F1F-01AC0D27CCD8}"/>
                </a:ext>
              </a:extLst>
            </p:cNvPr>
            <p:cNvGrpSpPr/>
            <p:nvPr/>
          </p:nvGrpSpPr>
          <p:grpSpPr>
            <a:xfrm>
              <a:off x="2597294" y="863658"/>
              <a:ext cx="6997410" cy="2371292"/>
              <a:chOff x="2597294" y="863658"/>
              <a:chExt cx="6997410" cy="2371292"/>
            </a:xfrm>
          </p:grpSpPr>
          <p:grpSp>
            <p:nvGrpSpPr>
              <p:cNvPr id="2" name="Grupa 1">
                <a:extLst>
                  <a:ext uri="{FF2B5EF4-FFF2-40B4-BE49-F238E27FC236}">
                    <a16:creationId xmlns:a16="http://schemas.microsoft.com/office/drawing/2014/main" id="{1CB14549-019E-45BC-8717-A1139A85EDF7}"/>
                  </a:ext>
                </a:extLst>
              </p:cNvPr>
              <p:cNvGrpSpPr/>
              <p:nvPr/>
            </p:nvGrpSpPr>
            <p:grpSpPr>
              <a:xfrm>
                <a:off x="2597295" y="863658"/>
                <a:ext cx="6997409" cy="1418206"/>
                <a:chOff x="2617379" y="1324994"/>
                <a:chExt cx="6997409" cy="1806030"/>
              </a:xfrm>
            </p:grpSpPr>
            <p:sp>
              <p:nvSpPr>
                <p:cNvPr id="3" name="Prostoručno: oblik 2">
                  <a:extLst>
                    <a:ext uri="{FF2B5EF4-FFF2-40B4-BE49-F238E27FC236}">
                      <a16:creationId xmlns:a16="http://schemas.microsoft.com/office/drawing/2014/main" id="{77873300-CC0C-421E-BDBD-8B7ECB9C6C8E}"/>
                    </a:ext>
                  </a:extLst>
                </p:cNvPr>
                <p:cNvSpPr/>
                <p:nvPr/>
              </p:nvSpPr>
              <p:spPr>
                <a:xfrm>
                  <a:off x="2617379" y="1324994"/>
                  <a:ext cx="6997408" cy="538333"/>
                </a:xfrm>
                <a:custGeom>
                  <a:avLst/>
                  <a:gdLst>
                    <a:gd name="connsiteX0" fmla="*/ 0 w 6997408"/>
                    <a:gd name="connsiteY0" fmla="*/ 57355 h 573546"/>
                    <a:gd name="connsiteX1" fmla="*/ 57355 w 6997408"/>
                    <a:gd name="connsiteY1" fmla="*/ 0 h 573546"/>
                    <a:gd name="connsiteX2" fmla="*/ 6940053 w 6997408"/>
                    <a:gd name="connsiteY2" fmla="*/ 0 h 573546"/>
                    <a:gd name="connsiteX3" fmla="*/ 6997408 w 6997408"/>
                    <a:gd name="connsiteY3" fmla="*/ 57355 h 573546"/>
                    <a:gd name="connsiteX4" fmla="*/ 6997408 w 6997408"/>
                    <a:gd name="connsiteY4" fmla="*/ 516191 h 573546"/>
                    <a:gd name="connsiteX5" fmla="*/ 6940053 w 6997408"/>
                    <a:gd name="connsiteY5" fmla="*/ 573546 h 573546"/>
                    <a:gd name="connsiteX6" fmla="*/ 57355 w 6997408"/>
                    <a:gd name="connsiteY6" fmla="*/ 573546 h 573546"/>
                    <a:gd name="connsiteX7" fmla="*/ 0 w 6997408"/>
                    <a:gd name="connsiteY7" fmla="*/ 516191 h 573546"/>
                    <a:gd name="connsiteX8" fmla="*/ 0 w 6997408"/>
                    <a:gd name="connsiteY8" fmla="*/ 57355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08" h="573546">
                      <a:moveTo>
                        <a:pt x="0" y="57355"/>
                      </a:moveTo>
                      <a:cubicBezTo>
                        <a:pt x="0" y="25679"/>
                        <a:pt x="25679" y="0"/>
                        <a:pt x="57355" y="0"/>
                      </a:cubicBezTo>
                      <a:lnTo>
                        <a:pt x="6940053" y="0"/>
                      </a:lnTo>
                      <a:cubicBezTo>
                        <a:pt x="6971729" y="0"/>
                        <a:pt x="6997408" y="25679"/>
                        <a:pt x="6997408" y="57355"/>
                      </a:cubicBezTo>
                      <a:lnTo>
                        <a:pt x="6997408" y="516191"/>
                      </a:lnTo>
                      <a:cubicBezTo>
                        <a:pt x="6997408" y="547867"/>
                        <a:pt x="6971729" y="573546"/>
                        <a:pt x="6940053" y="573546"/>
                      </a:cubicBezTo>
                      <a:lnTo>
                        <a:pt x="57355" y="573546"/>
                      </a:lnTo>
                      <a:cubicBezTo>
                        <a:pt x="25679" y="573546"/>
                        <a:pt x="0" y="547867"/>
                        <a:pt x="0" y="516191"/>
                      </a:cubicBezTo>
                      <a:lnTo>
                        <a:pt x="0" y="57355"/>
                      </a:lnTo>
                      <a:close/>
                    </a:path>
                  </a:pathLst>
                </a:custGeom>
                <a:solidFill>
                  <a:schemeClr val="accent6">
                    <a:lumMod val="7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39" tIns="70139" rIns="70139" bIns="70139" numCol="1" spcCol="1270" anchor="ctr" anchorCtr="0">
                  <a:noAutofit/>
                </a:bodyPr>
                <a:lstStyle/>
                <a:p>
                  <a:pPr marL="0" lvl="0" indent="0" algn="ctr" defTabSz="622300">
                    <a:lnSpc>
                      <a:spcPct val="90000"/>
                    </a:lnSpc>
                    <a:spcBef>
                      <a:spcPct val="0"/>
                    </a:spcBef>
                    <a:spcAft>
                      <a:spcPct val="35000"/>
                    </a:spcAft>
                    <a:buNone/>
                  </a:pPr>
                  <a:r>
                    <a:rPr lang="hr-HR" sz="1400" b="1" kern="1200"/>
                    <a:t>UPRAVLJANJE PROJEKTOM I ADMINISTRACIJA</a:t>
                  </a:r>
                </a:p>
              </p:txBody>
            </p:sp>
            <p:sp>
              <p:nvSpPr>
                <p:cNvPr id="5" name="Prostoručno: oblik 4">
                  <a:extLst>
                    <a:ext uri="{FF2B5EF4-FFF2-40B4-BE49-F238E27FC236}">
                      <a16:creationId xmlns:a16="http://schemas.microsoft.com/office/drawing/2014/main" id="{05148B00-8047-4AB3-A0D8-19749AEAB83D}"/>
                    </a:ext>
                  </a:extLst>
                </p:cNvPr>
                <p:cNvSpPr/>
                <p:nvPr/>
              </p:nvSpPr>
              <p:spPr>
                <a:xfrm>
                  <a:off x="2617379" y="2027308"/>
                  <a:ext cx="2208778" cy="110371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8" name="Prostoručno: oblik 7">
                  <a:extLst>
                    <a:ext uri="{FF2B5EF4-FFF2-40B4-BE49-F238E27FC236}">
                      <a16:creationId xmlns:a16="http://schemas.microsoft.com/office/drawing/2014/main" id="{CBC85118-BDD9-4271-9AA1-098D45729595}"/>
                    </a:ext>
                  </a:extLst>
                </p:cNvPr>
                <p:cNvSpPr/>
                <p:nvPr/>
              </p:nvSpPr>
              <p:spPr>
                <a:xfrm>
                  <a:off x="5011694" y="2027308"/>
                  <a:ext cx="2208778" cy="110371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9" name="Prostoručno: oblik 8">
                  <a:extLst>
                    <a:ext uri="{FF2B5EF4-FFF2-40B4-BE49-F238E27FC236}">
                      <a16:creationId xmlns:a16="http://schemas.microsoft.com/office/drawing/2014/main" id="{817C1AA8-4B2E-4D03-9816-4ADF64FEB523}"/>
                    </a:ext>
                  </a:extLst>
                </p:cNvPr>
                <p:cNvSpPr/>
                <p:nvPr/>
              </p:nvSpPr>
              <p:spPr>
                <a:xfrm>
                  <a:off x="7406010" y="2027308"/>
                  <a:ext cx="2208778" cy="110371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grpSp>
          <p:sp>
            <p:nvSpPr>
              <p:cNvPr id="23" name="Prostoručno: oblik 22">
                <a:extLst>
                  <a:ext uri="{FF2B5EF4-FFF2-40B4-BE49-F238E27FC236}">
                    <a16:creationId xmlns:a16="http://schemas.microsoft.com/office/drawing/2014/main" id="{1C737ADC-02D7-43A6-91FB-0CF87970553A}"/>
                  </a:ext>
                </a:extLst>
              </p:cNvPr>
              <p:cNvSpPr/>
              <p:nvPr/>
            </p:nvSpPr>
            <p:spPr>
              <a:xfrm>
                <a:off x="2597294" y="2368244"/>
                <a:ext cx="6997408" cy="86670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rgbClr val="E2DECC"/>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lvl="0" algn="ctr" defTabSz="1822450">
                  <a:lnSpc>
                    <a:spcPct val="90000"/>
                  </a:lnSpc>
                  <a:spcBef>
                    <a:spcPct val="0"/>
                  </a:spcBef>
                  <a:spcAft>
                    <a:spcPct val="35000"/>
                  </a:spcAft>
                </a:pPr>
                <a:r>
                  <a:rPr lang="hr-HR" sz="1400" b="1"/>
                  <a:t>5.300,00 €</a:t>
                </a:r>
              </a:p>
            </p:txBody>
          </p:sp>
        </p:grpSp>
        <p:grpSp>
          <p:nvGrpSpPr>
            <p:cNvPr id="10" name="Grupa 9">
              <a:extLst>
                <a:ext uri="{FF2B5EF4-FFF2-40B4-BE49-F238E27FC236}">
                  <a16:creationId xmlns:a16="http://schemas.microsoft.com/office/drawing/2014/main" id="{0E4D7E49-359D-4937-B361-2E3EF3F93D26}"/>
                </a:ext>
              </a:extLst>
            </p:cNvPr>
            <p:cNvGrpSpPr/>
            <p:nvPr/>
          </p:nvGrpSpPr>
          <p:grpSpPr>
            <a:xfrm>
              <a:off x="2597294" y="3645019"/>
              <a:ext cx="6997409" cy="2370014"/>
              <a:chOff x="2597294" y="3645019"/>
              <a:chExt cx="6997409" cy="2370014"/>
            </a:xfrm>
          </p:grpSpPr>
          <p:grpSp>
            <p:nvGrpSpPr>
              <p:cNvPr id="11" name="Grupa 10">
                <a:extLst>
                  <a:ext uri="{FF2B5EF4-FFF2-40B4-BE49-F238E27FC236}">
                    <a16:creationId xmlns:a16="http://schemas.microsoft.com/office/drawing/2014/main" id="{D1DAC7D6-4BDA-4ECE-A26A-4E97B625DBD3}"/>
                  </a:ext>
                </a:extLst>
              </p:cNvPr>
              <p:cNvGrpSpPr/>
              <p:nvPr/>
            </p:nvGrpSpPr>
            <p:grpSpPr>
              <a:xfrm>
                <a:off x="2597294" y="3645019"/>
                <a:ext cx="6997409" cy="1408510"/>
                <a:chOff x="2597295" y="3782666"/>
                <a:chExt cx="6997409" cy="1408510"/>
              </a:xfrm>
            </p:grpSpPr>
            <p:sp>
              <p:nvSpPr>
                <p:cNvPr id="12" name="Prostoručno: oblik 11">
                  <a:extLst>
                    <a:ext uri="{FF2B5EF4-FFF2-40B4-BE49-F238E27FC236}">
                      <a16:creationId xmlns:a16="http://schemas.microsoft.com/office/drawing/2014/main" id="{509B75EC-01C9-4AAB-B6AA-6044CF339A18}"/>
                    </a:ext>
                  </a:extLst>
                </p:cNvPr>
                <p:cNvSpPr/>
                <p:nvPr/>
              </p:nvSpPr>
              <p:spPr>
                <a:xfrm>
                  <a:off x="2597295" y="3782666"/>
                  <a:ext cx="6997408" cy="413036"/>
                </a:xfrm>
                <a:custGeom>
                  <a:avLst/>
                  <a:gdLst>
                    <a:gd name="connsiteX0" fmla="*/ 0 w 6997408"/>
                    <a:gd name="connsiteY0" fmla="*/ 57355 h 573546"/>
                    <a:gd name="connsiteX1" fmla="*/ 57355 w 6997408"/>
                    <a:gd name="connsiteY1" fmla="*/ 0 h 573546"/>
                    <a:gd name="connsiteX2" fmla="*/ 6940053 w 6997408"/>
                    <a:gd name="connsiteY2" fmla="*/ 0 h 573546"/>
                    <a:gd name="connsiteX3" fmla="*/ 6997408 w 6997408"/>
                    <a:gd name="connsiteY3" fmla="*/ 57355 h 573546"/>
                    <a:gd name="connsiteX4" fmla="*/ 6997408 w 6997408"/>
                    <a:gd name="connsiteY4" fmla="*/ 516191 h 573546"/>
                    <a:gd name="connsiteX5" fmla="*/ 6940053 w 6997408"/>
                    <a:gd name="connsiteY5" fmla="*/ 573546 h 573546"/>
                    <a:gd name="connsiteX6" fmla="*/ 57355 w 6997408"/>
                    <a:gd name="connsiteY6" fmla="*/ 573546 h 573546"/>
                    <a:gd name="connsiteX7" fmla="*/ 0 w 6997408"/>
                    <a:gd name="connsiteY7" fmla="*/ 516191 h 573546"/>
                    <a:gd name="connsiteX8" fmla="*/ 0 w 6997408"/>
                    <a:gd name="connsiteY8" fmla="*/ 57355 h 57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08" h="573546">
                      <a:moveTo>
                        <a:pt x="0" y="57355"/>
                      </a:moveTo>
                      <a:cubicBezTo>
                        <a:pt x="0" y="25679"/>
                        <a:pt x="25679" y="0"/>
                        <a:pt x="57355" y="0"/>
                      </a:cubicBezTo>
                      <a:lnTo>
                        <a:pt x="6940053" y="0"/>
                      </a:lnTo>
                      <a:cubicBezTo>
                        <a:pt x="6971729" y="0"/>
                        <a:pt x="6997408" y="25679"/>
                        <a:pt x="6997408" y="57355"/>
                      </a:cubicBezTo>
                      <a:lnTo>
                        <a:pt x="6997408" y="516191"/>
                      </a:lnTo>
                      <a:cubicBezTo>
                        <a:pt x="6997408" y="547867"/>
                        <a:pt x="6971729" y="573546"/>
                        <a:pt x="6940053" y="573546"/>
                      </a:cubicBezTo>
                      <a:lnTo>
                        <a:pt x="57355" y="573546"/>
                      </a:lnTo>
                      <a:cubicBezTo>
                        <a:pt x="25679" y="573546"/>
                        <a:pt x="0" y="547867"/>
                        <a:pt x="0" y="516191"/>
                      </a:cubicBezTo>
                      <a:lnTo>
                        <a:pt x="0" y="57355"/>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139" tIns="70139" rIns="70139" bIns="70139" numCol="1" spcCol="1270" anchor="ctr" anchorCtr="0">
                  <a:noAutofit/>
                </a:bodyPr>
                <a:lstStyle/>
                <a:p>
                  <a:pPr marL="0" lvl="0" indent="0" algn="ctr" defTabSz="622300">
                    <a:lnSpc>
                      <a:spcPct val="90000"/>
                    </a:lnSpc>
                    <a:spcBef>
                      <a:spcPct val="0"/>
                    </a:spcBef>
                    <a:spcAft>
                      <a:spcPct val="35000"/>
                    </a:spcAft>
                    <a:buNone/>
                  </a:pPr>
                  <a:r>
                    <a:rPr lang="hr-HR" sz="1400" b="1" kern="1200"/>
                    <a:t>PROMIDŽBA I VIDLJIVOST PROJEKTA</a:t>
                  </a:r>
                </a:p>
              </p:txBody>
            </p:sp>
            <p:sp>
              <p:nvSpPr>
                <p:cNvPr id="13" name="Prostoručno: oblik 12">
                  <a:extLst>
                    <a:ext uri="{FF2B5EF4-FFF2-40B4-BE49-F238E27FC236}">
                      <a16:creationId xmlns:a16="http://schemas.microsoft.com/office/drawing/2014/main" id="{213D3315-660E-4F1B-B24A-731758BC7F72}"/>
                    </a:ext>
                  </a:extLst>
                </p:cNvPr>
                <p:cNvSpPr/>
                <p:nvPr/>
              </p:nvSpPr>
              <p:spPr>
                <a:xfrm>
                  <a:off x="2597295" y="4324470"/>
                  <a:ext cx="2208778" cy="86670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4" name="Prostoručno: oblik 13">
                  <a:extLst>
                    <a:ext uri="{FF2B5EF4-FFF2-40B4-BE49-F238E27FC236}">
                      <a16:creationId xmlns:a16="http://schemas.microsoft.com/office/drawing/2014/main" id="{B744535C-EA05-454B-9CB8-0EDA05B223D4}"/>
                    </a:ext>
                  </a:extLst>
                </p:cNvPr>
                <p:cNvSpPr/>
                <p:nvPr/>
              </p:nvSpPr>
              <p:spPr>
                <a:xfrm>
                  <a:off x="4991610" y="4324470"/>
                  <a:ext cx="2208778" cy="86670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sp>
              <p:nvSpPr>
                <p:cNvPr id="15" name="Prostoručno: oblik 14">
                  <a:extLst>
                    <a:ext uri="{FF2B5EF4-FFF2-40B4-BE49-F238E27FC236}">
                      <a16:creationId xmlns:a16="http://schemas.microsoft.com/office/drawing/2014/main" id="{F6FEB131-0343-4CD4-AD29-846CE0464006}"/>
                    </a:ext>
                  </a:extLst>
                </p:cNvPr>
                <p:cNvSpPr/>
                <p:nvPr/>
              </p:nvSpPr>
              <p:spPr>
                <a:xfrm>
                  <a:off x="7385926" y="4324470"/>
                  <a:ext cx="2208778" cy="86670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chemeClr val="bg2">
                    <a:lumMod val="9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marL="0" lvl="0" indent="0" algn="ctr" defTabSz="800100">
                    <a:lnSpc>
                      <a:spcPct val="90000"/>
                    </a:lnSpc>
                    <a:spcBef>
                      <a:spcPct val="0"/>
                    </a:spcBef>
                    <a:spcAft>
                      <a:spcPct val="35000"/>
                    </a:spcAft>
                    <a:buNone/>
                  </a:pPr>
                  <a:r>
                    <a:rPr lang="hr-HR" sz="1800" b="1" kern="1200"/>
                    <a:t>100%</a:t>
                  </a:r>
                </a:p>
              </p:txBody>
            </p:sp>
          </p:grpSp>
          <p:sp>
            <p:nvSpPr>
              <p:cNvPr id="26" name="Prostoručno: oblik 25">
                <a:extLst>
                  <a:ext uri="{FF2B5EF4-FFF2-40B4-BE49-F238E27FC236}">
                    <a16:creationId xmlns:a16="http://schemas.microsoft.com/office/drawing/2014/main" id="{E0BF7549-37BA-4BF6-8956-8A1C3FA5D757}"/>
                  </a:ext>
                </a:extLst>
              </p:cNvPr>
              <p:cNvSpPr/>
              <p:nvPr/>
            </p:nvSpPr>
            <p:spPr>
              <a:xfrm>
                <a:off x="2597294" y="5148327"/>
                <a:ext cx="6997408" cy="866706"/>
              </a:xfrm>
              <a:custGeom>
                <a:avLst/>
                <a:gdLst>
                  <a:gd name="connsiteX0" fmla="*/ 0 w 2208778"/>
                  <a:gd name="connsiteY0" fmla="*/ 110372 h 1103716"/>
                  <a:gd name="connsiteX1" fmla="*/ 110372 w 2208778"/>
                  <a:gd name="connsiteY1" fmla="*/ 0 h 1103716"/>
                  <a:gd name="connsiteX2" fmla="*/ 2098406 w 2208778"/>
                  <a:gd name="connsiteY2" fmla="*/ 0 h 1103716"/>
                  <a:gd name="connsiteX3" fmla="*/ 2208778 w 2208778"/>
                  <a:gd name="connsiteY3" fmla="*/ 110372 h 1103716"/>
                  <a:gd name="connsiteX4" fmla="*/ 2208778 w 2208778"/>
                  <a:gd name="connsiteY4" fmla="*/ 993344 h 1103716"/>
                  <a:gd name="connsiteX5" fmla="*/ 2098406 w 2208778"/>
                  <a:gd name="connsiteY5" fmla="*/ 1103716 h 1103716"/>
                  <a:gd name="connsiteX6" fmla="*/ 110372 w 2208778"/>
                  <a:gd name="connsiteY6" fmla="*/ 1103716 h 1103716"/>
                  <a:gd name="connsiteX7" fmla="*/ 0 w 2208778"/>
                  <a:gd name="connsiteY7" fmla="*/ 993344 h 1103716"/>
                  <a:gd name="connsiteX8" fmla="*/ 0 w 2208778"/>
                  <a:gd name="connsiteY8" fmla="*/ 110372 h 11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103716">
                    <a:moveTo>
                      <a:pt x="0" y="110372"/>
                    </a:moveTo>
                    <a:cubicBezTo>
                      <a:pt x="0" y="49415"/>
                      <a:pt x="49415" y="0"/>
                      <a:pt x="110372" y="0"/>
                    </a:cubicBezTo>
                    <a:lnTo>
                      <a:pt x="2098406" y="0"/>
                    </a:lnTo>
                    <a:cubicBezTo>
                      <a:pt x="2159363" y="0"/>
                      <a:pt x="2208778" y="49415"/>
                      <a:pt x="2208778" y="110372"/>
                    </a:cubicBezTo>
                    <a:lnTo>
                      <a:pt x="2208778" y="993344"/>
                    </a:lnTo>
                    <a:cubicBezTo>
                      <a:pt x="2208778" y="1054301"/>
                      <a:pt x="2159363" y="1103716"/>
                      <a:pt x="2098406" y="1103716"/>
                    </a:cubicBezTo>
                    <a:lnTo>
                      <a:pt x="110372" y="1103716"/>
                    </a:lnTo>
                    <a:cubicBezTo>
                      <a:pt x="49415" y="1103716"/>
                      <a:pt x="0" y="1054301"/>
                      <a:pt x="0" y="993344"/>
                    </a:cubicBezTo>
                    <a:lnTo>
                      <a:pt x="0" y="110372"/>
                    </a:lnTo>
                    <a:close/>
                  </a:path>
                </a:pathLst>
              </a:custGeom>
              <a:solidFill>
                <a:srgbClr val="E2DECC"/>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907" tIns="100907" rIns="100907" bIns="100907" numCol="1" spcCol="1270" anchor="ctr" anchorCtr="0">
                <a:noAutofit/>
              </a:bodyPr>
              <a:lstStyle/>
              <a:p>
                <a:pPr lvl="0" algn="ctr" defTabSz="1822450">
                  <a:lnSpc>
                    <a:spcPct val="90000"/>
                  </a:lnSpc>
                  <a:spcBef>
                    <a:spcPct val="0"/>
                  </a:spcBef>
                  <a:spcAft>
                    <a:spcPct val="35000"/>
                  </a:spcAft>
                </a:pPr>
                <a:r>
                  <a:rPr lang="hr-HR" sz="1400" b="1">
                    <a:solidFill>
                      <a:prstClr val="black">
                        <a:hueOff val="0"/>
                        <a:satOff val="0"/>
                        <a:lumOff val="0"/>
                        <a:alphaOff val="0"/>
                      </a:prstClr>
                    </a:solidFill>
                  </a:rPr>
                  <a:t>2.700,00 €</a:t>
                </a:r>
              </a:p>
            </p:txBody>
          </p:sp>
        </p:grpSp>
      </p:grpSp>
      <p:sp>
        <p:nvSpPr>
          <p:cNvPr id="30" name="Pravokutnik 29">
            <a:extLst>
              <a:ext uri="{FF2B5EF4-FFF2-40B4-BE49-F238E27FC236}">
                <a16:creationId xmlns:a16="http://schemas.microsoft.com/office/drawing/2014/main" id="{14C52798-45E8-4589-9E99-830A889B5D32}"/>
              </a:ext>
            </a:extLst>
          </p:cNvPr>
          <p:cNvSpPr/>
          <p:nvPr/>
        </p:nvSpPr>
        <p:spPr>
          <a:xfrm>
            <a:off x="2584243" y="6254811"/>
            <a:ext cx="654496" cy="30777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1" name="Pravokutnik 30">
            <a:extLst>
              <a:ext uri="{FF2B5EF4-FFF2-40B4-BE49-F238E27FC236}">
                <a16:creationId xmlns:a16="http://schemas.microsoft.com/office/drawing/2014/main" id="{12A85CF6-C71C-4B2F-B1AA-3805763A5066}"/>
              </a:ext>
            </a:extLst>
          </p:cNvPr>
          <p:cNvSpPr/>
          <p:nvPr/>
        </p:nvSpPr>
        <p:spPr>
          <a:xfrm>
            <a:off x="4984545" y="6245422"/>
            <a:ext cx="654496" cy="307777"/>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2" name="Pravokutnik 31">
            <a:extLst>
              <a:ext uri="{FF2B5EF4-FFF2-40B4-BE49-F238E27FC236}">
                <a16:creationId xmlns:a16="http://schemas.microsoft.com/office/drawing/2014/main" id="{8327CEEF-8C2B-4807-B4AB-278F6851A70A}"/>
              </a:ext>
            </a:extLst>
          </p:cNvPr>
          <p:cNvSpPr/>
          <p:nvPr/>
        </p:nvSpPr>
        <p:spPr>
          <a:xfrm>
            <a:off x="7385926" y="6246912"/>
            <a:ext cx="654496"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33" name="TekstniOkvir 32">
            <a:extLst>
              <a:ext uri="{FF2B5EF4-FFF2-40B4-BE49-F238E27FC236}">
                <a16:creationId xmlns:a16="http://schemas.microsoft.com/office/drawing/2014/main" id="{3DBC3DA6-06EA-4B77-81FF-55DD975EE3E5}"/>
              </a:ext>
            </a:extLst>
          </p:cNvPr>
          <p:cNvSpPr txBox="1"/>
          <p:nvPr/>
        </p:nvSpPr>
        <p:spPr>
          <a:xfrm>
            <a:off x="3238739" y="6276200"/>
            <a:ext cx="1435291" cy="276999"/>
          </a:xfrm>
          <a:prstGeom prst="rect">
            <a:avLst/>
          </a:prstGeom>
          <a:noFill/>
        </p:spPr>
        <p:txBody>
          <a:bodyPr wrap="square" rtlCol="0">
            <a:spAutoFit/>
          </a:bodyPr>
          <a:lstStyle/>
          <a:p>
            <a:r>
              <a:rPr lang="pl-PL" sz="1200" b="1">
                <a:cs typeface="Arial" panose="020B0604020202020204" pitchFamily="34" charset="0"/>
              </a:rPr>
              <a:t>integralna obnova</a:t>
            </a:r>
          </a:p>
        </p:txBody>
      </p:sp>
      <p:sp>
        <p:nvSpPr>
          <p:cNvPr id="34" name="TekstniOkvir 33">
            <a:extLst>
              <a:ext uri="{FF2B5EF4-FFF2-40B4-BE49-F238E27FC236}">
                <a16:creationId xmlns:a16="http://schemas.microsoft.com/office/drawing/2014/main" id="{0390E0C8-3219-4752-97F7-83EE04202020}"/>
              </a:ext>
            </a:extLst>
          </p:cNvPr>
          <p:cNvSpPr txBox="1"/>
          <p:nvPr/>
        </p:nvSpPr>
        <p:spPr>
          <a:xfrm>
            <a:off x="5639088" y="6257933"/>
            <a:ext cx="1435291" cy="276999"/>
          </a:xfrm>
          <a:prstGeom prst="rect">
            <a:avLst/>
          </a:prstGeom>
          <a:noFill/>
        </p:spPr>
        <p:txBody>
          <a:bodyPr wrap="square" rtlCol="0">
            <a:spAutoFit/>
          </a:bodyPr>
          <a:lstStyle/>
          <a:p>
            <a:r>
              <a:rPr lang="pl-PL" sz="1200" b="1">
                <a:cs typeface="Arial" panose="020B0604020202020204" pitchFamily="34" charset="0"/>
              </a:rPr>
              <a:t>dubinska obnova</a:t>
            </a:r>
          </a:p>
        </p:txBody>
      </p:sp>
      <p:sp>
        <p:nvSpPr>
          <p:cNvPr id="35" name="TekstniOkvir 34">
            <a:extLst>
              <a:ext uri="{FF2B5EF4-FFF2-40B4-BE49-F238E27FC236}">
                <a16:creationId xmlns:a16="http://schemas.microsoft.com/office/drawing/2014/main" id="{3D55DC3F-8533-4570-8E58-0551B6217A85}"/>
              </a:ext>
            </a:extLst>
          </p:cNvPr>
          <p:cNvSpPr txBox="1"/>
          <p:nvPr/>
        </p:nvSpPr>
        <p:spPr>
          <a:xfrm>
            <a:off x="8037287" y="6257933"/>
            <a:ext cx="1678217" cy="276999"/>
          </a:xfrm>
          <a:prstGeom prst="rect">
            <a:avLst/>
          </a:prstGeom>
          <a:noFill/>
        </p:spPr>
        <p:txBody>
          <a:bodyPr wrap="square" rtlCol="0">
            <a:spAutoFit/>
          </a:bodyPr>
          <a:lstStyle/>
          <a:p>
            <a:r>
              <a:rPr lang="pl-PL" sz="1200" b="1">
                <a:cs typeface="Arial" panose="020B0604020202020204" pitchFamily="34" charset="0"/>
              </a:rPr>
              <a:t>sveobuhvatna obnova</a:t>
            </a:r>
          </a:p>
        </p:txBody>
      </p:sp>
      <p:cxnSp>
        <p:nvCxnSpPr>
          <p:cNvPr id="37" name="Ravni poveznik 36">
            <a:extLst>
              <a:ext uri="{FF2B5EF4-FFF2-40B4-BE49-F238E27FC236}">
                <a16:creationId xmlns:a16="http://schemas.microsoft.com/office/drawing/2014/main" id="{72EEFC71-9DE3-4D8B-A7D2-F393F914FA1F}"/>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6">
            <a:extLst>
              <a:ext uri="{FF2B5EF4-FFF2-40B4-BE49-F238E27FC236}">
                <a16:creationId xmlns:a16="http://schemas.microsoft.com/office/drawing/2014/main" id="{5EE3E658-3EF6-49E1-92E5-CAB0F3B12580}"/>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170148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Elipsa 82">
            <a:extLst>
              <a:ext uri="{FF2B5EF4-FFF2-40B4-BE49-F238E27FC236}">
                <a16:creationId xmlns:a16="http://schemas.microsoft.com/office/drawing/2014/main" id="{25C886E8-FC24-A888-17EE-7EC1F8D640F0}"/>
              </a:ext>
            </a:extLst>
          </p:cNvPr>
          <p:cNvSpPr/>
          <p:nvPr/>
        </p:nvSpPr>
        <p:spPr>
          <a:xfrm>
            <a:off x="868848" y="1222852"/>
            <a:ext cx="1333818" cy="1320213"/>
          </a:xfrm>
          <a:prstGeom prst="ellipse">
            <a:avLst/>
          </a:prstGeom>
          <a:solidFill>
            <a:schemeClr val="tx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pic>
        <p:nvPicPr>
          <p:cNvPr id="54" name="Slika 53" descr="Slika na kojoj se prikazuje tekst&#10;&#10;Opis je automatski generiran">
            <a:extLst>
              <a:ext uri="{FF2B5EF4-FFF2-40B4-BE49-F238E27FC236}">
                <a16:creationId xmlns:a16="http://schemas.microsoft.com/office/drawing/2014/main" id="{B6BCFB1E-6B46-4D0A-8A2F-A6592EE197F5}"/>
              </a:ext>
            </a:extLst>
          </p:cNvPr>
          <p:cNvPicPr>
            <a:picLocks noChangeAspect="1"/>
          </p:cNvPicPr>
          <p:nvPr/>
        </p:nvPicPr>
        <p:blipFill>
          <a:blip r:embed="rId3"/>
          <a:stretch>
            <a:fillRect/>
          </a:stretch>
        </p:blipFill>
        <p:spPr>
          <a:xfrm>
            <a:off x="431363" y="6199318"/>
            <a:ext cx="1771303" cy="424732"/>
          </a:xfrm>
          <a:prstGeom prst="rect">
            <a:avLst/>
          </a:prstGeom>
        </p:spPr>
      </p:pic>
      <p:graphicFrame>
        <p:nvGraphicFramePr>
          <p:cNvPr id="3" name="Dijagram 2">
            <a:extLst>
              <a:ext uri="{FF2B5EF4-FFF2-40B4-BE49-F238E27FC236}">
                <a16:creationId xmlns:a16="http://schemas.microsoft.com/office/drawing/2014/main" id="{4F9630AD-EFA6-4618-AF80-CF5950A53913}"/>
              </a:ext>
            </a:extLst>
          </p:cNvPr>
          <p:cNvGraphicFramePr/>
          <p:nvPr>
            <p:extLst>
              <p:ext uri="{D42A27DB-BD31-4B8C-83A1-F6EECF244321}">
                <p14:modId xmlns:p14="http://schemas.microsoft.com/office/powerpoint/2010/main" val="1572651722"/>
              </p:ext>
            </p:extLst>
          </p:nvPr>
        </p:nvGraphicFramePr>
        <p:xfrm>
          <a:off x="2671960" y="766694"/>
          <a:ext cx="907153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Pravokutnik 15">
            <a:extLst>
              <a:ext uri="{FF2B5EF4-FFF2-40B4-BE49-F238E27FC236}">
                <a16:creationId xmlns:a16="http://schemas.microsoft.com/office/drawing/2014/main" id="{80BA71D1-F8AC-40BA-BC72-E66EA70E38A9}"/>
              </a:ext>
            </a:extLst>
          </p:cNvPr>
          <p:cNvSpPr/>
          <p:nvPr/>
        </p:nvSpPr>
        <p:spPr>
          <a:xfrm>
            <a:off x="5078391" y="6245422"/>
            <a:ext cx="654496" cy="307777"/>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17" name="Pravokutnik 16">
            <a:extLst>
              <a:ext uri="{FF2B5EF4-FFF2-40B4-BE49-F238E27FC236}">
                <a16:creationId xmlns:a16="http://schemas.microsoft.com/office/drawing/2014/main" id="{C8379094-DCF3-40E2-96FE-0E3FCBD3602F}"/>
              </a:ext>
            </a:extLst>
          </p:cNvPr>
          <p:cNvSpPr/>
          <p:nvPr/>
        </p:nvSpPr>
        <p:spPr>
          <a:xfrm>
            <a:off x="7258819" y="6245422"/>
            <a:ext cx="654496" cy="307777"/>
          </a:xfrm>
          <a:prstGeom prst="rect">
            <a:avLst/>
          </a:prstGeom>
          <a:solidFill>
            <a:srgbClr val="409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solidFill>
                <a:schemeClr val="tx1"/>
              </a:solidFill>
            </a:endParaRPr>
          </a:p>
        </p:txBody>
      </p:sp>
      <p:sp>
        <p:nvSpPr>
          <p:cNvPr id="18" name="TekstniOkvir 17">
            <a:extLst>
              <a:ext uri="{FF2B5EF4-FFF2-40B4-BE49-F238E27FC236}">
                <a16:creationId xmlns:a16="http://schemas.microsoft.com/office/drawing/2014/main" id="{2ED5F536-A722-4916-AF76-BCE1B9C8E157}"/>
              </a:ext>
            </a:extLst>
          </p:cNvPr>
          <p:cNvSpPr txBox="1"/>
          <p:nvPr/>
        </p:nvSpPr>
        <p:spPr>
          <a:xfrm>
            <a:off x="5732887" y="6266811"/>
            <a:ext cx="1435291" cy="276999"/>
          </a:xfrm>
          <a:prstGeom prst="rect">
            <a:avLst/>
          </a:prstGeom>
          <a:noFill/>
        </p:spPr>
        <p:txBody>
          <a:bodyPr wrap="square" rtlCol="0">
            <a:spAutoFit/>
          </a:bodyPr>
          <a:lstStyle/>
          <a:p>
            <a:r>
              <a:rPr lang="pl-PL" sz="1200" b="1">
                <a:cs typeface="Arial" panose="020B0604020202020204" pitchFamily="34" charset="0"/>
              </a:rPr>
              <a:t>EnU mjere</a:t>
            </a:r>
          </a:p>
        </p:txBody>
      </p:sp>
      <p:sp>
        <p:nvSpPr>
          <p:cNvPr id="19" name="TekstniOkvir 18">
            <a:extLst>
              <a:ext uri="{FF2B5EF4-FFF2-40B4-BE49-F238E27FC236}">
                <a16:creationId xmlns:a16="http://schemas.microsoft.com/office/drawing/2014/main" id="{F418B155-8141-4EC0-A524-9A42DA5EF359}"/>
              </a:ext>
            </a:extLst>
          </p:cNvPr>
          <p:cNvSpPr txBox="1"/>
          <p:nvPr/>
        </p:nvSpPr>
        <p:spPr>
          <a:xfrm>
            <a:off x="7927876" y="6257933"/>
            <a:ext cx="1922415" cy="276999"/>
          </a:xfrm>
          <a:prstGeom prst="rect">
            <a:avLst/>
          </a:prstGeom>
          <a:noFill/>
        </p:spPr>
        <p:txBody>
          <a:bodyPr wrap="square" rtlCol="0">
            <a:spAutoFit/>
          </a:bodyPr>
          <a:lstStyle/>
          <a:p>
            <a:r>
              <a:rPr lang="pl-PL" sz="1200" b="1">
                <a:cs typeface="Arial" panose="020B0604020202020204" pitchFamily="34" charset="0"/>
              </a:rPr>
              <a:t>horizontalne mjere</a:t>
            </a:r>
          </a:p>
        </p:txBody>
      </p:sp>
      <p:sp>
        <p:nvSpPr>
          <p:cNvPr id="90" name="TekstniOkvir 83">
            <a:extLst>
              <a:ext uri="{FF2B5EF4-FFF2-40B4-BE49-F238E27FC236}">
                <a16:creationId xmlns:a16="http://schemas.microsoft.com/office/drawing/2014/main" id="{BD5DDCBF-AF2F-4FA8-FDCD-42CDFD5D68EF}"/>
              </a:ext>
            </a:extLst>
          </p:cNvPr>
          <p:cNvSpPr txBox="1"/>
          <p:nvPr/>
        </p:nvSpPr>
        <p:spPr>
          <a:xfrm>
            <a:off x="868848" y="1513626"/>
            <a:ext cx="1333818" cy="738664"/>
          </a:xfrm>
          <a:prstGeom prst="rect">
            <a:avLst/>
          </a:prstGeom>
          <a:noFill/>
          <a:ln>
            <a:noFill/>
            <a:prstDash val="sysDot"/>
          </a:ln>
        </p:spPr>
        <p:txBody>
          <a:bodyPr wrap="square" lIns="91440" tIns="45720" rIns="91440" bIns="45720" rtlCol="0" anchor="t">
            <a:spAutoFit/>
          </a:bodyPr>
          <a:lstStyle/>
          <a:p>
            <a:pPr algn="ctr"/>
            <a:r>
              <a:rPr lang="hr-HR" sz="1400" b="1">
                <a:solidFill>
                  <a:schemeClr val="bg1"/>
                </a:solidFill>
                <a:cs typeface="Arial"/>
              </a:rPr>
              <a:t>Aneks 2. -</a:t>
            </a:r>
          </a:p>
          <a:p>
            <a:pPr algn="ctr"/>
            <a:r>
              <a:rPr lang="hr-HR" sz="1400" b="1">
                <a:solidFill>
                  <a:schemeClr val="bg1"/>
                </a:solidFill>
                <a:cs typeface="Arial"/>
              </a:rPr>
              <a:t>Popis tehničkih uvjeta</a:t>
            </a:r>
          </a:p>
        </p:txBody>
      </p:sp>
      <p:sp>
        <p:nvSpPr>
          <p:cNvPr id="12" name="TextBox 6">
            <a:extLst>
              <a:ext uri="{FF2B5EF4-FFF2-40B4-BE49-F238E27FC236}">
                <a16:creationId xmlns:a16="http://schemas.microsoft.com/office/drawing/2014/main" id="{570C2F35-C673-4F0C-B0BD-F1493B6AB0E3}"/>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13" name="TextBox 10">
            <a:extLst>
              <a:ext uri="{FF2B5EF4-FFF2-40B4-BE49-F238E27FC236}">
                <a16:creationId xmlns:a16="http://schemas.microsoft.com/office/drawing/2014/main" id="{E6197037-56D5-466D-90B1-012198EB6D32}"/>
              </a:ext>
            </a:extLst>
          </p:cNvPr>
          <p:cNvSpPr txBox="1"/>
          <p:nvPr/>
        </p:nvSpPr>
        <p:spPr>
          <a:xfrm>
            <a:off x="373143" y="304799"/>
            <a:ext cx="6628157" cy="646331"/>
          </a:xfrm>
          <a:prstGeom prst="rect">
            <a:avLst/>
          </a:prstGeom>
          <a:noFill/>
        </p:spPr>
        <p:txBody>
          <a:bodyPr wrap="square" lIns="91440" tIns="45720" rIns="91440" bIns="45720" rtlCol="0" anchor="t">
            <a:spAutoFit/>
          </a:bodyPr>
          <a:lstStyle/>
          <a:p>
            <a:pPr fontAlgn="base"/>
            <a:r>
              <a:rPr lang="hr-HR" b="1">
                <a:cs typeface="Arial" panose="020B0604020202020204" pitchFamily="34" charset="0"/>
              </a:rPr>
              <a:t>MJERE ENERGETSKE UČINKOVITOSTI I </a:t>
            </a:r>
          </a:p>
          <a:p>
            <a:pPr fontAlgn="base"/>
            <a:r>
              <a:rPr lang="hr-HR" b="1">
                <a:cs typeface="Arial" panose="020B0604020202020204" pitchFamily="34" charset="0"/>
              </a:rPr>
              <a:t>HORIZONTALNE MJERE</a:t>
            </a:r>
            <a:endParaRPr lang="hr-HR">
              <a:cs typeface="Arial" panose="020B0604020202020204" pitchFamily="34" charset="0"/>
            </a:endParaRPr>
          </a:p>
        </p:txBody>
      </p:sp>
      <p:cxnSp>
        <p:nvCxnSpPr>
          <p:cNvPr id="14" name="Ravni poveznik 13">
            <a:extLst>
              <a:ext uri="{FF2B5EF4-FFF2-40B4-BE49-F238E27FC236}">
                <a16:creationId xmlns:a16="http://schemas.microsoft.com/office/drawing/2014/main" id="{5E91B4A1-F36B-47C2-AE08-9179710B6AEC}"/>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8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275BE9F1-8D78-4B3F-94CD-EED727E6D4AF}"/>
              </a:ext>
            </a:extLst>
          </p:cNvPr>
          <p:cNvSpPr/>
          <p:nvPr/>
        </p:nvSpPr>
        <p:spPr>
          <a:xfrm>
            <a:off x="411175" y="2852042"/>
            <a:ext cx="1657822" cy="1931571"/>
          </a:xfrm>
          <a:prstGeom prst="rect">
            <a:avLst/>
          </a:prstGeom>
          <a:solidFill>
            <a:srgbClr val="67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14" name="TekstniOkvir 13">
            <a:extLst>
              <a:ext uri="{FF2B5EF4-FFF2-40B4-BE49-F238E27FC236}">
                <a16:creationId xmlns:a16="http://schemas.microsoft.com/office/drawing/2014/main" id="{6615E317-493C-4B9B-BADF-E5A6B18DB7D1}"/>
              </a:ext>
            </a:extLst>
          </p:cNvPr>
          <p:cNvSpPr txBox="1"/>
          <p:nvPr/>
        </p:nvSpPr>
        <p:spPr>
          <a:xfrm>
            <a:off x="411175" y="3422531"/>
            <a:ext cx="1657822" cy="738664"/>
          </a:xfrm>
          <a:prstGeom prst="rect">
            <a:avLst/>
          </a:prstGeom>
          <a:noFill/>
        </p:spPr>
        <p:txBody>
          <a:bodyPr wrap="square" rtlCol="0">
            <a:spAutoFit/>
          </a:bodyPr>
          <a:lstStyle/>
          <a:p>
            <a:pPr algn="ctr"/>
            <a:r>
              <a:rPr lang="hr-HR" sz="1400" b="1">
                <a:cs typeface="Arial" panose="020B0604020202020204" pitchFamily="34" charset="0"/>
              </a:rPr>
              <a:t>I. Ublažavanje klimatskih promjena</a:t>
            </a:r>
          </a:p>
        </p:txBody>
      </p:sp>
      <p:sp>
        <p:nvSpPr>
          <p:cNvPr id="65" name="TextBox 25">
            <a:extLst>
              <a:ext uri="{FF2B5EF4-FFF2-40B4-BE49-F238E27FC236}">
                <a16:creationId xmlns:a16="http://schemas.microsoft.com/office/drawing/2014/main" id="{5D41D904-2D9F-4209-A63C-20F5AFFAAD5C}"/>
              </a:ext>
            </a:extLst>
          </p:cNvPr>
          <p:cNvSpPr txBox="1"/>
          <p:nvPr/>
        </p:nvSpPr>
        <p:spPr>
          <a:xfrm>
            <a:off x="4471286" y="1859654"/>
            <a:ext cx="1250468" cy="830997"/>
          </a:xfrm>
          <a:prstGeom prst="rect">
            <a:avLst/>
          </a:prstGeom>
          <a:noFill/>
        </p:spPr>
        <p:txBody>
          <a:bodyPr wrap="square" rtlCol="0">
            <a:spAutoFit/>
          </a:bodyPr>
          <a:lstStyle/>
          <a:p>
            <a:pPr algn="ctr"/>
            <a:r>
              <a:rPr lang="hr-HR" sz="1200" b="1"/>
              <a:t>EO VSZ nije štetna za obalni i morski okoliš niti vodna tijela</a:t>
            </a:r>
            <a:endParaRPr lang="sr-Latn-RS" sz="1200" b="1"/>
          </a:p>
        </p:txBody>
      </p:sp>
      <p:sp>
        <p:nvSpPr>
          <p:cNvPr id="68" name="Pravokutnik 67">
            <a:extLst>
              <a:ext uri="{FF2B5EF4-FFF2-40B4-BE49-F238E27FC236}">
                <a16:creationId xmlns:a16="http://schemas.microsoft.com/office/drawing/2014/main" id="{C304FB22-4C95-47B9-A05D-2EA5E468A334}"/>
              </a:ext>
            </a:extLst>
          </p:cNvPr>
          <p:cNvSpPr/>
          <p:nvPr/>
        </p:nvSpPr>
        <p:spPr>
          <a:xfrm>
            <a:off x="10065845" y="2852042"/>
            <a:ext cx="1657822" cy="1931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69" name="TekstniOkvir 68">
            <a:extLst>
              <a:ext uri="{FF2B5EF4-FFF2-40B4-BE49-F238E27FC236}">
                <a16:creationId xmlns:a16="http://schemas.microsoft.com/office/drawing/2014/main" id="{E6853A51-32F5-4846-8091-E329B56CC7FE}"/>
              </a:ext>
            </a:extLst>
          </p:cNvPr>
          <p:cNvSpPr txBox="1"/>
          <p:nvPr/>
        </p:nvSpPr>
        <p:spPr>
          <a:xfrm>
            <a:off x="10065845" y="3324972"/>
            <a:ext cx="1657822" cy="954107"/>
          </a:xfrm>
          <a:prstGeom prst="rect">
            <a:avLst/>
          </a:prstGeom>
          <a:noFill/>
        </p:spPr>
        <p:txBody>
          <a:bodyPr wrap="square" rtlCol="0">
            <a:spAutoFit/>
          </a:bodyPr>
          <a:lstStyle/>
          <a:p>
            <a:pPr algn="ctr"/>
            <a:r>
              <a:rPr lang="hr-HR" sz="1400" b="1">
                <a:cs typeface="Arial" panose="020B0604020202020204" pitchFamily="34" charset="0"/>
              </a:rPr>
              <a:t>VI. Zaštita i obnova biološke raznolikosti i ekosustava</a:t>
            </a:r>
          </a:p>
        </p:txBody>
      </p:sp>
      <p:sp>
        <p:nvSpPr>
          <p:cNvPr id="71" name="Pravokutnik 70">
            <a:extLst>
              <a:ext uri="{FF2B5EF4-FFF2-40B4-BE49-F238E27FC236}">
                <a16:creationId xmlns:a16="http://schemas.microsoft.com/office/drawing/2014/main" id="{1D3D6601-DF7E-4D63-B20D-3A4217F256EE}"/>
              </a:ext>
            </a:extLst>
          </p:cNvPr>
          <p:cNvSpPr/>
          <p:nvPr/>
        </p:nvSpPr>
        <p:spPr>
          <a:xfrm>
            <a:off x="2340039" y="2852042"/>
            <a:ext cx="1657822" cy="1931571"/>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72" name="TekstniOkvir 71">
            <a:extLst>
              <a:ext uri="{FF2B5EF4-FFF2-40B4-BE49-F238E27FC236}">
                <a16:creationId xmlns:a16="http://schemas.microsoft.com/office/drawing/2014/main" id="{B82DAE7C-BFD0-4D2D-B762-B38FCC1FFF6C}"/>
              </a:ext>
            </a:extLst>
          </p:cNvPr>
          <p:cNvSpPr txBox="1"/>
          <p:nvPr/>
        </p:nvSpPr>
        <p:spPr>
          <a:xfrm>
            <a:off x="2340039" y="3409522"/>
            <a:ext cx="1657822" cy="738664"/>
          </a:xfrm>
          <a:prstGeom prst="rect">
            <a:avLst/>
          </a:prstGeom>
          <a:noFill/>
        </p:spPr>
        <p:txBody>
          <a:bodyPr wrap="square" rtlCol="0">
            <a:spAutoFit/>
          </a:bodyPr>
          <a:lstStyle/>
          <a:p>
            <a:pPr algn="ctr"/>
            <a:r>
              <a:rPr lang="hr-HR" sz="1400" b="1">
                <a:cs typeface="Arial" panose="020B0604020202020204" pitchFamily="34" charset="0"/>
              </a:rPr>
              <a:t>II. Prilagođavanje klimatskim promjenama</a:t>
            </a:r>
          </a:p>
        </p:txBody>
      </p:sp>
      <p:sp>
        <p:nvSpPr>
          <p:cNvPr id="74" name="Pravokutnik 73">
            <a:extLst>
              <a:ext uri="{FF2B5EF4-FFF2-40B4-BE49-F238E27FC236}">
                <a16:creationId xmlns:a16="http://schemas.microsoft.com/office/drawing/2014/main" id="{4B57236B-EBCA-430A-B3E3-3BE2E72BF09A}"/>
              </a:ext>
            </a:extLst>
          </p:cNvPr>
          <p:cNvSpPr/>
          <p:nvPr/>
        </p:nvSpPr>
        <p:spPr>
          <a:xfrm>
            <a:off x="4261438" y="2847815"/>
            <a:ext cx="1657822" cy="1938992"/>
          </a:xfrm>
          <a:prstGeom prst="rect">
            <a:avLst/>
          </a:prstGeom>
          <a:solidFill>
            <a:srgbClr val="409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75" name="TekstniOkvir 74">
            <a:extLst>
              <a:ext uri="{FF2B5EF4-FFF2-40B4-BE49-F238E27FC236}">
                <a16:creationId xmlns:a16="http://schemas.microsoft.com/office/drawing/2014/main" id="{2970CDD1-EA11-42FE-B9D8-6D632B2260B4}"/>
              </a:ext>
            </a:extLst>
          </p:cNvPr>
          <p:cNvSpPr txBox="1"/>
          <p:nvPr/>
        </p:nvSpPr>
        <p:spPr>
          <a:xfrm>
            <a:off x="4261438" y="3335779"/>
            <a:ext cx="1657822" cy="738664"/>
          </a:xfrm>
          <a:prstGeom prst="rect">
            <a:avLst/>
          </a:prstGeom>
          <a:noFill/>
        </p:spPr>
        <p:txBody>
          <a:bodyPr wrap="square" rtlCol="0">
            <a:spAutoFit/>
          </a:bodyPr>
          <a:lstStyle/>
          <a:p>
            <a:pPr algn="ctr"/>
            <a:r>
              <a:rPr lang="hr-HR" sz="1400" b="1">
                <a:cs typeface="Arial" panose="020B0604020202020204" pitchFamily="34" charset="0"/>
              </a:rPr>
              <a:t>III. Održiva uporaba i zaštita voda i morskih resursa</a:t>
            </a:r>
          </a:p>
        </p:txBody>
      </p:sp>
      <p:sp>
        <p:nvSpPr>
          <p:cNvPr id="77" name="Pravokutnik 76">
            <a:extLst>
              <a:ext uri="{FF2B5EF4-FFF2-40B4-BE49-F238E27FC236}">
                <a16:creationId xmlns:a16="http://schemas.microsoft.com/office/drawing/2014/main" id="{5C4EAE74-A22A-49DF-B415-6BB4111245D5}"/>
              </a:ext>
            </a:extLst>
          </p:cNvPr>
          <p:cNvSpPr/>
          <p:nvPr/>
        </p:nvSpPr>
        <p:spPr>
          <a:xfrm>
            <a:off x="6204570" y="2855236"/>
            <a:ext cx="1657822" cy="1931571"/>
          </a:xfrm>
          <a:prstGeom prst="rect">
            <a:avLst/>
          </a:prstGeom>
          <a:solidFill>
            <a:srgbClr val="AE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78" name="TekstniOkvir 77">
            <a:extLst>
              <a:ext uri="{FF2B5EF4-FFF2-40B4-BE49-F238E27FC236}">
                <a16:creationId xmlns:a16="http://schemas.microsoft.com/office/drawing/2014/main" id="{4F00DD66-DF85-4F28-93FC-B36B63EB7E26}"/>
              </a:ext>
            </a:extLst>
          </p:cNvPr>
          <p:cNvSpPr txBox="1"/>
          <p:nvPr/>
        </p:nvSpPr>
        <p:spPr>
          <a:xfrm>
            <a:off x="6211689" y="3192875"/>
            <a:ext cx="1635464" cy="1169551"/>
          </a:xfrm>
          <a:prstGeom prst="rect">
            <a:avLst/>
          </a:prstGeom>
          <a:noFill/>
        </p:spPr>
        <p:txBody>
          <a:bodyPr wrap="square" rtlCol="0">
            <a:spAutoFit/>
          </a:bodyPr>
          <a:lstStyle/>
          <a:p>
            <a:pPr algn="ctr"/>
            <a:r>
              <a:rPr lang="hr-HR" sz="1400" b="1">
                <a:cs typeface="Arial" panose="020B0604020202020204" pitchFamily="34" charset="0"/>
              </a:rPr>
              <a:t>IV. Kružno gospodarstvo, uključujući prevenciju otpada i recikliranje</a:t>
            </a:r>
          </a:p>
        </p:txBody>
      </p:sp>
      <p:sp>
        <p:nvSpPr>
          <p:cNvPr id="80" name="Pravokutnik 79">
            <a:extLst>
              <a:ext uri="{FF2B5EF4-FFF2-40B4-BE49-F238E27FC236}">
                <a16:creationId xmlns:a16="http://schemas.microsoft.com/office/drawing/2014/main" id="{1617736F-067F-4564-AC30-C89FF456FF35}"/>
              </a:ext>
            </a:extLst>
          </p:cNvPr>
          <p:cNvSpPr/>
          <p:nvPr/>
        </p:nvSpPr>
        <p:spPr>
          <a:xfrm>
            <a:off x="8144520" y="2852042"/>
            <a:ext cx="1657822" cy="19315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b="1">
              <a:cs typeface="Arial" panose="020B0604020202020204" pitchFamily="34" charset="0"/>
            </a:endParaRPr>
          </a:p>
        </p:txBody>
      </p:sp>
      <p:sp>
        <p:nvSpPr>
          <p:cNvPr id="81" name="TekstniOkvir 80">
            <a:extLst>
              <a:ext uri="{FF2B5EF4-FFF2-40B4-BE49-F238E27FC236}">
                <a16:creationId xmlns:a16="http://schemas.microsoft.com/office/drawing/2014/main" id="{F1005E11-7D78-4860-AEB5-CFECCDD09791}"/>
              </a:ext>
            </a:extLst>
          </p:cNvPr>
          <p:cNvSpPr txBox="1"/>
          <p:nvPr/>
        </p:nvSpPr>
        <p:spPr>
          <a:xfrm>
            <a:off x="8142929" y="3327208"/>
            <a:ext cx="1657822" cy="954107"/>
          </a:xfrm>
          <a:prstGeom prst="rect">
            <a:avLst/>
          </a:prstGeom>
          <a:noFill/>
        </p:spPr>
        <p:txBody>
          <a:bodyPr wrap="square" rtlCol="0">
            <a:spAutoFit/>
          </a:bodyPr>
          <a:lstStyle/>
          <a:p>
            <a:pPr algn="ctr"/>
            <a:r>
              <a:rPr lang="hr-HR" sz="1400" b="1">
                <a:cs typeface="Arial" panose="020B0604020202020204" pitchFamily="34" charset="0"/>
              </a:rPr>
              <a:t>V. Prevencija onečišćenja i kontrola zraka, vode ili tla</a:t>
            </a:r>
          </a:p>
        </p:txBody>
      </p:sp>
      <p:sp>
        <p:nvSpPr>
          <p:cNvPr id="39" name="TextBox 25">
            <a:extLst>
              <a:ext uri="{FF2B5EF4-FFF2-40B4-BE49-F238E27FC236}">
                <a16:creationId xmlns:a16="http://schemas.microsoft.com/office/drawing/2014/main" id="{60C5869F-49E1-484A-8819-55EA68293460}"/>
              </a:ext>
            </a:extLst>
          </p:cNvPr>
          <p:cNvSpPr txBox="1"/>
          <p:nvPr/>
        </p:nvSpPr>
        <p:spPr>
          <a:xfrm>
            <a:off x="397381" y="4716572"/>
            <a:ext cx="1552838" cy="1200329"/>
          </a:xfrm>
          <a:prstGeom prst="rect">
            <a:avLst/>
          </a:prstGeom>
          <a:noFill/>
        </p:spPr>
        <p:txBody>
          <a:bodyPr wrap="square" rtlCol="0">
            <a:spAutoFit/>
          </a:bodyPr>
          <a:lstStyle/>
          <a:p>
            <a:pPr algn="ctr"/>
            <a:r>
              <a:rPr lang="hr-HR" sz="1200" b="1" dirty="0"/>
              <a:t>potpora </a:t>
            </a:r>
          </a:p>
          <a:p>
            <a:pPr algn="ctr"/>
            <a:r>
              <a:rPr lang="hr-HR" sz="1200" b="1" dirty="0"/>
              <a:t>plinskim </a:t>
            </a:r>
          </a:p>
          <a:p>
            <a:pPr algn="ctr"/>
            <a:r>
              <a:rPr lang="hr-HR" sz="1200" b="1" dirty="0"/>
              <a:t>bojlerima - </a:t>
            </a:r>
          </a:p>
          <a:p>
            <a:pPr algn="ctr"/>
            <a:r>
              <a:rPr lang="hr-HR" sz="1200" b="1" noProof="1"/>
              <a:t>max</a:t>
            </a:r>
            <a:r>
              <a:rPr lang="hr-HR" sz="1200" b="1" dirty="0"/>
              <a:t> 20% ukupne vrijednosti </a:t>
            </a:r>
          </a:p>
          <a:p>
            <a:pPr algn="ctr"/>
            <a:r>
              <a:rPr lang="hr-HR" sz="1200" b="1" dirty="0"/>
              <a:t>investicije</a:t>
            </a:r>
            <a:endParaRPr lang="sr-Latn-RS" sz="1200" b="1" dirty="0"/>
          </a:p>
        </p:txBody>
      </p:sp>
      <p:pic>
        <p:nvPicPr>
          <p:cNvPr id="44" name="Slika 43" descr="Slika na kojoj se prikazuje tekst&#10;&#10;Opis je automatski generiran">
            <a:extLst>
              <a:ext uri="{FF2B5EF4-FFF2-40B4-BE49-F238E27FC236}">
                <a16:creationId xmlns:a16="http://schemas.microsoft.com/office/drawing/2014/main" id="{EB290778-130C-4D6E-B014-8BF51765772F}"/>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47" name="Ravni poveznik 46">
            <a:extLst>
              <a:ext uri="{FF2B5EF4-FFF2-40B4-BE49-F238E27FC236}">
                <a16:creationId xmlns:a16="http://schemas.microsoft.com/office/drawing/2014/main" id="{6515298D-992E-454A-85D5-2F866EA52857}"/>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22">
            <a:extLst>
              <a:ext uri="{FF2B5EF4-FFF2-40B4-BE49-F238E27FC236}">
                <a16:creationId xmlns:a16="http://schemas.microsoft.com/office/drawing/2014/main" id="{B5E44419-9C2F-4192-AC8A-7F8F44E41F6C}"/>
              </a:ext>
            </a:extLst>
          </p:cNvPr>
          <p:cNvSpPr/>
          <p:nvPr/>
        </p:nvSpPr>
        <p:spPr>
          <a:xfrm>
            <a:off x="520965" y="4667646"/>
            <a:ext cx="1298181" cy="129818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48" name="Oval 22">
            <a:extLst>
              <a:ext uri="{FF2B5EF4-FFF2-40B4-BE49-F238E27FC236}">
                <a16:creationId xmlns:a16="http://schemas.microsoft.com/office/drawing/2014/main" id="{BA2E399B-2C9F-42B0-B165-256A025D345E}"/>
              </a:ext>
            </a:extLst>
          </p:cNvPr>
          <p:cNvSpPr/>
          <p:nvPr/>
        </p:nvSpPr>
        <p:spPr>
          <a:xfrm>
            <a:off x="2650956" y="1773270"/>
            <a:ext cx="1408559" cy="1408559"/>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49" name="Oval 22">
            <a:extLst>
              <a:ext uri="{FF2B5EF4-FFF2-40B4-BE49-F238E27FC236}">
                <a16:creationId xmlns:a16="http://schemas.microsoft.com/office/drawing/2014/main" id="{27470CD2-9B5B-4F5E-96B0-9728926B4F75}"/>
              </a:ext>
            </a:extLst>
          </p:cNvPr>
          <p:cNvSpPr/>
          <p:nvPr/>
        </p:nvSpPr>
        <p:spPr>
          <a:xfrm>
            <a:off x="4442850" y="1648752"/>
            <a:ext cx="1298181" cy="129818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50" name="Oval 22">
            <a:extLst>
              <a:ext uri="{FF2B5EF4-FFF2-40B4-BE49-F238E27FC236}">
                <a16:creationId xmlns:a16="http://schemas.microsoft.com/office/drawing/2014/main" id="{A0E796F8-CD0B-4DAE-9C69-5BEEDF083A9B}"/>
              </a:ext>
            </a:extLst>
          </p:cNvPr>
          <p:cNvSpPr/>
          <p:nvPr/>
        </p:nvSpPr>
        <p:spPr>
          <a:xfrm>
            <a:off x="6429908" y="4594216"/>
            <a:ext cx="1298181" cy="129818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51" name="Oval 22">
            <a:extLst>
              <a:ext uri="{FF2B5EF4-FFF2-40B4-BE49-F238E27FC236}">
                <a16:creationId xmlns:a16="http://schemas.microsoft.com/office/drawing/2014/main" id="{DD572D59-5748-49CC-A015-340351D11632}"/>
              </a:ext>
            </a:extLst>
          </p:cNvPr>
          <p:cNvSpPr/>
          <p:nvPr/>
        </p:nvSpPr>
        <p:spPr>
          <a:xfrm>
            <a:off x="8686234" y="4407959"/>
            <a:ext cx="1368237" cy="136823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52" name="Oval 22">
            <a:extLst>
              <a:ext uri="{FF2B5EF4-FFF2-40B4-BE49-F238E27FC236}">
                <a16:creationId xmlns:a16="http://schemas.microsoft.com/office/drawing/2014/main" id="{A56F81E8-FEC8-4BAC-896C-C9B09CB680ED}"/>
              </a:ext>
            </a:extLst>
          </p:cNvPr>
          <p:cNvSpPr/>
          <p:nvPr/>
        </p:nvSpPr>
        <p:spPr>
          <a:xfrm>
            <a:off x="10748561" y="1986972"/>
            <a:ext cx="1298181" cy="1298181"/>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38" name="TextBox 25">
            <a:extLst>
              <a:ext uri="{FF2B5EF4-FFF2-40B4-BE49-F238E27FC236}">
                <a16:creationId xmlns:a16="http://schemas.microsoft.com/office/drawing/2014/main" id="{C2C0E4DC-FE44-42D0-86FD-642FC0032B72}"/>
              </a:ext>
            </a:extLst>
          </p:cNvPr>
          <p:cNvSpPr txBox="1"/>
          <p:nvPr/>
        </p:nvSpPr>
        <p:spPr>
          <a:xfrm>
            <a:off x="10632310" y="2020250"/>
            <a:ext cx="1530681" cy="1200329"/>
          </a:xfrm>
          <a:prstGeom prst="rect">
            <a:avLst/>
          </a:prstGeom>
          <a:noFill/>
        </p:spPr>
        <p:txBody>
          <a:bodyPr wrap="square" rtlCol="0">
            <a:spAutoFit/>
          </a:bodyPr>
          <a:lstStyle/>
          <a:p>
            <a:pPr algn="ctr"/>
            <a:r>
              <a:rPr lang="hr-HR" sz="1200" b="1"/>
              <a:t>EO VSZ</a:t>
            </a:r>
          </a:p>
          <a:p>
            <a:pPr algn="ctr"/>
            <a:r>
              <a:rPr lang="hr-HR" sz="1200" b="1"/>
              <a:t>ne utječe na područja biološke raznolikosti </a:t>
            </a:r>
          </a:p>
          <a:p>
            <a:pPr algn="ctr"/>
            <a:r>
              <a:rPr lang="hr-HR" sz="1200" b="1"/>
              <a:t>i dr. zaštićena područja</a:t>
            </a:r>
            <a:endParaRPr lang="sr-Latn-RS" sz="1200" b="1"/>
          </a:p>
        </p:txBody>
      </p:sp>
      <p:sp>
        <p:nvSpPr>
          <p:cNvPr id="63" name="TextBox 25">
            <a:extLst>
              <a:ext uri="{FF2B5EF4-FFF2-40B4-BE49-F238E27FC236}">
                <a16:creationId xmlns:a16="http://schemas.microsoft.com/office/drawing/2014/main" id="{DAEE9084-1EB4-458C-AD28-09A6F5FF0EC2}"/>
              </a:ext>
            </a:extLst>
          </p:cNvPr>
          <p:cNvSpPr txBox="1"/>
          <p:nvPr/>
        </p:nvSpPr>
        <p:spPr>
          <a:xfrm>
            <a:off x="8467091" y="4383472"/>
            <a:ext cx="1780807" cy="1384995"/>
          </a:xfrm>
          <a:prstGeom prst="rect">
            <a:avLst/>
          </a:prstGeom>
          <a:noFill/>
        </p:spPr>
        <p:txBody>
          <a:bodyPr wrap="square" rtlCol="0">
            <a:spAutoFit/>
          </a:bodyPr>
          <a:lstStyle/>
          <a:p>
            <a:pPr algn="ctr"/>
            <a:r>
              <a:rPr lang="hr-HR" sz="1200" b="1" noProof="1"/>
              <a:t>mjere </a:t>
            </a:r>
          </a:p>
          <a:p>
            <a:pPr algn="ctr"/>
            <a:r>
              <a:rPr lang="hr-HR" sz="1200" b="1" noProof="1"/>
              <a:t>za smanjenje onečišćujućih </a:t>
            </a:r>
          </a:p>
          <a:p>
            <a:pPr algn="ctr"/>
            <a:r>
              <a:rPr lang="hr-HR" sz="1200" b="1" noProof="1"/>
              <a:t>tvari tijekom građevinskih </a:t>
            </a:r>
          </a:p>
          <a:p>
            <a:pPr algn="ctr"/>
            <a:r>
              <a:rPr lang="hr-HR" sz="1200" b="1" noProof="1"/>
              <a:t>radova; </a:t>
            </a:r>
          </a:p>
          <a:p>
            <a:pPr algn="ctr"/>
            <a:r>
              <a:rPr lang="hr-HR" sz="1200" b="1" noProof="1"/>
              <a:t>ekodizajn</a:t>
            </a:r>
          </a:p>
        </p:txBody>
      </p:sp>
      <p:sp>
        <p:nvSpPr>
          <p:cNvPr id="33" name="TextBox 25">
            <a:extLst>
              <a:ext uri="{FF2B5EF4-FFF2-40B4-BE49-F238E27FC236}">
                <a16:creationId xmlns:a16="http://schemas.microsoft.com/office/drawing/2014/main" id="{DB89DCAE-56D4-4723-BFF3-DAF5020C2412}"/>
              </a:ext>
            </a:extLst>
          </p:cNvPr>
          <p:cNvSpPr txBox="1"/>
          <p:nvPr/>
        </p:nvSpPr>
        <p:spPr>
          <a:xfrm>
            <a:off x="6394938" y="4716572"/>
            <a:ext cx="1382866" cy="1200329"/>
          </a:xfrm>
          <a:prstGeom prst="rect">
            <a:avLst/>
          </a:prstGeom>
          <a:noFill/>
        </p:spPr>
        <p:txBody>
          <a:bodyPr wrap="square" rtlCol="0">
            <a:spAutoFit/>
          </a:bodyPr>
          <a:lstStyle/>
          <a:p>
            <a:pPr algn="ctr">
              <a:spcAft>
                <a:spcPts val="800"/>
              </a:spcAft>
            </a:pPr>
            <a:r>
              <a:rPr lang="hr-HR" sz="1200" b="1"/>
              <a:t>ograničavanje stvaranja otpada, ponovna uporaba materijala korištenih u obnovi</a:t>
            </a:r>
            <a:endParaRPr lang="sr-Latn-RS" sz="1200" b="1"/>
          </a:p>
        </p:txBody>
      </p:sp>
      <p:sp>
        <p:nvSpPr>
          <p:cNvPr id="31" name="TextBox 25">
            <a:extLst>
              <a:ext uri="{FF2B5EF4-FFF2-40B4-BE49-F238E27FC236}">
                <a16:creationId xmlns:a16="http://schemas.microsoft.com/office/drawing/2014/main" id="{EC5E73CA-4AF5-4B86-B953-9B43A06E94F7}"/>
              </a:ext>
            </a:extLst>
          </p:cNvPr>
          <p:cNvSpPr txBox="1"/>
          <p:nvPr/>
        </p:nvSpPr>
        <p:spPr>
          <a:xfrm>
            <a:off x="2648648" y="1898472"/>
            <a:ext cx="1409669" cy="1200329"/>
          </a:xfrm>
          <a:prstGeom prst="rect">
            <a:avLst/>
          </a:prstGeom>
          <a:noFill/>
        </p:spPr>
        <p:txBody>
          <a:bodyPr wrap="square" rtlCol="0">
            <a:spAutoFit/>
          </a:bodyPr>
          <a:lstStyle/>
          <a:p>
            <a:pPr algn="ctr"/>
            <a:r>
              <a:rPr lang="hr-HR" sz="1200" b="1"/>
              <a:t>poboljšana </a:t>
            </a:r>
          </a:p>
          <a:p>
            <a:pPr algn="ctr"/>
            <a:r>
              <a:rPr lang="hr-HR" sz="1200" b="1"/>
              <a:t>toplinska ugodnost, </a:t>
            </a:r>
          </a:p>
          <a:p>
            <a:pPr algn="ctr"/>
            <a:r>
              <a:rPr lang="hr-HR" sz="1200" b="1"/>
              <a:t>ograničen štetni učinak očekivane </a:t>
            </a:r>
          </a:p>
          <a:p>
            <a:pPr algn="ctr"/>
            <a:r>
              <a:rPr lang="hr-HR" sz="1200" b="1"/>
              <a:t>buduće klime</a:t>
            </a:r>
            <a:endParaRPr lang="sr-Latn-RS" sz="1200" b="1"/>
          </a:p>
        </p:txBody>
      </p:sp>
      <p:sp>
        <p:nvSpPr>
          <p:cNvPr id="83" name="Elipsa 82">
            <a:extLst>
              <a:ext uri="{FF2B5EF4-FFF2-40B4-BE49-F238E27FC236}">
                <a16:creationId xmlns:a16="http://schemas.microsoft.com/office/drawing/2014/main" id="{533973C8-44DE-4DA3-AF09-7E9D32E84429}"/>
              </a:ext>
            </a:extLst>
          </p:cNvPr>
          <p:cNvSpPr/>
          <p:nvPr/>
        </p:nvSpPr>
        <p:spPr>
          <a:xfrm>
            <a:off x="7330721" y="831157"/>
            <a:ext cx="1681677" cy="1681677"/>
          </a:xfrm>
          <a:prstGeom prst="ellipse">
            <a:avLst/>
          </a:prstGeom>
          <a:solidFill>
            <a:schemeClr val="tx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sp>
        <p:nvSpPr>
          <p:cNvPr id="84" name="TekstniOkvir 83">
            <a:extLst>
              <a:ext uri="{FF2B5EF4-FFF2-40B4-BE49-F238E27FC236}">
                <a16:creationId xmlns:a16="http://schemas.microsoft.com/office/drawing/2014/main" id="{85E89727-C4E6-4DFD-998B-91AD9DF84F19}"/>
              </a:ext>
            </a:extLst>
          </p:cNvPr>
          <p:cNvSpPr txBox="1"/>
          <p:nvPr/>
        </p:nvSpPr>
        <p:spPr>
          <a:xfrm>
            <a:off x="7070347" y="917630"/>
            <a:ext cx="2202424" cy="1233671"/>
          </a:xfrm>
          <a:prstGeom prst="rect">
            <a:avLst/>
          </a:prstGeom>
          <a:noFill/>
          <a:ln>
            <a:noFill/>
            <a:prstDash val="sysDot"/>
          </a:ln>
        </p:spPr>
        <p:txBody>
          <a:bodyPr wrap="square" lIns="91440" tIns="45720" rIns="91440" bIns="45720" rtlCol="0" anchor="t">
            <a:spAutoFit/>
          </a:bodyPr>
          <a:lstStyle/>
          <a:p>
            <a:pPr algn="ctr"/>
            <a:r>
              <a:rPr lang="hr-HR" sz="1400" b="1">
                <a:solidFill>
                  <a:schemeClr val="bg1"/>
                </a:solidFill>
                <a:cs typeface="Arial" panose="020B0604020202020204" pitchFamily="34" charset="0"/>
              </a:rPr>
              <a:t>razine </a:t>
            </a:r>
          </a:p>
          <a:p>
            <a:pPr algn="ctr"/>
            <a:r>
              <a:rPr lang="hr-HR" sz="1400" b="1">
                <a:solidFill>
                  <a:schemeClr val="bg1"/>
                </a:solidFill>
                <a:cs typeface="Arial" panose="020B0604020202020204" pitchFamily="34" charset="0"/>
              </a:rPr>
              <a:t>implementacije </a:t>
            </a:r>
          </a:p>
          <a:p>
            <a:pPr algn="ctr">
              <a:spcAft>
                <a:spcPts val="500"/>
              </a:spcAft>
            </a:pPr>
            <a:r>
              <a:rPr lang="hr-HR" sz="1400" b="1">
                <a:solidFill>
                  <a:schemeClr val="bg1"/>
                </a:solidFill>
                <a:cs typeface="Arial" panose="020B0604020202020204" pitchFamily="34" charset="0"/>
              </a:rPr>
              <a:t>DNSH načela:</a:t>
            </a:r>
            <a:endParaRPr lang="hr-HR" sz="1400" b="1" noProof="1">
              <a:solidFill>
                <a:schemeClr val="bg1"/>
              </a:solidFill>
              <a:cs typeface="Arial" panose="020B0604020202020204" pitchFamily="34" charset="0"/>
            </a:endParaRPr>
          </a:p>
          <a:p>
            <a:pPr indent="114300" algn="ctr">
              <a:buFont typeface="Arial" panose="020B0604020202020204" pitchFamily="34" charset="0"/>
              <a:buChar char="•"/>
            </a:pPr>
            <a:r>
              <a:rPr lang="hr-HR" sz="1400" b="1" noProof="1">
                <a:solidFill>
                  <a:schemeClr val="bg1"/>
                </a:solidFill>
                <a:cs typeface="Arial"/>
              </a:rPr>
              <a:t>prilikom prijave</a:t>
            </a:r>
            <a:endParaRPr lang="hr-HR" sz="1400" b="1" noProof="1">
              <a:solidFill>
                <a:schemeClr val="bg1"/>
              </a:solidFill>
              <a:cs typeface="Arial" panose="020B0604020202020204" pitchFamily="34" charset="0"/>
            </a:endParaRPr>
          </a:p>
          <a:p>
            <a:pPr marL="114300" indent="-171450" algn="ctr">
              <a:buFont typeface="Arial" panose="020B0604020202020204" pitchFamily="34" charset="0"/>
              <a:buChar char="•"/>
            </a:pPr>
            <a:r>
              <a:rPr lang="hr-HR" sz="1400" b="1" noProof="1">
                <a:solidFill>
                  <a:schemeClr val="bg1"/>
                </a:solidFill>
                <a:cs typeface="Arial"/>
              </a:rPr>
              <a:t>prilikom provedbe</a:t>
            </a:r>
          </a:p>
        </p:txBody>
      </p:sp>
      <p:sp>
        <p:nvSpPr>
          <p:cNvPr id="42" name="Elipsa 41">
            <a:extLst>
              <a:ext uri="{FF2B5EF4-FFF2-40B4-BE49-F238E27FC236}">
                <a16:creationId xmlns:a16="http://schemas.microsoft.com/office/drawing/2014/main" id="{E1ACFEEE-2D8D-4034-AA5F-0EB07C3DAE60}"/>
              </a:ext>
            </a:extLst>
          </p:cNvPr>
          <p:cNvSpPr/>
          <p:nvPr/>
        </p:nvSpPr>
        <p:spPr>
          <a:xfrm>
            <a:off x="8972897" y="76128"/>
            <a:ext cx="2007189" cy="2007189"/>
          </a:xfrm>
          <a:prstGeom prst="ellipse">
            <a:avLst/>
          </a:prstGeom>
          <a:solidFill>
            <a:schemeClr val="tx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sp>
        <p:nvSpPr>
          <p:cNvPr id="43" name="TekstniOkvir 42">
            <a:extLst>
              <a:ext uri="{FF2B5EF4-FFF2-40B4-BE49-F238E27FC236}">
                <a16:creationId xmlns:a16="http://schemas.microsoft.com/office/drawing/2014/main" id="{53BEFB25-74C6-4F6F-B662-3D7729254800}"/>
              </a:ext>
            </a:extLst>
          </p:cNvPr>
          <p:cNvSpPr txBox="1"/>
          <p:nvPr/>
        </p:nvSpPr>
        <p:spPr>
          <a:xfrm>
            <a:off x="9017974" y="199344"/>
            <a:ext cx="1919044" cy="1815882"/>
          </a:xfrm>
          <a:prstGeom prst="rect">
            <a:avLst/>
          </a:prstGeom>
          <a:noFill/>
          <a:ln>
            <a:noFill/>
            <a:prstDash val="sysDot"/>
          </a:ln>
        </p:spPr>
        <p:txBody>
          <a:bodyPr wrap="square" rtlCol="0">
            <a:spAutoFit/>
          </a:bodyPr>
          <a:lstStyle/>
          <a:p>
            <a:pPr algn="ctr"/>
            <a:r>
              <a:rPr lang="hr-HR" sz="1400" b="1">
                <a:solidFill>
                  <a:schemeClr val="bg1"/>
                </a:solidFill>
                <a:cs typeface="Arial" panose="020B0604020202020204" pitchFamily="34" charset="0"/>
              </a:rPr>
              <a:t>ulaganjem u energetsku obnovu zgrada </a:t>
            </a:r>
          </a:p>
          <a:p>
            <a:pPr algn="ctr"/>
            <a:r>
              <a:rPr lang="hr-HR" sz="1400" b="1">
                <a:solidFill>
                  <a:schemeClr val="bg1"/>
                </a:solidFill>
                <a:cs typeface="Arial" panose="020B0604020202020204" pitchFamily="34" charset="0"/>
              </a:rPr>
              <a:t>značajno se doprinosi </a:t>
            </a:r>
          </a:p>
          <a:p>
            <a:pPr algn="ctr"/>
            <a:r>
              <a:rPr lang="hr-HR" sz="1400" b="1">
                <a:solidFill>
                  <a:schemeClr val="bg1"/>
                </a:solidFill>
                <a:cs typeface="Arial" panose="020B0604020202020204" pitchFamily="34" charset="0"/>
              </a:rPr>
              <a:t>Okolišnom cilju I., a ostalim se ciljevima </a:t>
            </a:r>
          </a:p>
          <a:p>
            <a:pPr algn="ctr"/>
            <a:r>
              <a:rPr lang="hr-HR" sz="1400" b="1">
                <a:solidFill>
                  <a:schemeClr val="bg1"/>
                </a:solidFill>
                <a:cs typeface="Arial" panose="020B0604020202020204" pitchFamily="34" charset="0"/>
              </a:rPr>
              <a:t>ne nanosi </a:t>
            </a:r>
          </a:p>
          <a:p>
            <a:pPr algn="ctr"/>
            <a:r>
              <a:rPr lang="hr-HR" sz="1400" b="1">
                <a:solidFill>
                  <a:schemeClr val="bg1"/>
                </a:solidFill>
                <a:cs typeface="Arial" panose="020B0604020202020204" pitchFamily="34" charset="0"/>
              </a:rPr>
              <a:t>bitna šteta </a:t>
            </a:r>
            <a:endParaRPr lang="hr-HR" sz="1400" b="1" noProof="1">
              <a:solidFill>
                <a:schemeClr val="bg1"/>
              </a:solidFill>
              <a:cs typeface="Arial" panose="020B0604020202020204" pitchFamily="34" charset="0"/>
            </a:endParaRPr>
          </a:p>
        </p:txBody>
      </p:sp>
      <p:sp>
        <p:nvSpPr>
          <p:cNvPr id="4" name="TextBox 6">
            <a:extLst>
              <a:ext uri="{FF2B5EF4-FFF2-40B4-BE49-F238E27FC236}">
                <a16:creationId xmlns:a16="http://schemas.microsoft.com/office/drawing/2014/main" id="{16ECC805-55F8-A883-A8DA-EA17FD1B3462}"/>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
        <p:nvSpPr>
          <p:cNvPr id="36" name="TextBox 10">
            <a:extLst>
              <a:ext uri="{FF2B5EF4-FFF2-40B4-BE49-F238E27FC236}">
                <a16:creationId xmlns:a16="http://schemas.microsoft.com/office/drawing/2014/main" id="{FF48B0F8-B8B6-41BC-9FFE-CFC35FB2D5C8}"/>
              </a:ext>
            </a:extLst>
          </p:cNvPr>
          <p:cNvSpPr txBox="1"/>
          <p:nvPr/>
        </p:nvSpPr>
        <p:spPr>
          <a:xfrm>
            <a:off x="373143" y="304799"/>
            <a:ext cx="6628157" cy="646331"/>
          </a:xfrm>
          <a:prstGeom prst="rect">
            <a:avLst/>
          </a:prstGeom>
          <a:noFill/>
        </p:spPr>
        <p:txBody>
          <a:bodyPr wrap="square" lIns="91440" tIns="45720" rIns="91440" bIns="45720" rtlCol="0" anchor="t">
            <a:spAutoFit/>
          </a:bodyPr>
          <a:lstStyle/>
          <a:p>
            <a:pPr fontAlgn="base"/>
            <a:r>
              <a:rPr lang="hr-HR" b="1">
                <a:cs typeface="Arial"/>
              </a:rPr>
              <a:t>USKLAĐENOST POZIVA S </a:t>
            </a:r>
            <a:r>
              <a:rPr lang="hr-HR" b="1">
                <a:ea typeface="+mn-lt"/>
                <a:cs typeface="+mn-lt"/>
              </a:rPr>
              <a:t>NAČELOM </a:t>
            </a:r>
            <a:r>
              <a:rPr lang="hr-HR" b="1">
                <a:cs typeface="Arial"/>
              </a:rPr>
              <a:t>DNSH („ne nanosi bitnu štetu”) </a:t>
            </a:r>
          </a:p>
          <a:p>
            <a:pPr fontAlgn="base"/>
            <a:r>
              <a:rPr lang="hr-HR">
                <a:cs typeface="Arial" panose="020B0604020202020204" pitchFamily="34" charset="0"/>
              </a:rPr>
              <a:t>OKOLIŠNI CILJEVI</a:t>
            </a:r>
          </a:p>
        </p:txBody>
      </p:sp>
    </p:spTree>
    <p:extLst>
      <p:ext uri="{BB962C8B-B14F-4D97-AF65-F5344CB8AC3E}">
        <p14:creationId xmlns:p14="http://schemas.microsoft.com/office/powerpoint/2010/main" val="39578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83E5D6B-9AC1-4B59-978D-A7AFC2454438}"/>
              </a:ext>
            </a:extLst>
          </p:cNvPr>
          <p:cNvSpPr txBox="1"/>
          <p:nvPr/>
        </p:nvSpPr>
        <p:spPr>
          <a:xfrm>
            <a:off x="380999" y="304801"/>
            <a:ext cx="2590802" cy="369332"/>
          </a:xfrm>
          <a:prstGeom prst="rect">
            <a:avLst/>
          </a:prstGeom>
          <a:noFill/>
        </p:spPr>
        <p:txBody>
          <a:bodyPr wrap="square" rtlCol="0">
            <a:spAutoFit/>
          </a:bodyPr>
          <a:lstStyle/>
          <a:p>
            <a:pPr fontAlgn="base"/>
            <a:r>
              <a:rPr lang="hr-HR" b="1">
                <a:cs typeface="Arial" panose="020B0604020202020204" pitchFamily="34" charset="0"/>
              </a:rPr>
              <a:t>KAKO SE PRIJAVITI?</a:t>
            </a:r>
          </a:p>
        </p:txBody>
      </p:sp>
      <p:pic>
        <p:nvPicPr>
          <p:cNvPr id="44" name="Slika 43" descr="Slika na kojoj se prikazuje tekst&#10;&#10;Opis je automatski generiran">
            <a:extLst>
              <a:ext uri="{FF2B5EF4-FFF2-40B4-BE49-F238E27FC236}">
                <a16:creationId xmlns:a16="http://schemas.microsoft.com/office/drawing/2014/main" id="{EB290778-130C-4D6E-B014-8BF51765772F}"/>
              </a:ext>
            </a:extLst>
          </p:cNvPr>
          <p:cNvPicPr>
            <a:picLocks noChangeAspect="1"/>
          </p:cNvPicPr>
          <p:nvPr/>
        </p:nvPicPr>
        <p:blipFill>
          <a:blip r:embed="rId3"/>
          <a:stretch>
            <a:fillRect/>
          </a:stretch>
        </p:blipFill>
        <p:spPr>
          <a:xfrm>
            <a:off x="431363" y="6199318"/>
            <a:ext cx="1771303" cy="424732"/>
          </a:xfrm>
          <a:prstGeom prst="rect">
            <a:avLst/>
          </a:prstGeom>
        </p:spPr>
      </p:pic>
      <p:sp>
        <p:nvSpPr>
          <p:cNvPr id="7" name="Rectangle 1">
            <a:extLst>
              <a:ext uri="{FF2B5EF4-FFF2-40B4-BE49-F238E27FC236}">
                <a16:creationId xmlns:a16="http://schemas.microsoft.com/office/drawing/2014/main" id="{535E3EFA-4A69-468E-9707-481FFA687528}"/>
              </a:ext>
            </a:extLst>
          </p:cNvPr>
          <p:cNvSpPr>
            <a:spLocks noChangeArrowheads="1"/>
          </p:cNvSpPr>
          <p:nvPr/>
        </p:nvSpPr>
        <p:spPr bwMode="auto">
          <a:xfrm>
            <a:off x="2062162" y="1288781"/>
            <a:ext cx="171990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r-HR" altLang="sr-Latn-RS" sz="1800" b="0" i="0" u="none" strike="noStrike" cap="none" normalizeH="0" baseline="0">
                <a:ln>
                  <a:noFill/>
                </a:ln>
                <a:solidFill>
                  <a:schemeClr val="tx1"/>
                </a:solidFill>
                <a:effectLst/>
                <a:latin typeface="Arial" panose="020B0604020202020204" pitchFamily="34" charset="0"/>
              </a:rPr>
            </a:br>
            <a:endParaRPr kumimoji="0" lang="hr-HR" altLang="sr-Latn-RS" sz="1800" b="0" i="0" u="none" strike="noStrike" cap="none" normalizeH="0" baseline="0">
              <a:ln>
                <a:noFill/>
              </a:ln>
              <a:solidFill>
                <a:schemeClr val="tx1"/>
              </a:solidFill>
              <a:effectLst/>
              <a:latin typeface="Arial" panose="020B0604020202020204" pitchFamily="34" charset="0"/>
            </a:endParaRPr>
          </a:p>
        </p:txBody>
      </p:sp>
      <p:cxnSp>
        <p:nvCxnSpPr>
          <p:cNvPr id="8" name="Ravni poveznik 7">
            <a:extLst>
              <a:ext uri="{FF2B5EF4-FFF2-40B4-BE49-F238E27FC236}">
                <a16:creationId xmlns:a16="http://schemas.microsoft.com/office/drawing/2014/main" id="{247D0B9E-7A36-4B2E-81AD-09E10E3066A1}"/>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ica 1">
            <a:extLst>
              <a:ext uri="{FF2B5EF4-FFF2-40B4-BE49-F238E27FC236}">
                <a16:creationId xmlns:a16="http://schemas.microsoft.com/office/drawing/2014/main" id="{3FDDF42D-69ED-4D8F-8E82-8FD545A67BE0}"/>
              </a:ext>
            </a:extLst>
          </p:cNvPr>
          <p:cNvGraphicFramePr>
            <a:graphicFrameLocks noGrp="1"/>
          </p:cNvGraphicFramePr>
          <p:nvPr>
            <p:extLst>
              <p:ext uri="{D42A27DB-BD31-4B8C-83A1-F6EECF244321}">
                <p14:modId xmlns:p14="http://schemas.microsoft.com/office/powerpoint/2010/main" val="2083084700"/>
              </p:ext>
            </p:extLst>
          </p:nvPr>
        </p:nvGraphicFramePr>
        <p:xfrm>
          <a:off x="270942" y="817124"/>
          <a:ext cx="5664637" cy="5223751"/>
        </p:xfrm>
        <a:graphic>
          <a:graphicData uri="http://schemas.openxmlformats.org/drawingml/2006/table">
            <a:tbl>
              <a:tblPr firstRow="1" firstCol="1" bandRow="1">
                <a:tableStyleId>{16D9F66E-5EB9-4882-86FB-DCBF35E3C3E4}</a:tableStyleId>
              </a:tblPr>
              <a:tblGrid>
                <a:gridCol w="2177390">
                  <a:extLst>
                    <a:ext uri="{9D8B030D-6E8A-4147-A177-3AD203B41FA5}">
                      <a16:colId xmlns:a16="http://schemas.microsoft.com/office/drawing/2014/main" val="292228191"/>
                    </a:ext>
                  </a:extLst>
                </a:gridCol>
                <a:gridCol w="705939">
                  <a:extLst>
                    <a:ext uri="{9D8B030D-6E8A-4147-A177-3AD203B41FA5}">
                      <a16:colId xmlns:a16="http://schemas.microsoft.com/office/drawing/2014/main" val="300071108"/>
                    </a:ext>
                  </a:extLst>
                </a:gridCol>
                <a:gridCol w="2781308">
                  <a:extLst>
                    <a:ext uri="{9D8B030D-6E8A-4147-A177-3AD203B41FA5}">
                      <a16:colId xmlns:a16="http://schemas.microsoft.com/office/drawing/2014/main" val="1313375682"/>
                    </a:ext>
                  </a:extLst>
                </a:gridCol>
              </a:tblGrid>
              <a:tr h="455701">
                <a:tc>
                  <a:txBody>
                    <a:bodyPr/>
                    <a:lstStyle/>
                    <a:p>
                      <a:pPr algn="ctr">
                        <a:lnSpc>
                          <a:spcPct val="115000"/>
                        </a:lnSpc>
                        <a:spcAft>
                          <a:spcPts val="1000"/>
                        </a:spcAft>
                      </a:pPr>
                      <a:r>
                        <a:rPr lang="hr-HR" sz="900" dirty="0">
                          <a:solidFill>
                            <a:schemeClr val="bg1"/>
                          </a:solidFill>
                          <a:effectLst/>
                        </a:rPr>
                        <a:t> </a:t>
                      </a:r>
                    </a:p>
                    <a:p>
                      <a:pPr algn="ctr">
                        <a:lnSpc>
                          <a:spcPct val="115000"/>
                        </a:lnSpc>
                        <a:spcAft>
                          <a:spcPts val="1000"/>
                        </a:spcAft>
                      </a:pPr>
                      <a:r>
                        <a:rPr lang="hr-HR" sz="900" dirty="0">
                          <a:solidFill>
                            <a:schemeClr val="bg1"/>
                          </a:solidFill>
                          <a:effectLst/>
                        </a:rPr>
                        <a:t>Dokument</a:t>
                      </a:r>
                      <a:endParaRPr lang="hr-HR" sz="900" dirty="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tc>
                  <a:txBody>
                    <a:bodyPr/>
                    <a:lstStyle/>
                    <a:p>
                      <a:pPr algn="ctr">
                        <a:lnSpc>
                          <a:spcPct val="115000"/>
                        </a:lnSpc>
                        <a:spcAft>
                          <a:spcPts val="1000"/>
                        </a:spcAft>
                      </a:pPr>
                      <a:r>
                        <a:rPr lang="hr-HR" sz="900">
                          <a:solidFill>
                            <a:schemeClr val="bg1"/>
                          </a:solidFill>
                          <a:effectLst/>
                        </a:rPr>
                        <a:t> </a:t>
                      </a:r>
                    </a:p>
                    <a:p>
                      <a:pPr algn="ctr">
                        <a:lnSpc>
                          <a:spcPct val="115000"/>
                        </a:lnSpc>
                        <a:spcAft>
                          <a:spcPts val="1000"/>
                        </a:spcAft>
                      </a:pPr>
                      <a:r>
                        <a:rPr lang="hr-HR" sz="900">
                          <a:solidFill>
                            <a:schemeClr val="bg1"/>
                          </a:solidFill>
                          <a:effectLst/>
                        </a:rPr>
                        <a:t>Obvezno</a:t>
                      </a:r>
                      <a:endParaRPr lang="hr-HR" sz="9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tc>
                  <a:txBody>
                    <a:bodyPr/>
                    <a:lstStyle/>
                    <a:p>
                      <a:pPr>
                        <a:lnSpc>
                          <a:spcPct val="115000"/>
                        </a:lnSpc>
                        <a:spcAft>
                          <a:spcPts val="1000"/>
                        </a:spcAft>
                      </a:pPr>
                      <a:r>
                        <a:rPr lang="hr-HR" sz="900">
                          <a:solidFill>
                            <a:schemeClr val="bg1"/>
                          </a:solidFill>
                          <a:effectLst/>
                        </a:rPr>
                        <a:t> </a:t>
                      </a:r>
                    </a:p>
                    <a:p>
                      <a:pPr algn="ctr">
                        <a:lnSpc>
                          <a:spcPct val="115000"/>
                        </a:lnSpc>
                        <a:spcAft>
                          <a:spcPts val="1000"/>
                        </a:spcAft>
                      </a:pPr>
                      <a:r>
                        <a:rPr lang="hr-HR" sz="900">
                          <a:solidFill>
                            <a:schemeClr val="bg1"/>
                          </a:solidFill>
                          <a:effectLst/>
                        </a:rPr>
                        <a:t>Referenca</a:t>
                      </a:r>
                      <a:endParaRPr lang="hr-HR" sz="9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extLst>
                  <a:ext uri="{0D108BD9-81ED-4DB2-BD59-A6C34878D82A}">
                    <a16:rowId xmlns:a16="http://schemas.microsoft.com/office/drawing/2014/main" val="3673818463"/>
                  </a:ext>
                </a:extLst>
              </a:tr>
              <a:tr h="192794">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 Prijavni obrazac</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1. -  ispunjava se u sustavu </a:t>
                      </a:r>
                      <a:r>
                        <a:rPr lang="hr-HR" sz="900" u="sng">
                          <a:effectLst/>
                          <a:latin typeface="+mn-lt"/>
                          <a:ea typeface="MS Mincho" panose="02020609040205080304" pitchFamily="49" charset="-128"/>
                          <a:cs typeface="Arial" panose="020B0604020202020204" pitchFamily="34" charset="0"/>
                        </a:rPr>
                        <a:t>fondovieu</a:t>
                      </a:r>
                      <a:endParaRPr lang="hr-HR" sz="900">
                        <a:effectLst/>
                        <a:latin typeface="+mn-lt"/>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520494369"/>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2. Tehnički obrazac</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2., u .xls i .pdf formatu (svi listovi ovjereni pečatom i potpisom)</a:t>
                      </a:r>
                    </a:p>
                  </a:txBody>
                  <a:tcPr marL="68580" marR="68580" marT="0" marB="0"/>
                </a:tc>
                <a:extLst>
                  <a:ext uri="{0D108BD9-81ED-4DB2-BD59-A6C34878D82A}">
                    <a16:rowId xmlns:a16="http://schemas.microsoft.com/office/drawing/2014/main" val="200368720"/>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3. Izjava prijavitelja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3., u .pdf formatu (skenirana, ovjerena pečatom i potpisom)</a:t>
                      </a:r>
                    </a:p>
                  </a:txBody>
                  <a:tcPr marL="68580" marR="68580" marT="0" marB="0"/>
                </a:tc>
                <a:extLst>
                  <a:ext uri="{0D108BD9-81ED-4DB2-BD59-A6C34878D82A}">
                    <a16:rowId xmlns:a16="http://schemas.microsoft.com/office/drawing/2014/main" val="3184306431"/>
                  </a:ext>
                </a:extLst>
              </a:tr>
              <a:tr h="762699">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4. Ažurirani popis suvlasnika zgrade</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4., u .xls i .pdf formatu (ovjeren pečatom i potpisom)</a:t>
                      </a:r>
                    </a:p>
                  </a:txBody>
                  <a:tcPr marL="68580" marR="68580" marT="0" marB="0"/>
                </a:tc>
                <a:extLst>
                  <a:ext uri="{0D108BD9-81ED-4DB2-BD59-A6C34878D82A}">
                    <a16:rowId xmlns:a16="http://schemas.microsoft.com/office/drawing/2014/main" val="3221651571"/>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5. Izjava o korištenim potporama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ako je primjenjivo</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5., u .pdf formatu (skenirana, ovjerena pečatom i potpisom)</a:t>
                      </a:r>
                    </a:p>
                  </a:txBody>
                  <a:tcPr marL="68580" marR="68580" marT="0" marB="0"/>
                </a:tc>
                <a:extLst>
                  <a:ext uri="{0D108BD9-81ED-4DB2-BD59-A6C34878D82A}">
                    <a16:rowId xmlns:a16="http://schemas.microsoft.com/office/drawing/2014/main" val="2253683481"/>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6. Izjava o imenovanju voditelja projekta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6., u .pdf formatu (skenirana, ovjerena pečatom i potpisom), vidi POJMOVNIK</a:t>
                      </a:r>
                    </a:p>
                  </a:txBody>
                  <a:tcPr marL="68580" marR="68580" marT="0" marB="0"/>
                </a:tc>
                <a:extLst>
                  <a:ext uri="{0D108BD9-81ED-4DB2-BD59-A6C34878D82A}">
                    <a16:rowId xmlns:a16="http://schemas.microsoft.com/office/drawing/2014/main" val="757810696"/>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7. Obrazac usklađenosti projektnog prijedloga s DNSH načelom</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7. u .pdf formatu (skenirana, ovjerena pečatom i potpisom)</a:t>
                      </a:r>
                    </a:p>
                  </a:txBody>
                  <a:tcPr marL="68580" marR="68580" marT="0" marB="0"/>
                </a:tc>
                <a:extLst>
                  <a:ext uri="{0D108BD9-81ED-4DB2-BD59-A6C34878D82A}">
                    <a16:rowId xmlns:a16="http://schemas.microsoft.com/office/drawing/2014/main" val="3533161014"/>
                  </a:ext>
                </a:extLst>
              </a:tr>
              <a:tr h="488031">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8. Izjava glavnog projektanta o usklađenosti projektnog prijedloga s DNSH načelom </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Obrazac 8. u .pdf formatu (skenirana, ovjerena pečatom i potpisom)</a:t>
                      </a:r>
                    </a:p>
                  </a:txBody>
                  <a:tcPr marL="68580" marR="68580" marT="0" marB="0"/>
                </a:tc>
                <a:extLst>
                  <a:ext uri="{0D108BD9-81ED-4DB2-BD59-A6C34878D82A}">
                    <a16:rowId xmlns:a16="http://schemas.microsoft.com/office/drawing/2014/main" val="464168038"/>
                  </a:ext>
                </a:extLst>
              </a:tr>
              <a:tr h="290887">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9. Međuvlasnički ugovor</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vidi POJMOVNIK</a:t>
                      </a:r>
                    </a:p>
                  </a:txBody>
                  <a:tcPr marL="68580" marR="68580" marT="0" marB="0"/>
                </a:tc>
                <a:extLst>
                  <a:ext uri="{0D108BD9-81ED-4DB2-BD59-A6C34878D82A}">
                    <a16:rowId xmlns:a16="http://schemas.microsoft.com/office/drawing/2014/main" val="4093828678"/>
                  </a:ext>
                </a:extLst>
              </a:tr>
              <a:tr h="290887">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10. Ugovor o upravljanju zgradom</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vidi POJMOVNIK</a:t>
                      </a:r>
                    </a:p>
                  </a:txBody>
                  <a:tcPr marL="68580" marR="68580" marT="0" marB="0"/>
                </a:tc>
                <a:extLst>
                  <a:ext uri="{0D108BD9-81ED-4DB2-BD59-A6C34878D82A}">
                    <a16:rowId xmlns:a16="http://schemas.microsoft.com/office/drawing/2014/main" val="1613860587"/>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11. Punomoć ovjerena kod javnog bilježnika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ako je primjenjivo</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vidi POJMOVNIK</a:t>
                      </a:r>
                    </a:p>
                  </a:txBody>
                  <a:tcPr marL="68580" marR="68580" marT="0" marB="0"/>
                </a:tc>
                <a:extLst>
                  <a:ext uri="{0D108BD9-81ED-4DB2-BD59-A6C34878D82A}">
                    <a16:rowId xmlns:a16="http://schemas.microsoft.com/office/drawing/2014/main" val="2782188415"/>
                  </a:ext>
                </a:extLst>
              </a:tr>
              <a:tr h="488031">
                <a:tc>
                  <a:txBody>
                    <a:bodyPr/>
                    <a:lstStyle/>
                    <a:p>
                      <a:pPr>
                        <a:lnSpc>
                          <a:spcPct val="115000"/>
                        </a:lnSpc>
                        <a:spcAft>
                          <a:spcPts val="1000"/>
                        </a:spcAft>
                      </a:pPr>
                      <a:r>
                        <a:rPr lang="hr-HR" sz="900" dirty="0">
                          <a:effectLst/>
                          <a:latin typeface="+mn-lt"/>
                          <a:ea typeface="MS Mincho" panose="02020609040205080304" pitchFamily="49" charset="-128"/>
                          <a:cs typeface="Arial" panose="020B0604020202020204" pitchFamily="34" charset="0"/>
                        </a:rPr>
                        <a:t>12. Odluka/e o sklapanju ugovora o izvođenju radova na energetskoj obnovi višestambene zgrade</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vidi POJMOVNIK</a:t>
                      </a:r>
                    </a:p>
                  </a:txBody>
                  <a:tcPr marL="68580" marR="68580" marT="0" marB="0"/>
                </a:tc>
                <a:extLst>
                  <a:ext uri="{0D108BD9-81ED-4DB2-BD59-A6C34878D82A}">
                    <a16:rowId xmlns:a16="http://schemas.microsoft.com/office/drawing/2014/main" val="3238122939"/>
                  </a:ext>
                </a:extLst>
              </a:tr>
              <a:tr h="32210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13. Identifikacija čestica nadležnog ureda za katastar*</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ako je primjenjivo</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dokument koji sadrži zadnje važeće podatke, vidi POJMOVNIK</a:t>
                      </a:r>
                    </a:p>
                  </a:txBody>
                  <a:tcPr marL="68580" marR="68580" marT="0" marB="0"/>
                </a:tc>
                <a:extLst>
                  <a:ext uri="{0D108BD9-81ED-4DB2-BD59-A6C34878D82A}">
                    <a16:rowId xmlns:a16="http://schemas.microsoft.com/office/drawing/2014/main" val="2098999835"/>
                  </a:ext>
                </a:extLst>
              </a:tr>
            </a:tbl>
          </a:graphicData>
        </a:graphic>
      </p:graphicFrame>
      <p:sp>
        <p:nvSpPr>
          <p:cNvPr id="3" name="Rectangle 1">
            <a:extLst>
              <a:ext uri="{FF2B5EF4-FFF2-40B4-BE49-F238E27FC236}">
                <a16:creationId xmlns:a16="http://schemas.microsoft.com/office/drawing/2014/main" id="{8E0E6AE8-1A02-4844-B02B-9AA617DCAF0A}"/>
              </a:ext>
            </a:extLst>
          </p:cNvPr>
          <p:cNvSpPr>
            <a:spLocks noChangeArrowheads="1"/>
          </p:cNvSpPr>
          <p:nvPr/>
        </p:nvSpPr>
        <p:spPr bwMode="auto">
          <a:xfrm>
            <a:off x="5084763" y="117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r-HR" altLang="sr-Latn-RS" sz="1800" b="0" i="0" u="none" strike="noStrike" cap="none" normalizeH="0" baseline="0">
                <a:ln>
                  <a:noFill/>
                </a:ln>
                <a:solidFill>
                  <a:schemeClr val="tx1"/>
                </a:solidFill>
                <a:effectLst/>
                <a:latin typeface="Arial" panose="020B0604020202020204" pitchFamily="34" charset="0"/>
              </a:rPr>
            </a:br>
            <a:endParaRPr kumimoji="0" lang="hr-HR" altLang="sr-Latn-R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ica 11">
            <a:extLst>
              <a:ext uri="{FF2B5EF4-FFF2-40B4-BE49-F238E27FC236}">
                <a16:creationId xmlns:a16="http://schemas.microsoft.com/office/drawing/2014/main" id="{919048C1-D1B0-4986-A3AE-A66420EEF933}"/>
              </a:ext>
            </a:extLst>
          </p:cNvPr>
          <p:cNvGraphicFramePr>
            <a:graphicFrameLocks noGrp="1"/>
          </p:cNvGraphicFramePr>
          <p:nvPr>
            <p:extLst>
              <p:ext uri="{D42A27DB-BD31-4B8C-83A1-F6EECF244321}">
                <p14:modId xmlns:p14="http://schemas.microsoft.com/office/powerpoint/2010/main" val="1288669736"/>
              </p:ext>
            </p:extLst>
          </p:nvPr>
        </p:nvGraphicFramePr>
        <p:xfrm>
          <a:off x="6096000" y="817124"/>
          <a:ext cx="5825058" cy="5806925"/>
        </p:xfrm>
        <a:graphic>
          <a:graphicData uri="http://schemas.openxmlformats.org/drawingml/2006/table">
            <a:tbl>
              <a:tblPr firstRow="1" firstCol="1" bandRow="1">
                <a:tableStyleId>{16D9F66E-5EB9-4882-86FB-DCBF35E3C3E4}</a:tableStyleId>
              </a:tblPr>
              <a:tblGrid>
                <a:gridCol w="2242476">
                  <a:extLst>
                    <a:ext uri="{9D8B030D-6E8A-4147-A177-3AD203B41FA5}">
                      <a16:colId xmlns:a16="http://schemas.microsoft.com/office/drawing/2014/main" val="292228191"/>
                    </a:ext>
                  </a:extLst>
                </a:gridCol>
                <a:gridCol w="737285">
                  <a:extLst>
                    <a:ext uri="{9D8B030D-6E8A-4147-A177-3AD203B41FA5}">
                      <a16:colId xmlns:a16="http://schemas.microsoft.com/office/drawing/2014/main" val="300071108"/>
                    </a:ext>
                  </a:extLst>
                </a:gridCol>
                <a:gridCol w="2845297">
                  <a:extLst>
                    <a:ext uri="{9D8B030D-6E8A-4147-A177-3AD203B41FA5}">
                      <a16:colId xmlns:a16="http://schemas.microsoft.com/office/drawing/2014/main" val="1313375682"/>
                    </a:ext>
                  </a:extLst>
                </a:gridCol>
              </a:tblGrid>
              <a:tr h="457865">
                <a:tc>
                  <a:txBody>
                    <a:bodyPr/>
                    <a:lstStyle/>
                    <a:p>
                      <a:pPr algn="ctr">
                        <a:lnSpc>
                          <a:spcPct val="115000"/>
                        </a:lnSpc>
                        <a:spcAft>
                          <a:spcPts val="1000"/>
                        </a:spcAft>
                      </a:pPr>
                      <a:r>
                        <a:rPr lang="hr-HR" sz="900" dirty="0">
                          <a:solidFill>
                            <a:schemeClr val="bg1"/>
                          </a:solidFill>
                          <a:effectLst/>
                        </a:rPr>
                        <a:t> </a:t>
                      </a:r>
                    </a:p>
                    <a:p>
                      <a:pPr algn="ctr">
                        <a:lnSpc>
                          <a:spcPct val="115000"/>
                        </a:lnSpc>
                        <a:spcAft>
                          <a:spcPts val="1000"/>
                        </a:spcAft>
                      </a:pPr>
                      <a:r>
                        <a:rPr lang="hr-HR" sz="900" dirty="0">
                          <a:solidFill>
                            <a:schemeClr val="bg1"/>
                          </a:solidFill>
                          <a:effectLst/>
                        </a:rPr>
                        <a:t>Dokument</a:t>
                      </a:r>
                      <a:endParaRPr lang="hr-HR" sz="900" dirty="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tc>
                  <a:txBody>
                    <a:bodyPr/>
                    <a:lstStyle/>
                    <a:p>
                      <a:pPr algn="ctr">
                        <a:lnSpc>
                          <a:spcPct val="115000"/>
                        </a:lnSpc>
                        <a:spcAft>
                          <a:spcPts val="1000"/>
                        </a:spcAft>
                      </a:pPr>
                      <a:r>
                        <a:rPr lang="hr-HR" sz="900">
                          <a:solidFill>
                            <a:schemeClr val="bg1"/>
                          </a:solidFill>
                          <a:effectLst/>
                        </a:rPr>
                        <a:t> </a:t>
                      </a:r>
                    </a:p>
                    <a:p>
                      <a:pPr algn="ctr">
                        <a:lnSpc>
                          <a:spcPct val="115000"/>
                        </a:lnSpc>
                        <a:spcAft>
                          <a:spcPts val="1000"/>
                        </a:spcAft>
                      </a:pPr>
                      <a:r>
                        <a:rPr lang="hr-HR" sz="900">
                          <a:solidFill>
                            <a:schemeClr val="bg1"/>
                          </a:solidFill>
                          <a:effectLst/>
                        </a:rPr>
                        <a:t>Obvezno</a:t>
                      </a:r>
                      <a:endParaRPr lang="hr-HR" sz="9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tc>
                  <a:txBody>
                    <a:bodyPr/>
                    <a:lstStyle/>
                    <a:p>
                      <a:pPr>
                        <a:lnSpc>
                          <a:spcPct val="115000"/>
                        </a:lnSpc>
                        <a:spcAft>
                          <a:spcPts val="1000"/>
                        </a:spcAft>
                      </a:pPr>
                      <a:r>
                        <a:rPr lang="hr-HR" sz="900">
                          <a:solidFill>
                            <a:schemeClr val="bg1"/>
                          </a:solidFill>
                          <a:effectLst/>
                        </a:rPr>
                        <a:t> </a:t>
                      </a:r>
                    </a:p>
                    <a:p>
                      <a:pPr algn="ctr">
                        <a:lnSpc>
                          <a:spcPct val="115000"/>
                        </a:lnSpc>
                        <a:spcAft>
                          <a:spcPts val="1000"/>
                        </a:spcAft>
                      </a:pPr>
                      <a:r>
                        <a:rPr lang="hr-HR" sz="900">
                          <a:solidFill>
                            <a:schemeClr val="bg1"/>
                          </a:solidFill>
                          <a:effectLst/>
                        </a:rPr>
                        <a:t>Referenca</a:t>
                      </a:r>
                      <a:endParaRPr lang="hr-HR" sz="900">
                        <a:solidFill>
                          <a:schemeClr val="bg1"/>
                        </a:solidFill>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solidFill>
                      <a:schemeClr val="tx1"/>
                    </a:solidFill>
                  </a:tcPr>
                </a:tc>
                <a:extLst>
                  <a:ext uri="{0D108BD9-81ED-4DB2-BD59-A6C34878D82A}">
                    <a16:rowId xmlns:a16="http://schemas.microsoft.com/office/drawing/2014/main" val="3673818463"/>
                  </a:ext>
                </a:extLst>
              </a:tr>
              <a:tr h="543455">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14. Zadnji važeći dokaz da je višestambena zgrada koja je predmet energetske obnove postojeća*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vidi POJMOVNIK</a:t>
                      </a:r>
                    </a:p>
                  </a:txBody>
                  <a:tcPr marL="68580" marR="68580" marT="0" marB="0"/>
                </a:tc>
                <a:extLst>
                  <a:ext uri="{0D108BD9-81ED-4DB2-BD59-A6C34878D82A}">
                    <a16:rowId xmlns:a16="http://schemas.microsoft.com/office/drawing/2014/main" val="3977663378"/>
                  </a:ext>
                </a:extLst>
              </a:tr>
              <a:tr h="565765">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15. Izvješće o energetskom pregledu zgrade i važeći energetski certifikat višestambene zgrade koja je predmet energetske obnove</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(skenirano, naslovnica ovjerena pečatom i potpisom)</a:t>
                      </a:r>
                    </a:p>
                  </a:txBody>
                  <a:tcPr marL="68580" marR="68580" marT="0" marB="0"/>
                </a:tc>
                <a:extLst>
                  <a:ext uri="{0D108BD9-81ED-4DB2-BD59-A6C34878D82A}">
                    <a16:rowId xmlns:a16="http://schemas.microsoft.com/office/drawing/2014/main" val="556693606"/>
                  </a:ext>
                </a:extLst>
              </a:tr>
              <a:tr h="657065">
                <a:tc>
                  <a:txBody>
                    <a:bodyPr/>
                    <a:lstStyle/>
                    <a:p>
                      <a:pPr>
                        <a:lnSpc>
                          <a:spcPct val="115000"/>
                        </a:lnSpc>
                        <a:spcAft>
                          <a:spcPts val="1000"/>
                        </a:spcAft>
                      </a:pPr>
                      <a:r>
                        <a:rPr lang="hr-HR" sz="900" dirty="0">
                          <a:effectLst/>
                          <a:latin typeface="+mn-lt"/>
                          <a:ea typeface="MS Mincho" panose="02020609040205080304" pitchFamily="49" charset="-128"/>
                          <a:cs typeface="Arial" panose="020B0604020202020204" pitchFamily="34" charset="0"/>
                        </a:rPr>
                        <a:t>16. Glavni projekt energetske obnove zgrade, iskaznica energetskih svojstava zgrade, troškovnik ugrađene opreme i radova i ostala projektna dokumentacija</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(nacrti, proračun, skenirano, naslovnica ovjerena pečatom i potpisom odnosno kvalificiranim elektroničkim potpisom) te .pdf i .</a:t>
                      </a:r>
                      <a:r>
                        <a:rPr lang="hr-HR" sz="900" err="1">
                          <a:effectLst/>
                          <a:latin typeface="+mn-lt"/>
                          <a:ea typeface="MS Mincho" panose="02020609040205080304" pitchFamily="49" charset="-128"/>
                          <a:cs typeface="Arial" panose="020B0604020202020204" pitchFamily="34" charset="0"/>
                        </a:rPr>
                        <a:t>xlsx</a:t>
                      </a:r>
                      <a:r>
                        <a:rPr lang="hr-HR" sz="900">
                          <a:effectLst/>
                          <a:latin typeface="+mn-lt"/>
                          <a:ea typeface="MS Mincho" panose="02020609040205080304" pitchFamily="49" charset="-128"/>
                          <a:cs typeface="Arial" panose="020B0604020202020204" pitchFamily="34" charset="0"/>
                        </a:rPr>
                        <a:t> formatu (troškovnik), vidi POJMOVNIK</a:t>
                      </a:r>
                    </a:p>
                  </a:txBody>
                  <a:tcPr marL="68580" marR="68580" marT="0" marB="0"/>
                </a:tc>
                <a:extLst>
                  <a:ext uri="{0D108BD9-81ED-4DB2-BD59-A6C34878D82A}">
                    <a16:rowId xmlns:a16="http://schemas.microsoft.com/office/drawing/2014/main" val="1306919120"/>
                  </a:ext>
                </a:extLst>
              </a:tr>
              <a:tr h="32363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18. Akt za građenje za planirani zahvat</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ako je primjenjivo</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vidi POJMOVNIK</a:t>
                      </a:r>
                    </a:p>
                  </a:txBody>
                  <a:tcPr marL="68580" marR="68580" marT="0" marB="0"/>
                </a:tc>
                <a:extLst>
                  <a:ext uri="{0D108BD9-81ED-4DB2-BD59-A6C34878D82A}">
                    <a16:rowId xmlns:a16="http://schemas.microsoft.com/office/drawing/2014/main" val="2069732973"/>
                  </a:ext>
                </a:extLst>
              </a:tr>
              <a:tr h="323633">
                <a:tc>
                  <a:txBody>
                    <a:bodyPr/>
                    <a:lstStyle/>
                    <a:p>
                      <a:pPr>
                        <a:lnSpc>
                          <a:spcPct val="115000"/>
                        </a:lnSpc>
                        <a:spcAft>
                          <a:spcPts val="1000"/>
                        </a:spcAft>
                      </a:pPr>
                      <a:r>
                        <a:rPr lang="hr-HR" sz="900">
                          <a:effectLst/>
                          <a:latin typeface="+mn-lt"/>
                          <a:ea typeface="MS Mincho" panose="02020609040205080304" pitchFamily="49" charset="-128"/>
                          <a:cs typeface="Arial" panose="020B0604020202020204" pitchFamily="34" charset="0"/>
                        </a:rPr>
                        <a:t>19. Odobrenja, suglasnosti i posebni uvjeti građenja za planirani zahvat*</a:t>
                      </a:r>
                    </a:p>
                  </a:txBody>
                  <a:tcPr marL="68580" marR="6858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ako je primjenjivo</a:t>
                      </a: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vidi POJMOVNIK</a:t>
                      </a:r>
                    </a:p>
                  </a:txBody>
                  <a:tcPr marL="68580" marR="68580" marT="0" marB="0"/>
                </a:tc>
                <a:extLst>
                  <a:ext uri="{0D108BD9-81ED-4DB2-BD59-A6C34878D82A}">
                    <a16:rowId xmlns:a16="http://schemas.microsoft.com/office/drawing/2014/main" val="1582853641"/>
                  </a:ext>
                </a:extLst>
              </a:tr>
              <a:tr h="490349">
                <a:tc>
                  <a:txBody>
                    <a:bodyPr/>
                    <a:lstStyle/>
                    <a:p>
                      <a:pP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20. Potvrda o provjeri usklađenosti projektnog prijedloga s tehničkim kriterijima Poziva</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ako je primjenjivo</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vidi POJMOVNIK</a:t>
                      </a:r>
                    </a:p>
                  </a:txBody>
                  <a:tcPr marL="68580" marR="68580" marT="0" marB="0"/>
                </a:tc>
                <a:extLst>
                  <a:ext uri="{0D108BD9-81ED-4DB2-BD59-A6C34878D82A}">
                    <a16:rowId xmlns:a16="http://schemas.microsoft.com/office/drawing/2014/main" val="2814645962"/>
                  </a:ext>
                </a:extLst>
              </a:tr>
              <a:tr h="657065">
                <a:tc>
                  <a:txBody>
                    <a:bodyPr/>
                    <a:lstStyle/>
                    <a:p>
                      <a:pP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21. </a:t>
                      </a:r>
                      <a:r>
                        <a:rPr lang="hr-HR" sz="900">
                          <a:effectLst/>
                          <a:latin typeface="+mn-lt"/>
                          <a:ea typeface="MS Mincho" panose="02020609040205080304" pitchFamily="49" charset="-128"/>
                          <a:cs typeface="Arial" panose="020B0604020202020204" pitchFamily="34" charset="0"/>
                        </a:rPr>
                        <a:t>Dokaz da je zamjena ovlaštenog predstavnika suvlasnika opunomoćena za pripremu i podnošenje projektnih prijedloga u sustavu</a:t>
                      </a:r>
                    </a:p>
                  </a:txBody>
                  <a:tcPr marL="68580" marR="68580" marT="0" marB="0" anchor="ctr"/>
                </a:tc>
                <a:tc>
                  <a:txBody>
                    <a:bodyPr/>
                    <a:lstStyle/>
                    <a:p>
                      <a:pPr algn="ct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ako je primjenjivo</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tc>
                  <a:txBody>
                    <a:bodyPr/>
                    <a:lstStyle/>
                    <a:p>
                      <a:pPr algn="just">
                        <a:lnSpc>
                          <a:spcPct val="115000"/>
                        </a:lnSpc>
                        <a:spcAft>
                          <a:spcPts val="1000"/>
                        </a:spcAft>
                      </a:pPr>
                      <a:r>
                        <a:rPr lang="hr-HR" sz="900">
                          <a:effectLst/>
                          <a:latin typeface="+mn-lt"/>
                          <a:ea typeface="MS Mincho" panose="02020609040205080304" pitchFamily="49" charset="-128"/>
                          <a:cs typeface="Arial" panose="020B0604020202020204" pitchFamily="34" charset="0"/>
                        </a:rPr>
                        <a:t>u .pdf formatu, vidi POJMOVNIK</a:t>
                      </a:r>
                    </a:p>
                  </a:txBody>
                  <a:tcPr marL="68580" marR="68580" marT="0" marB="0"/>
                </a:tc>
                <a:extLst>
                  <a:ext uri="{0D108BD9-81ED-4DB2-BD59-A6C34878D82A}">
                    <a16:rowId xmlns:a16="http://schemas.microsoft.com/office/drawing/2014/main" val="1877866678"/>
                  </a:ext>
                </a:extLst>
              </a:tr>
              <a:tr h="323633">
                <a:tc>
                  <a:txBody>
                    <a:bodyPr/>
                    <a:lstStyle/>
                    <a:p>
                      <a:pPr>
                        <a:lnSpc>
                          <a:spcPct val="115000"/>
                        </a:lnSpc>
                        <a:spcAft>
                          <a:spcPts val="1000"/>
                        </a:spcAft>
                      </a:pPr>
                      <a:r>
                        <a:rPr lang="hr-HR" sz="900">
                          <a:effectLst/>
                        </a:rPr>
                        <a:t>22. Dokaz kategorije uporabljivosti </a:t>
                      </a:r>
                      <a:endParaRPr lang="hr-HR" sz="900">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24460" marR="24460" marT="0" marB="0" anchor="ctr"/>
                </a:tc>
                <a:tc>
                  <a:txBody>
                    <a:bodyPr/>
                    <a:lstStyle/>
                    <a:p>
                      <a:pPr>
                        <a:lnSpc>
                          <a:spcPct val="115000"/>
                        </a:lnSpc>
                        <a:spcAft>
                          <a:spcPts val="1000"/>
                        </a:spcAft>
                      </a:pPr>
                      <a:r>
                        <a:rPr lang="hr-HR" sz="900">
                          <a:effectLst/>
                        </a:rPr>
                        <a:t>u .pdf formatu (skenirano, naslovnica ovjerena pečatom i potpisom ili elektroničkim potpisom)</a:t>
                      </a:r>
                      <a:endParaRPr lang="hr-HR" sz="900">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tc>
                <a:extLst>
                  <a:ext uri="{0D108BD9-81ED-4DB2-BD59-A6C34878D82A}">
                    <a16:rowId xmlns:a16="http://schemas.microsoft.com/office/drawing/2014/main" val="365498214"/>
                  </a:ext>
                </a:extLst>
              </a:tr>
              <a:tr h="732231">
                <a:tc>
                  <a:txBody>
                    <a:bodyPr/>
                    <a:lstStyle/>
                    <a:p>
                      <a:pPr>
                        <a:lnSpc>
                          <a:spcPct val="115000"/>
                        </a:lnSpc>
                        <a:spcAft>
                          <a:spcPts val="1000"/>
                        </a:spcAft>
                      </a:pPr>
                      <a:r>
                        <a:rPr lang="hr-HR" sz="900">
                          <a:effectLst/>
                        </a:rPr>
                        <a:t>23. Dokaz predmeta ili obuhvata upravnog akta kojim se definira obnova</a:t>
                      </a:r>
                      <a:endParaRPr lang="hr-HR" sz="900">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nchor="ctr"/>
                </a:tc>
                <a:tc>
                  <a:txBody>
                    <a:bodyPr/>
                    <a:lstStyle/>
                    <a:p>
                      <a:pPr algn="ctr">
                        <a:lnSpc>
                          <a:spcPct val="115000"/>
                        </a:lnSpc>
                        <a:spcAft>
                          <a:spcPts val="1000"/>
                        </a:spcAft>
                      </a:pPr>
                      <a:r>
                        <a:rPr lang="hr-HR" sz="900">
                          <a:effectLst/>
                          <a:latin typeface="+mn-lt"/>
                          <a:ea typeface="MS Mincho" panose="02020609040205080304" pitchFamily="49" charset="-128"/>
                          <a:cs typeface="Arial" panose="020B0604020202020204" pitchFamily="34" charset="0"/>
                        </a:rPr>
                        <a:t>da</a:t>
                      </a:r>
                    </a:p>
                  </a:txBody>
                  <a:tcPr marL="24460" marR="24460" marT="0" marB="0" anchor="ctr"/>
                </a:tc>
                <a:tc>
                  <a:txBody>
                    <a:bodyPr/>
                    <a:lstStyle/>
                    <a:p>
                      <a:pPr>
                        <a:lnSpc>
                          <a:spcPct val="115000"/>
                        </a:lnSpc>
                        <a:spcAft>
                          <a:spcPts val="1000"/>
                        </a:spcAft>
                      </a:pPr>
                      <a:r>
                        <a:rPr lang="hr-HR" sz="900">
                          <a:effectLst/>
                        </a:rPr>
                        <a:t>u .pdf formatu (skenirano, naslovnica ovjerena pečatom i potpisom ili elektroničkim potpisom)</a:t>
                      </a:r>
                      <a:endParaRPr lang="hr-HR" sz="900">
                        <a:effectLst/>
                        <a:latin typeface="Calibri" panose="020F0502020204030204" pitchFamily="34" charset="0"/>
                        <a:ea typeface="MS Mincho" panose="02020609040205080304" pitchFamily="49" charset="-128"/>
                        <a:cs typeface="Arial" panose="020B0604020202020204" pitchFamily="34" charset="0"/>
                      </a:endParaRPr>
                    </a:p>
                  </a:txBody>
                  <a:tcPr marL="24460" marR="24460" marT="0" marB="0"/>
                </a:tc>
                <a:extLst>
                  <a:ext uri="{0D108BD9-81ED-4DB2-BD59-A6C34878D82A}">
                    <a16:rowId xmlns:a16="http://schemas.microsoft.com/office/drawing/2014/main" val="340551731"/>
                  </a:ext>
                </a:extLst>
              </a:tr>
              <a:tr h="732231">
                <a:tc>
                  <a:txBody>
                    <a:bodyPr/>
                    <a:lstStyle/>
                    <a:p>
                      <a:pP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24. Potvrda da je sustav daljinskog grijanja učinkovit</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ako je primjenjivo</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hr-HR" sz="900">
                          <a:solidFill>
                            <a:srgbClr val="000000"/>
                          </a:solidFill>
                          <a:effectLst/>
                          <a:latin typeface="+mn-lt"/>
                          <a:ea typeface="MS Mincho" panose="02020609040205080304" pitchFamily="49" charset="-128"/>
                          <a:cs typeface="Arial" panose="020B0604020202020204" pitchFamily="34" charset="0"/>
                        </a:rPr>
                        <a:t>u .pdf formatu, vidi POJMOVNIK</a:t>
                      </a:r>
                      <a:endParaRPr lang="hr-HR" sz="900">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927651326"/>
                  </a:ext>
                </a:extLst>
              </a:tr>
            </a:tbl>
          </a:graphicData>
        </a:graphic>
      </p:graphicFrame>
      <p:sp>
        <p:nvSpPr>
          <p:cNvPr id="4" name="TextBox 13">
            <a:extLst>
              <a:ext uri="{FF2B5EF4-FFF2-40B4-BE49-F238E27FC236}">
                <a16:creationId xmlns:a16="http://schemas.microsoft.com/office/drawing/2014/main" id="{4C65E1C4-1D07-8394-AF94-84CDED527EA3}"/>
              </a:ext>
            </a:extLst>
          </p:cNvPr>
          <p:cNvSpPr txBox="1"/>
          <p:nvPr/>
        </p:nvSpPr>
        <p:spPr>
          <a:xfrm>
            <a:off x="2202666" y="6282666"/>
            <a:ext cx="3892917" cy="369332"/>
          </a:xfrm>
          <a:prstGeom prst="rect">
            <a:avLst/>
          </a:prstGeom>
          <a:noFill/>
        </p:spPr>
        <p:txBody>
          <a:bodyPr wrap="square" lIns="91440" tIns="45720" rIns="91440" bIns="45720" rtlCol="0" anchor="t">
            <a:spAutoFit/>
          </a:bodyPr>
          <a:lstStyle/>
          <a:p>
            <a:r>
              <a:rPr lang="hr-HR" sz="900" b="1">
                <a:cs typeface="Arial"/>
              </a:rPr>
              <a:t>*Dokument nije potrebno priložiti u projektnom prijedlogu u slučaju </a:t>
            </a:r>
          </a:p>
          <a:p>
            <a:r>
              <a:rPr lang="hr-HR" sz="900" b="1">
                <a:cs typeface="Arial"/>
              </a:rPr>
              <a:t>kad se predaje Akt za građenje za planirani zahvat, naveden pod brojem 18.</a:t>
            </a:r>
            <a:endParaRPr lang="hr-HR" sz="900" b="1">
              <a:cs typeface="Arial" panose="020B0604020202020204" pitchFamily="34" charset="0"/>
            </a:endParaRPr>
          </a:p>
        </p:txBody>
      </p:sp>
    </p:spTree>
    <p:extLst>
      <p:ext uri="{BB962C8B-B14F-4D97-AF65-F5344CB8AC3E}">
        <p14:creationId xmlns:p14="http://schemas.microsoft.com/office/powerpoint/2010/main" val="45358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2">
            <a:extLst>
              <a:ext uri="{FF2B5EF4-FFF2-40B4-BE49-F238E27FC236}">
                <a16:creationId xmlns:a16="http://schemas.microsoft.com/office/drawing/2014/main" id="{22E8C69C-46F6-CD47-B201-DD866EE46CF9}"/>
              </a:ext>
            </a:extLst>
          </p:cNvPr>
          <p:cNvSpPr/>
          <p:nvPr/>
        </p:nvSpPr>
        <p:spPr>
          <a:xfrm>
            <a:off x="4495067" y="5378212"/>
            <a:ext cx="1408559" cy="1408559"/>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15" name="Pravokutnik 14">
            <a:extLst>
              <a:ext uri="{FF2B5EF4-FFF2-40B4-BE49-F238E27FC236}">
                <a16:creationId xmlns:a16="http://schemas.microsoft.com/office/drawing/2014/main" id="{C2D28076-88A3-4B76-AD49-3B7986D40619}"/>
              </a:ext>
            </a:extLst>
          </p:cNvPr>
          <p:cNvSpPr/>
          <p:nvPr/>
        </p:nvSpPr>
        <p:spPr>
          <a:xfrm>
            <a:off x="6096000"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3573782" cy="369332"/>
          </a:xfrm>
          <a:prstGeom prst="rect">
            <a:avLst/>
          </a:prstGeom>
          <a:noFill/>
        </p:spPr>
        <p:txBody>
          <a:bodyPr wrap="square" rtlCol="0">
            <a:spAutoFit/>
          </a:bodyPr>
          <a:lstStyle/>
          <a:p>
            <a:pPr fontAlgn="base"/>
            <a:r>
              <a:rPr lang="hr-HR" b="1">
                <a:cs typeface="Arial" panose="020B0604020202020204" pitchFamily="34" charset="0"/>
              </a:rPr>
              <a:t>POSTUPAK DODJELE I UGOVARANJE</a:t>
            </a:r>
          </a:p>
        </p:txBody>
      </p:sp>
      <p:pic>
        <p:nvPicPr>
          <p:cNvPr id="42" name="Slika 41" descr="Slika na kojoj se prikazuje tekst&#10;&#10;Opis je automatski generiran">
            <a:extLst>
              <a:ext uri="{FF2B5EF4-FFF2-40B4-BE49-F238E27FC236}">
                <a16:creationId xmlns:a16="http://schemas.microsoft.com/office/drawing/2014/main" id="{CB7BA605-8E15-4639-9678-53AEB9649E87}"/>
              </a:ext>
            </a:extLst>
          </p:cNvPr>
          <p:cNvPicPr>
            <a:picLocks noChangeAspect="1"/>
          </p:cNvPicPr>
          <p:nvPr/>
        </p:nvPicPr>
        <p:blipFill>
          <a:blip r:embed="rId3"/>
          <a:stretch>
            <a:fillRect/>
          </a:stretch>
        </p:blipFill>
        <p:spPr>
          <a:xfrm>
            <a:off x="431363" y="6199318"/>
            <a:ext cx="1771303" cy="424732"/>
          </a:xfrm>
          <a:prstGeom prst="rect">
            <a:avLst/>
          </a:prstGeom>
        </p:spPr>
      </p:pic>
      <p:grpSp>
        <p:nvGrpSpPr>
          <p:cNvPr id="3" name="Grupa 2">
            <a:extLst>
              <a:ext uri="{FF2B5EF4-FFF2-40B4-BE49-F238E27FC236}">
                <a16:creationId xmlns:a16="http://schemas.microsoft.com/office/drawing/2014/main" id="{1CACD4B3-75E5-4700-A4C2-7D273C3FF0D3}"/>
              </a:ext>
            </a:extLst>
          </p:cNvPr>
          <p:cNvGrpSpPr/>
          <p:nvPr/>
        </p:nvGrpSpPr>
        <p:grpSpPr>
          <a:xfrm>
            <a:off x="380999" y="1167897"/>
            <a:ext cx="5330253" cy="4662049"/>
            <a:chOff x="2515020" y="1303247"/>
            <a:chExt cx="6029864" cy="5146424"/>
          </a:xfrm>
        </p:grpSpPr>
        <p:sp>
          <p:nvSpPr>
            <p:cNvPr id="5" name="Prostoručno: oblik 4">
              <a:extLst>
                <a:ext uri="{FF2B5EF4-FFF2-40B4-BE49-F238E27FC236}">
                  <a16:creationId xmlns:a16="http://schemas.microsoft.com/office/drawing/2014/main" id="{80F960D5-3706-4805-86F5-D4C56E09EB76}"/>
                </a:ext>
              </a:extLst>
            </p:cNvPr>
            <p:cNvSpPr/>
            <p:nvPr/>
          </p:nvSpPr>
          <p:spPr>
            <a:xfrm rot="21600000">
              <a:off x="3105998" y="1303247"/>
              <a:ext cx="5405120" cy="1181955"/>
            </a:xfrm>
            <a:custGeom>
              <a:avLst/>
              <a:gdLst>
                <a:gd name="connsiteX0" fmla="*/ 0 w 5405120"/>
                <a:gd name="connsiteY0" fmla="*/ 0 h 1181953"/>
                <a:gd name="connsiteX1" fmla="*/ 4814144 w 5405120"/>
                <a:gd name="connsiteY1" fmla="*/ 0 h 1181953"/>
                <a:gd name="connsiteX2" fmla="*/ 5405120 w 5405120"/>
                <a:gd name="connsiteY2" fmla="*/ 590977 h 1181953"/>
                <a:gd name="connsiteX3" fmla="*/ 4814144 w 5405120"/>
                <a:gd name="connsiteY3" fmla="*/ 1181953 h 1181953"/>
                <a:gd name="connsiteX4" fmla="*/ 0 w 5405120"/>
                <a:gd name="connsiteY4" fmla="*/ 1181953 h 1181953"/>
                <a:gd name="connsiteX5" fmla="*/ 0 w 5405120"/>
                <a:gd name="connsiteY5" fmla="*/ 0 h 118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1181953">
                  <a:moveTo>
                    <a:pt x="5405120" y="1181952"/>
                  </a:moveTo>
                  <a:lnTo>
                    <a:pt x="590976" y="1181952"/>
                  </a:lnTo>
                  <a:lnTo>
                    <a:pt x="0" y="590976"/>
                  </a:lnTo>
                  <a:lnTo>
                    <a:pt x="590976" y="1"/>
                  </a:lnTo>
                  <a:lnTo>
                    <a:pt x="5405120" y="1"/>
                  </a:lnTo>
                  <a:lnTo>
                    <a:pt x="5405120" y="1181952"/>
                  </a:lnTo>
                  <a:close/>
                </a:path>
              </a:pathLst>
            </a:custGeom>
            <a:solidFill>
              <a:srgbClr val="AEB6C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697" tIns="205741" rIns="384048" bIns="205741" numCol="1" spcCol="1270" anchor="ctr" anchorCtr="0">
              <a:noAutofit/>
            </a:bodyPr>
            <a:lstStyle/>
            <a:p>
              <a:pPr lvl="0" algn="ctr"/>
              <a:r>
                <a:rPr lang="hr-HR" sz="1400" b="1" dirty="0">
                  <a:solidFill>
                    <a:prstClr val="black"/>
                  </a:solidFill>
                </a:rPr>
                <a:t>Zaprimanje i registracija projektnog prijedloga </a:t>
              </a:r>
            </a:p>
          </p:txBody>
        </p:sp>
        <p:sp>
          <p:nvSpPr>
            <p:cNvPr id="6" name="Elipsa 5">
              <a:extLst>
                <a:ext uri="{FF2B5EF4-FFF2-40B4-BE49-F238E27FC236}">
                  <a16:creationId xmlns:a16="http://schemas.microsoft.com/office/drawing/2014/main" id="{CD67C555-D342-4BD0-9732-404B7063A591}"/>
                </a:ext>
              </a:extLst>
            </p:cNvPr>
            <p:cNvSpPr/>
            <p:nvPr/>
          </p:nvSpPr>
          <p:spPr>
            <a:xfrm>
              <a:off x="2515020" y="1308796"/>
              <a:ext cx="1181953" cy="1181953"/>
            </a:xfrm>
            <a:prstGeom prst="ellipse">
              <a:avLst/>
            </a:prstGeom>
            <a:solidFill>
              <a:schemeClr val="tx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hr-HR" sz="1400" b="1" dirty="0">
                <a:solidFill>
                  <a:schemeClr val="tx1"/>
                </a:solidFill>
              </a:endParaRPr>
            </a:p>
            <a:p>
              <a:pPr algn="ctr"/>
              <a:r>
                <a:rPr lang="hr-HR" sz="1400" b="1" dirty="0">
                  <a:solidFill>
                    <a:schemeClr val="bg1"/>
                  </a:solidFill>
                </a:rPr>
                <a:t>FAZA 1</a:t>
              </a:r>
            </a:p>
          </p:txBody>
        </p:sp>
        <p:sp>
          <p:nvSpPr>
            <p:cNvPr id="7" name="Prostoručno: oblik 6">
              <a:extLst>
                <a:ext uri="{FF2B5EF4-FFF2-40B4-BE49-F238E27FC236}">
                  <a16:creationId xmlns:a16="http://schemas.microsoft.com/office/drawing/2014/main" id="{2A990D44-EF5D-495B-A772-3167FF9C4D91}"/>
                </a:ext>
              </a:extLst>
            </p:cNvPr>
            <p:cNvSpPr/>
            <p:nvPr/>
          </p:nvSpPr>
          <p:spPr>
            <a:xfrm>
              <a:off x="3105998" y="2838021"/>
              <a:ext cx="5405120" cy="2076877"/>
            </a:xfrm>
            <a:custGeom>
              <a:avLst/>
              <a:gdLst>
                <a:gd name="connsiteX0" fmla="*/ 0 w 5405120"/>
                <a:gd name="connsiteY0" fmla="*/ 0 h 1181953"/>
                <a:gd name="connsiteX1" fmla="*/ 4814144 w 5405120"/>
                <a:gd name="connsiteY1" fmla="*/ 0 h 1181953"/>
                <a:gd name="connsiteX2" fmla="*/ 5405120 w 5405120"/>
                <a:gd name="connsiteY2" fmla="*/ 590977 h 1181953"/>
                <a:gd name="connsiteX3" fmla="*/ 4814144 w 5405120"/>
                <a:gd name="connsiteY3" fmla="*/ 1181953 h 1181953"/>
                <a:gd name="connsiteX4" fmla="*/ 0 w 5405120"/>
                <a:gd name="connsiteY4" fmla="*/ 1181953 h 1181953"/>
                <a:gd name="connsiteX5" fmla="*/ 0 w 5405120"/>
                <a:gd name="connsiteY5" fmla="*/ 0 h 118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1181953">
                  <a:moveTo>
                    <a:pt x="5405120" y="1181952"/>
                  </a:moveTo>
                  <a:lnTo>
                    <a:pt x="590976" y="1181952"/>
                  </a:lnTo>
                  <a:lnTo>
                    <a:pt x="0" y="590976"/>
                  </a:lnTo>
                  <a:lnTo>
                    <a:pt x="590976" y="1"/>
                  </a:lnTo>
                  <a:lnTo>
                    <a:pt x="5405120" y="1"/>
                  </a:lnTo>
                  <a:lnTo>
                    <a:pt x="5405120" y="1181952"/>
                  </a:lnTo>
                  <a:close/>
                </a:path>
              </a:pathLst>
            </a:custGeom>
            <a:solidFill>
              <a:srgbClr val="679F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697" tIns="205741" rIns="384048" bIns="205740" numCol="1" spcCol="1270" anchor="ctr" anchorCtr="0">
              <a:noAutofit/>
            </a:bodyPr>
            <a:lstStyle/>
            <a:p>
              <a:pPr lvl="0" algn="ctr" defTabSz="2400300">
                <a:lnSpc>
                  <a:spcPct val="90000"/>
                </a:lnSpc>
                <a:spcBef>
                  <a:spcPct val="0"/>
                </a:spcBef>
                <a:spcAft>
                  <a:spcPct val="35000"/>
                </a:spcAft>
              </a:pPr>
              <a:r>
                <a:rPr lang="hr-HR" sz="1400" b="1" dirty="0">
                  <a:solidFill>
                    <a:srgbClr val="000000"/>
                  </a:solidFill>
                  <a:ea typeface="Times New Roman" panose="02020603050405020304" pitchFamily="18" charset="0"/>
                </a:rPr>
                <a:t>Procjena projektnih prijedloga u odnosu na kriterije definirane Pozivom:</a:t>
              </a:r>
            </a:p>
            <a:p>
              <a:pPr marL="285750" lvl="0" indent="-285750" defTabSz="2400300">
                <a:lnSpc>
                  <a:spcPct val="90000"/>
                </a:lnSpc>
                <a:spcBef>
                  <a:spcPct val="0"/>
                </a:spcBef>
                <a:spcAft>
                  <a:spcPct val="35000"/>
                </a:spcAft>
                <a:buFont typeface="Arial" panose="020B0604020202020204" pitchFamily="34" charset="0"/>
                <a:buChar char="•"/>
              </a:pPr>
              <a:r>
                <a:rPr lang="hr-HR" sz="1400" dirty="0">
                  <a:solidFill>
                    <a:srgbClr val="000000"/>
                  </a:solidFill>
                  <a:ea typeface="Times New Roman" panose="02020603050405020304" pitchFamily="18" charset="0"/>
                </a:rPr>
                <a:t>Administrativna provjera</a:t>
              </a:r>
            </a:p>
            <a:p>
              <a:pPr marL="285750" lvl="0" indent="-285750" defTabSz="2400300">
                <a:lnSpc>
                  <a:spcPct val="90000"/>
                </a:lnSpc>
                <a:spcBef>
                  <a:spcPct val="0"/>
                </a:spcBef>
                <a:spcAft>
                  <a:spcPct val="35000"/>
                </a:spcAft>
                <a:buFont typeface="Arial" panose="020B0604020202020204" pitchFamily="34" charset="0"/>
                <a:buChar char="•"/>
              </a:pPr>
              <a:r>
                <a:rPr lang="hr-HR" sz="1400" dirty="0">
                  <a:solidFill>
                    <a:srgbClr val="000000"/>
                  </a:solidFill>
                  <a:ea typeface="Times New Roman" panose="02020603050405020304" pitchFamily="18" charset="0"/>
                </a:rPr>
                <a:t>Provjera prihvatljivosti prijavitelja</a:t>
              </a:r>
            </a:p>
            <a:p>
              <a:pPr marL="285750" lvl="0" indent="-285750" defTabSz="2400300">
                <a:lnSpc>
                  <a:spcPct val="90000"/>
                </a:lnSpc>
                <a:spcBef>
                  <a:spcPct val="0"/>
                </a:spcBef>
                <a:spcAft>
                  <a:spcPct val="35000"/>
                </a:spcAft>
                <a:buFont typeface="Arial" panose="020B0604020202020204" pitchFamily="34" charset="0"/>
                <a:buChar char="•"/>
              </a:pPr>
              <a:r>
                <a:rPr lang="hr-HR" sz="1400" dirty="0">
                  <a:solidFill>
                    <a:srgbClr val="000000"/>
                  </a:solidFill>
                  <a:ea typeface="Times New Roman" panose="02020603050405020304" pitchFamily="18" charset="0"/>
                </a:rPr>
                <a:t>Provjera prihvatljivosti projekta i aktivnosti</a:t>
              </a:r>
            </a:p>
            <a:p>
              <a:pPr marL="285750" lvl="0" indent="-285750" defTabSz="2400300">
                <a:lnSpc>
                  <a:spcPct val="90000"/>
                </a:lnSpc>
                <a:spcBef>
                  <a:spcPct val="0"/>
                </a:spcBef>
                <a:spcAft>
                  <a:spcPct val="35000"/>
                </a:spcAft>
                <a:buFont typeface="Arial" panose="020B0604020202020204" pitchFamily="34" charset="0"/>
                <a:buChar char="•"/>
              </a:pPr>
              <a:r>
                <a:rPr lang="hr-HR" sz="1400" dirty="0">
                  <a:solidFill>
                    <a:srgbClr val="000000"/>
                  </a:solidFill>
                  <a:ea typeface="Times New Roman" panose="02020603050405020304" pitchFamily="18" charset="0"/>
                </a:rPr>
                <a:t>Ocjena kvalitete</a:t>
              </a:r>
            </a:p>
            <a:p>
              <a:pPr marL="285750" lvl="0" indent="-285750" defTabSz="2400300">
                <a:lnSpc>
                  <a:spcPct val="90000"/>
                </a:lnSpc>
                <a:spcBef>
                  <a:spcPct val="0"/>
                </a:spcBef>
                <a:spcAft>
                  <a:spcPct val="35000"/>
                </a:spcAft>
                <a:buFont typeface="Arial" panose="020B0604020202020204" pitchFamily="34" charset="0"/>
                <a:buChar char="•"/>
              </a:pPr>
              <a:r>
                <a:rPr lang="hr-HR" sz="1400" dirty="0">
                  <a:solidFill>
                    <a:srgbClr val="000000"/>
                  </a:solidFill>
                  <a:ea typeface="Times New Roman" panose="02020603050405020304" pitchFamily="18" charset="0"/>
                </a:rPr>
                <a:t>Provjera prihvatljivosti izdataka (troškova)</a:t>
              </a:r>
              <a:endParaRPr lang="hr-HR" sz="1400" kern="1200" dirty="0"/>
            </a:p>
          </p:txBody>
        </p:sp>
        <p:sp>
          <p:nvSpPr>
            <p:cNvPr id="10" name="Elipsa 9">
              <a:extLst>
                <a:ext uri="{FF2B5EF4-FFF2-40B4-BE49-F238E27FC236}">
                  <a16:creationId xmlns:a16="http://schemas.microsoft.com/office/drawing/2014/main" id="{F44FB396-A7D3-4AD7-896E-33D504926350}"/>
                </a:ext>
              </a:extLst>
            </p:cNvPr>
            <p:cNvSpPr/>
            <p:nvPr/>
          </p:nvSpPr>
          <p:spPr>
            <a:xfrm>
              <a:off x="2515021" y="3207354"/>
              <a:ext cx="1181953" cy="1181953"/>
            </a:xfrm>
            <a:prstGeom prst="ellipse">
              <a:avLst/>
            </a:prstGeom>
            <a:solidFill>
              <a:schemeClr val="tx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hr-HR" sz="1400" b="1" dirty="0">
                <a:solidFill>
                  <a:schemeClr val="tx1"/>
                </a:solidFill>
              </a:endParaRPr>
            </a:p>
            <a:p>
              <a:pPr algn="ctr"/>
              <a:r>
                <a:rPr lang="hr-HR" sz="1400" b="1" dirty="0">
                  <a:solidFill>
                    <a:schemeClr val="bg1"/>
                  </a:solidFill>
                </a:rPr>
                <a:t>FAZA 2</a:t>
              </a:r>
            </a:p>
            <a:p>
              <a:endParaRPr lang="hr-HR" dirty="0"/>
            </a:p>
          </p:txBody>
        </p:sp>
        <p:sp>
          <p:nvSpPr>
            <p:cNvPr id="11" name="Prostoručno: oblik 10">
              <a:extLst>
                <a:ext uri="{FF2B5EF4-FFF2-40B4-BE49-F238E27FC236}">
                  <a16:creationId xmlns:a16="http://schemas.microsoft.com/office/drawing/2014/main" id="{179AD369-9A5D-4849-9B1D-E7295C6B492E}"/>
                </a:ext>
              </a:extLst>
            </p:cNvPr>
            <p:cNvSpPr/>
            <p:nvPr/>
          </p:nvSpPr>
          <p:spPr>
            <a:xfrm>
              <a:off x="3139764" y="5267717"/>
              <a:ext cx="5405120" cy="1181954"/>
            </a:xfrm>
            <a:custGeom>
              <a:avLst/>
              <a:gdLst>
                <a:gd name="connsiteX0" fmla="*/ 0 w 5405120"/>
                <a:gd name="connsiteY0" fmla="*/ 0 h 1181953"/>
                <a:gd name="connsiteX1" fmla="*/ 4814144 w 5405120"/>
                <a:gd name="connsiteY1" fmla="*/ 0 h 1181953"/>
                <a:gd name="connsiteX2" fmla="*/ 5405120 w 5405120"/>
                <a:gd name="connsiteY2" fmla="*/ 590977 h 1181953"/>
                <a:gd name="connsiteX3" fmla="*/ 4814144 w 5405120"/>
                <a:gd name="connsiteY3" fmla="*/ 1181953 h 1181953"/>
                <a:gd name="connsiteX4" fmla="*/ 0 w 5405120"/>
                <a:gd name="connsiteY4" fmla="*/ 1181953 h 1181953"/>
                <a:gd name="connsiteX5" fmla="*/ 0 w 5405120"/>
                <a:gd name="connsiteY5" fmla="*/ 0 h 118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1181953">
                  <a:moveTo>
                    <a:pt x="5405120" y="1181952"/>
                  </a:moveTo>
                  <a:lnTo>
                    <a:pt x="590976" y="1181952"/>
                  </a:lnTo>
                  <a:lnTo>
                    <a:pt x="0" y="590976"/>
                  </a:lnTo>
                  <a:lnTo>
                    <a:pt x="590976" y="1"/>
                  </a:lnTo>
                  <a:lnTo>
                    <a:pt x="5405120" y="1"/>
                  </a:lnTo>
                  <a:lnTo>
                    <a:pt x="5405120" y="1181952"/>
                  </a:lnTo>
                  <a:close/>
                </a:path>
              </a:pathLst>
            </a:custGeom>
            <a:solidFill>
              <a:srgbClr val="4094B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697" tIns="205741" rIns="384048" bIns="205740" numCol="1" spcCol="1270" anchor="ctr" anchorCtr="0">
              <a:noAutofit/>
            </a:bodyPr>
            <a:lstStyle/>
            <a:p>
              <a:pPr lvl="0" algn="ctr" defTabSz="2400300">
                <a:lnSpc>
                  <a:spcPct val="90000"/>
                </a:lnSpc>
                <a:spcBef>
                  <a:spcPct val="0"/>
                </a:spcBef>
                <a:spcAft>
                  <a:spcPct val="35000"/>
                </a:spcAft>
              </a:pPr>
              <a:r>
                <a:rPr lang="hr-HR" sz="1400" b="1" dirty="0">
                  <a:solidFill>
                    <a:schemeClr val="tx1"/>
                  </a:solidFill>
                </a:rPr>
                <a:t>Donošenje Odluke o financiranju</a:t>
              </a:r>
            </a:p>
          </p:txBody>
        </p:sp>
        <p:sp>
          <p:nvSpPr>
            <p:cNvPr id="12" name="Elipsa 11">
              <a:extLst>
                <a:ext uri="{FF2B5EF4-FFF2-40B4-BE49-F238E27FC236}">
                  <a16:creationId xmlns:a16="http://schemas.microsoft.com/office/drawing/2014/main" id="{4AFE8F7C-52C5-421B-A6FE-C2BE5FC98669}"/>
                </a:ext>
              </a:extLst>
            </p:cNvPr>
            <p:cNvSpPr/>
            <p:nvPr/>
          </p:nvSpPr>
          <p:spPr>
            <a:xfrm>
              <a:off x="2548787" y="5267718"/>
              <a:ext cx="1181953" cy="1181953"/>
            </a:xfrm>
            <a:prstGeom prst="ellipse">
              <a:avLst/>
            </a:prstGeom>
            <a:solidFill>
              <a:schemeClr val="tx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hr-HR" sz="1400" b="1">
                <a:solidFill>
                  <a:schemeClr val="tx1"/>
                </a:solidFill>
              </a:endParaRPr>
            </a:p>
            <a:p>
              <a:pPr algn="ctr"/>
              <a:r>
                <a:rPr lang="hr-HR" sz="1400" b="1">
                  <a:solidFill>
                    <a:schemeClr val="bg1"/>
                  </a:solidFill>
                </a:rPr>
                <a:t>FAZA 3</a:t>
              </a:r>
            </a:p>
            <a:p>
              <a:endParaRPr lang="hr-HR"/>
            </a:p>
          </p:txBody>
        </p:sp>
      </p:grpSp>
      <p:cxnSp>
        <p:nvCxnSpPr>
          <p:cNvPr id="13" name="Ravni poveznik 12">
            <a:extLst>
              <a:ext uri="{FF2B5EF4-FFF2-40B4-BE49-F238E27FC236}">
                <a16:creationId xmlns:a16="http://schemas.microsoft.com/office/drawing/2014/main" id="{2CDC11BD-7A85-4D96-AE06-B5A5A96E6A58}"/>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3">
            <a:extLst>
              <a:ext uri="{FF2B5EF4-FFF2-40B4-BE49-F238E27FC236}">
                <a16:creationId xmlns:a16="http://schemas.microsoft.com/office/drawing/2014/main" id="{4BBEF5DA-E1F6-441A-93D7-0DFAD1E284E0}"/>
              </a:ext>
            </a:extLst>
          </p:cNvPr>
          <p:cNvSpPr txBox="1"/>
          <p:nvPr/>
        </p:nvSpPr>
        <p:spPr>
          <a:xfrm>
            <a:off x="6933242" y="2508227"/>
            <a:ext cx="4325501" cy="3539430"/>
          </a:xfrm>
          <a:prstGeom prst="rect">
            <a:avLst/>
          </a:prstGeom>
          <a:noFill/>
        </p:spPr>
        <p:txBody>
          <a:bodyPr wrap="square" lIns="91440" tIns="45720" rIns="91440" bIns="45720" rtlCol="0" anchor="t">
            <a:spAutoFit/>
          </a:bodyPr>
          <a:lstStyle/>
          <a:p>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PT priprema Ugovor s uspješnim prijaviteljem</a:t>
            </a:r>
          </a:p>
          <a:p>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PT osigurava da je Prijavitelj prije potpisivanja upoznat s odredbama Ugovora </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Prijavitelj/Korisnik mora dostaviti Izjavu kojom potvrđuje da nisu nastupile promjene koje bi utjecale na postupak dodjele bespovratnih sredstava</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Tripartitni Ugovor stupa na snagu kada ga potpiše zadnja ugovorna strana, a na snazi je do izvršenja svih obaveza ugovornih strana</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Rok za ugovaranje je 30 dana</a:t>
            </a:r>
          </a:p>
        </p:txBody>
      </p:sp>
      <p:sp>
        <p:nvSpPr>
          <p:cNvPr id="2" name="Oval 22">
            <a:extLst>
              <a:ext uri="{FF2B5EF4-FFF2-40B4-BE49-F238E27FC236}">
                <a16:creationId xmlns:a16="http://schemas.microsoft.com/office/drawing/2014/main" id="{B1EC0B0F-2717-E439-82FA-EF4D1915DABA}"/>
              </a:ext>
            </a:extLst>
          </p:cNvPr>
          <p:cNvSpPr/>
          <p:nvPr/>
        </p:nvSpPr>
        <p:spPr>
          <a:xfrm>
            <a:off x="4412922" y="334360"/>
            <a:ext cx="1224937" cy="122493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8" name="TextBox 25">
            <a:extLst>
              <a:ext uri="{FF2B5EF4-FFF2-40B4-BE49-F238E27FC236}">
                <a16:creationId xmlns:a16="http://schemas.microsoft.com/office/drawing/2014/main" id="{94110B5D-FEEC-5976-782C-FBBEDAAFA195}"/>
              </a:ext>
            </a:extLst>
          </p:cNvPr>
          <p:cNvSpPr txBox="1"/>
          <p:nvPr/>
        </p:nvSpPr>
        <p:spPr>
          <a:xfrm>
            <a:off x="4526367" y="589801"/>
            <a:ext cx="1012073" cy="646331"/>
          </a:xfrm>
          <a:prstGeom prst="rect">
            <a:avLst/>
          </a:prstGeom>
          <a:noFill/>
        </p:spPr>
        <p:txBody>
          <a:bodyPr wrap="square" rtlCol="0">
            <a:spAutoFit/>
          </a:bodyPr>
          <a:lstStyle/>
          <a:p>
            <a:pPr lvl="0" algn="ctr"/>
            <a:r>
              <a:rPr lang="hr-HR" sz="1200" b="1"/>
              <a:t> od 22.5. do 22.8.2023. </a:t>
            </a:r>
          </a:p>
          <a:p>
            <a:pPr lvl="0" algn="ctr"/>
            <a:r>
              <a:rPr lang="hr-HR" sz="1200" b="1"/>
              <a:t>u 16:00 sati</a:t>
            </a:r>
          </a:p>
        </p:txBody>
      </p:sp>
      <p:sp>
        <p:nvSpPr>
          <p:cNvPr id="17" name="TextBox 25">
            <a:extLst>
              <a:ext uri="{FF2B5EF4-FFF2-40B4-BE49-F238E27FC236}">
                <a16:creationId xmlns:a16="http://schemas.microsoft.com/office/drawing/2014/main" id="{71D250CF-1F0A-5549-2FEE-6CCCBD1EFECE}"/>
              </a:ext>
            </a:extLst>
          </p:cNvPr>
          <p:cNvSpPr txBox="1"/>
          <p:nvPr/>
        </p:nvSpPr>
        <p:spPr>
          <a:xfrm>
            <a:off x="4678386" y="5793053"/>
            <a:ext cx="1012073" cy="830997"/>
          </a:xfrm>
          <a:prstGeom prst="rect">
            <a:avLst/>
          </a:prstGeom>
          <a:noFill/>
        </p:spPr>
        <p:txBody>
          <a:bodyPr wrap="square" rtlCol="0">
            <a:spAutoFit/>
          </a:bodyPr>
          <a:lstStyle/>
          <a:p>
            <a:pPr algn="ctr"/>
            <a:r>
              <a:rPr lang="sr-Latn-RS" sz="1200" b="1" dirty="0"/>
              <a:t>postupak </a:t>
            </a:r>
            <a:r>
              <a:rPr lang="sr-Latn-RS" sz="1200" b="1" dirty="0" err="1"/>
              <a:t>dodjele</a:t>
            </a:r>
            <a:r>
              <a:rPr lang="sr-Latn-RS" sz="1200" b="1" dirty="0"/>
              <a:t> traje maksimalno 120 dana</a:t>
            </a:r>
          </a:p>
        </p:txBody>
      </p:sp>
      <p:sp>
        <p:nvSpPr>
          <p:cNvPr id="14" name="Elipsa 11">
            <a:extLst>
              <a:ext uri="{FF2B5EF4-FFF2-40B4-BE49-F238E27FC236}">
                <a16:creationId xmlns:a16="http://schemas.microsoft.com/office/drawing/2014/main" id="{CAFCD236-C94B-0833-1337-CADC78E450C4}"/>
              </a:ext>
            </a:extLst>
          </p:cNvPr>
          <p:cNvSpPr/>
          <p:nvPr/>
        </p:nvSpPr>
        <p:spPr>
          <a:xfrm>
            <a:off x="8051174" y="810342"/>
            <a:ext cx="1785284" cy="1697883"/>
          </a:xfrm>
          <a:prstGeom prst="ellipse">
            <a:avLst/>
          </a:prstGeom>
          <a:solidFill>
            <a:schemeClr val="tx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hr-HR" sz="1400" b="1" dirty="0">
              <a:solidFill>
                <a:schemeClr val="tx1"/>
              </a:solidFill>
            </a:endParaRPr>
          </a:p>
          <a:p>
            <a:pPr algn="ctr"/>
            <a:endParaRPr lang="hr-HR" sz="1400" b="1" dirty="0">
              <a:solidFill>
                <a:schemeClr val="tx1"/>
              </a:solidFill>
            </a:endParaRPr>
          </a:p>
          <a:p>
            <a:pPr algn="ctr"/>
            <a:r>
              <a:rPr lang="hr-HR" sz="1400" b="1" dirty="0">
                <a:solidFill>
                  <a:schemeClr val="bg1"/>
                </a:solidFill>
              </a:rPr>
              <a:t>UGOVARANJE</a:t>
            </a:r>
          </a:p>
        </p:txBody>
      </p:sp>
    </p:spTree>
    <p:extLst>
      <p:ext uri="{BB962C8B-B14F-4D97-AF65-F5344CB8AC3E}">
        <p14:creationId xmlns:p14="http://schemas.microsoft.com/office/powerpoint/2010/main" val="14532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 grpId="0" animBg="1"/>
      <p:bldP spid="8"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41D752-76F2-493E-9D34-64375A8906AE}"/>
              </a:ext>
            </a:extLst>
          </p:cNvPr>
          <p:cNvSpPr txBox="1"/>
          <p:nvPr/>
        </p:nvSpPr>
        <p:spPr>
          <a:xfrm>
            <a:off x="380999" y="304801"/>
            <a:ext cx="3573782" cy="369332"/>
          </a:xfrm>
          <a:prstGeom prst="rect">
            <a:avLst/>
          </a:prstGeom>
          <a:noFill/>
        </p:spPr>
        <p:txBody>
          <a:bodyPr wrap="square" rtlCol="0">
            <a:spAutoFit/>
          </a:bodyPr>
          <a:lstStyle/>
          <a:p>
            <a:pPr fontAlgn="base"/>
            <a:r>
              <a:rPr lang="hr-HR" b="1">
                <a:cs typeface="Arial" panose="020B0604020202020204" pitchFamily="34" charset="0"/>
              </a:rPr>
              <a:t>KRITERIJI ODABIRA</a:t>
            </a:r>
          </a:p>
        </p:txBody>
      </p:sp>
      <p:cxnSp>
        <p:nvCxnSpPr>
          <p:cNvPr id="5" name="Ravni poveznik 4">
            <a:extLst>
              <a:ext uri="{FF2B5EF4-FFF2-40B4-BE49-F238E27FC236}">
                <a16:creationId xmlns:a16="http://schemas.microsoft.com/office/drawing/2014/main" id="{5EEE3C73-462F-4889-94B3-0D6F0F7B34EB}"/>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jagram 5">
            <a:extLst>
              <a:ext uri="{FF2B5EF4-FFF2-40B4-BE49-F238E27FC236}">
                <a16:creationId xmlns:a16="http://schemas.microsoft.com/office/drawing/2014/main" id="{2DA4A5B3-FAAB-4C05-9546-D5B1EC7ED442}"/>
              </a:ext>
            </a:extLst>
          </p:cNvPr>
          <p:cNvGraphicFramePr/>
          <p:nvPr>
            <p:extLst>
              <p:ext uri="{D42A27DB-BD31-4B8C-83A1-F6EECF244321}">
                <p14:modId xmlns:p14="http://schemas.microsoft.com/office/powerpoint/2010/main" val="2019733750"/>
              </p:ext>
            </p:extLst>
          </p:nvPr>
        </p:nvGraphicFramePr>
        <p:xfrm>
          <a:off x="704537" y="0"/>
          <a:ext cx="10942819" cy="685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Slika 6" descr="Slika na kojoj se prikazuje tekst&#10;&#10;Opis je automatski generiran">
            <a:extLst>
              <a:ext uri="{FF2B5EF4-FFF2-40B4-BE49-F238E27FC236}">
                <a16:creationId xmlns:a16="http://schemas.microsoft.com/office/drawing/2014/main" id="{6EC2997A-86FE-4E85-93AF-AA12DE840FB2}"/>
              </a:ext>
            </a:extLst>
          </p:cNvPr>
          <p:cNvPicPr>
            <a:picLocks noChangeAspect="1"/>
          </p:cNvPicPr>
          <p:nvPr/>
        </p:nvPicPr>
        <p:blipFill>
          <a:blip r:embed="rId8"/>
          <a:stretch>
            <a:fillRect/>
          </a:stretch>
        </p:blipFill>
        <p:spPr>
          <a:xfrm>
            <a:off x="431363" y="6199318"/>
            <a:ext cx="1771303" cy="424732"/>
          </a:xfrm>
          <a:prstGeom prst="rect">
            <a:avLst/>
          </a:prstGeom>
        </p:spPr>
      </p:pic>
      <p:sp>
        <p:nvSpPr>
          <p:cNvPr id="9" name="Pravokutnik 8">
            <a:extLst>
              <a:ext uri="{FF2B5EF4-FFF2-40B4-BE49-F238E27FC236}">
                <a16:creationId xmlns:a16="http://schemas.microsoft.com/office/drawing/2014/main" id="{DFFB6BC9-AD40-43DA-8AE9-FFF2C15D831A}"/>
              </a:ext>
            </a:extLst>
          </p:cNvPr>
          <p:cNvSpPr/>
          <p:nvPr/>
        </p:nvSpPr>
        <p:spPr>
          <a:xfrm>
            <a:off x="1633036" y="2078313"/>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0-25</a:t>
            </a:r>
          </a:p>
        </p:txBody>
      </p:sp>
      <p:sp>
        <p:nvSpPr>
          <p:cNvPr id="10" name="Pravokutnik 9">
            <a:extLst>
              <a:ext uri="{FF2B5EF4-FFF2-40B4-BE49-F238E27FC236}">
                <a16:creationId xmlns:a16="http://schemas.microsoft.com/office/drawing/2014/main" id="{D3D5ADD4-F1D8-426B-926A-042D2CD19309}"/>
              </a:ext>
            </a:extLst>
          </p:cNvPr>
          <p:cNvSpPr/>
          <p:nvPr/>
        </p:nvSpPr>
        <p:spPr>
          <a:xfrm>
            <a:off x="4442911" y="2078313"/>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0-35</a:t>
            </a:r>
          </a:p>
        </p:txBody>
      </p:sp>
      <p:sp>
        <p:nvSpPr>
          <p:cNvPr id="11" name="Pravokutnik 10">
            <a:extLst>
              <a:ext uri="{FF2B5EF4-FFF2-40B4-BE49-F238E27FC236}">
                <a16:creationId xmlns:a16="http://schemas.microsoft.com/office/drawing/2014/main" id="{B313E0DF-7947-475B-A3F8-0E6C097982C5}"/>
              </a:ext>
            </a:extLst>
          </p:cNvPr>
          <p:cNvSpPr/>
          <p:nvPr/>
        </p:nvSpPr>
        <p:spPr>
          <a:xfrm>
            <a:off x="7252786" y="2078313"/>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1-3</a:t>
            </a:r>
          </a:p>
        </p:txBody>
      </p:sp>
      <p:sp>
        <p:nvSpPr>
          <p:cNvPr id="12" name="Pravokutnik 11">
            <a:extLst>
              <a:ext uri="{FF2B5EF4-FFF2-40B4-BE49-F238E27FC236}">
                <a16:creationId xmlns:a16="http://schemas.microsoft.com/office/drawing/2014/main" id="{1D9DF78E-22F4-4936-BBFC-0E6C37789AB8}"/>
              </a:ext>
            </a:extLst>
          </p:cNvPr>
          <p:cNvSpPr/>
          <p:nvPr/>
        </p:nvSpPr>
        <p:spPr>
          <a:xfrm>
            <a:off x="10088175" y="2077332"/>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1-6</a:t>
            </a:r>
          </a:p>
        </p:txBody>
      </p:sp>
      <p:sp>
        <p:nvSpPr>
          <p:cNvPr id="13" name="Pravokutnik 12">
            <a:extLst>
              <a:ext uri="{FF2B5EF4-FFF2-40B4-BE49-F238E27FC236}">
                <a16:creationId xmlns:a16="http://schemas.microsoft.com/office/drawing/2014/main" id="{B00F3C41-4395-4D70-AB7C-7C5A9ECCF996}"/>
              </a:ext>
            </a:extLst>
          </p:cNvPr>
          <p:cNvSpPr/>
          <p:nvPr/>
        </p:nvSpPr>
        <p:spPr>
          <a:xfrm>
            <a:off x="1633036" y="3851510"/>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1-5</a:t>
            </a:r>
          </a:p>
        </p:txBody>
      </p:sp>
      <p:sp>
        <p:nvSpPr>
          <p:cNvPr id="14" name="Pravokutnik 13">
            <a:extLst>
              <a:ext uri="{FF2B5EF4-FFF2-40B4-BE49-F238E27FC236}">
                <a16:creationId xmlns:a16="http://schemas.microsoft.com/office/drawing/2014/main" id="{773D63F1-197D-422C-AA89-F0C076150BED}"/>
              </a:ext>
            </a:extLst>
          </p:cNvPr>
          <p:cNvSpPr/>
          <p:nvPr/>
        </p:nvSpPr>
        <p:spPr>
          <a:xfrm>
            <a:off x="4442911" y="3858113"/>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0-5</a:t>
            </a:r>
          </a:p>
        </p:txBody>
      </p:sp>
      <p:sp>
        <p:nvSpPr>
          <p:cNvPr id="15" name="Pravokutnik 14">
            <a:extLst>
              <a:ext uri="{FF2B5EF4-FFF2-40B4-BE49-F238E27FC236}">
                <a16:creationId xmlns:a16="http://schemas.microsoft.com/office/drawing/2014/main" id="{94DE7A81-7E20-4437-B1BA-6C7912DE4193}"/>
              </a:ext>
            </a:extLst>
          </p:cNvPr>
          <p:cNvSpPr/>
          <p:nvPr/>
        </p:nvSpPr>
        <p:spPr>
          <a:xfrm>
            <a:off x="7259578" y="3851509"/>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0-5</a:t>
            </a:r>
          </a:p>
        </p:txBody>
      </p:sp>
      <p:sp>
        <p:nvSpPr>
          <p:cNvPr id="16" name="Pravokutnik 15">
            <a:extLst>
              <a:ext uri="{FF2B5EF4-FFF2-40B4-BE49-F238E27FC236}">
                <a16:creationId xmlns:a16="http://schemas.microsoft.com/office/drawing/2014/main" id="{9E10FB3A-CC80-4B5D-9ED4-546E8EF105DE}"/>
              </a:ext>
            </a:extLst>
          </p:cNvPr>
          <p:cNvSpPr/>
          <p:nvPr/>
        </p:nvSpPr>
        <p:spPr>
          <a:xfrm>
            <a:off x="10088175" y="3851508"/>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0-6</a:t>
            </a:r>
          </a:p>
        </p:txBody>
      </p:sp>
      <p:sp>
        <p:nvSpPr>
          <p:cNvPr id="17" name="Pravokutnik 16">
            <a:extLst>
              <a:ext uri="{FF2B5EF4-FFF2-40B4-BE49-F238E27FC236}">
                <a16:creationId xmlns:a16="http://schemas.microsoft.com/office/drawing/2014/main" id="{4E589714-860B-42F8-AA5E-5CEA3884D32D}"/>
              </a:ext>
            </a:extLst>
          </p:cNvPr>
          <p:cNvSpPr/>
          <p:nvPr/>
        </p:nvSpPr>
        <p:spPr>
          <a:xfrm>
            <a:off x="1633036" y="5646377"/>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0-5</a:t>
            </a:r>
          </a:p>
        </p:txBody>
      </p:sp>
      <p:sp>
        <p:nvSpPr>
          <p:cNvPr id="18" name="Pravokutnik 17">
            <a:extLst>
              <a:ext uri="{FF2B5EF4-FFF2-40B4-BE49-F238E27FC236}">
                <a16:creationId xmlns:a16="http://schemas.microsoft.com/office/drawing/2014/main" id="{1755CD4D-A9D4-4BB9-9103-E7B710C1BCBE}"/>
              </a:ext>
            </a:extLst>
          </p:cNvPr>
          <p:cNvSpPr/>
          <p:nvPr/>
        </p:nvSpPr>
        <p:spPr>
          <a:xfrm>
            <a:off x="4442911" y="5660024"/>
            <a:ext cx="65449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solidFill>
                  <a:schemeClr val="bg1"/>
                </a:solidFill>
              </a:rPr>
              <a:t>0-5</a:t>
            </a:r>
          </a:p>
        </p:txBody>
      </p:sp>
      <p:sp>
        <p:nvSpPr>
          <p:cNvPr id="20" name="TextBox 25">
            <a:extLst>
              <a:ext uri="{FF2B5EF4-FFF2-40B4-BE49-F238E27FC236}">
                <a16:creationId xmlns:a16="http://schemas.microsoft.com/office/drawing/2014/main" id="{2187768B-DC7E-43AC-ADDF-6B1CBEC23CA6}"/>
              </a:ext>
            </a:extLst>
          </p:cNvPr>
          <p:cNvSpPr txBox="1"/>
          <p:nvPr/>
        </p:nvSpPr>
        <p:spPr>
          <a:xfrm>
            <a:off x="10059466" y="4853842"/>
            <a:ext cx="998993" cy="738664"/>
          </a:xfrm>
          <a:prstGeom prst="rect">
            <a:avLst/>
          </a:prstGeom>
          <a:noFill/>
        </p:spPr>
        <p:txBody>
          <a:bodyPr wrap="square" rtlCol="0">
            <a:spAutoFit/>
          </a:bodyPr>
          <a:lstStyle/>
          <a:p>
            <a:pPr algn="ctr"/>
            <a:r>
              <a:rPr lang="hr-HR" sz="1400" b="1"/>
              <a:t>bodovni prag:</a:t>
            </a:r>
          </a:p>
          <a:p>
            <a:pPr algn="ctr"/>
            <a:r>
              <a:rPr lang="hr-HR" sz="1400" b="1"/>
              <a:t>51/100</a:t>
            </a:r>
            <a:endParaRPr lang="sr-Latn-RS" sz="1400" b="1"/>
          </a:p>
        </p:txBody>
      </p:sp>
      <p:sp>
        <p:nvSpPr>
          <p:cNvPr id="21" name="Oval 22">
            <a:extLst>
              <a:ext uri="{FF2B5EF4-FFF2-40B4-BE49-F238E27FC236}">
                <a16:creationId xmlns:a16="http://schemas.microsoft.com/office/drawing/2014/main" id="{B623EA6D-0749-44E6-9271-C5743275D4A4}"/>
              </a:ext>
            </a:extLst>
          </p:cNvPr>
          <p:cNvSpPr/>
          <p:nvPr/>
        </p:nvSpPr>
        <p:spPr>
          <a:xfrm>
            <a:off x="9909873" y="4574084"/>
            <a:ext cx="1298181" cy="1298181"/>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2" name="TextBox 25">
            <a:extLst>
              <a:ext uri="{FF2B5EF4-FFF2-40B4-BE49-F238E27FC236}">
                <a16:creationId xmlns:a16="http://schemas.microsoft.com/office/drawing/2014/main" id="{3CDAE8F7-722A-F814-C077-54CC9CC51A2C}"/>
              </a:ext>
            </a:extLst>
          </p:cNvPr>
          <p:cNvSpPr txBox="1"/>
          <p:nvPr/>
        </p:nvSpPr>
        <p:spPr>
          <a:xfrm>
            <a:off x="5050898" y="1971881"/>
            <a:ext cx="998993" cy="646331"/>
          </a:xfrm>
          <a:prstGeom prst="rect">
            <a:avLst/>
          </a:prstGeom>
          <a:noFill/>
        </p:spPr>
        <p:txBody>
          <a:bodyPr wrap="square" rtlCol="0">
            <a:spAutoFit/>
          </a:bodyPr>
          <a:lstStyle/>
          <a:p>
            <a:pPr algn="ctr"/>
            <a:r>
              <a:rPr lang="hr-HR" sz="1200" b="1"/>
              <a:t>bodovni prag:</a:t>
            </a:r>
          </a:p>
          <a:p>
            <a:pPr algn="ctr"/>
            <a:r>
              <a:rPr lang="hr-HR" sz="1200" b="1"/>
              <a:t>29</a:t>
            </a:r>
            <a:endParaRPr lang="sr-Latn-RS" sz="1200" b="1"/>
          </a:p>
        </p:txBody>
      </p:sp>
      <p:sp>
        <p:nvSpPr>
          <p:cNvPr id="22" name="Oval 22">
            <a:extLst>
              <a:ext uri="{FF2B5EF4-FFF2-40B4-BE49-F238E27FC236}">
                <a16:creationId xmlns:a16="http://schemas.microsoft.com/office/drawing/2014/main" id="{C9BACF02-784D-227F-3C99-8CC84F3E94EE}"/>
              </a:ext>
            </a:extLst>
          </p:cNvPr>
          <p:cNvSpPr/>
          <p:nvPr/>
        </p:nvSpPr>
        <p:spPr>
          <a:xfrm>
            <a:off x="5190394" y="1898212"/>
            <a:ext cx="720000" cy="7200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23" name="TextBox 25">
            <a:extLst>
              <a:ext uri="{FF2B5EF4-FFF2-40B4-BE49-F238E27FC236}">
                <a16:creationId xmlns:a16="http://schemas.microsoft.com/office/drawing/2014/main" id="{FBA2107C-1137-1591-66CD-C72DFA17FC4F}"/>
              </a:ext>
            </a:extLst>
          </p:cNvPr>
          <p:cNvSpPr txBox="1"/>
          <p:nvPr/>
        </p:nvSpPr>
        <p:spPr>
          <a:xfrm>
            <a:off x="699767" y="1971881"/>
            <a:ext cx="998993" cy="646331"/>
          </a:xfrm>
          <a:prstGeom prst="rect">
            <a:avLst/>
          </a:prstGeom>
          <a:noFill/>
        </p:spPr>
        <p:txBody>
          <a:bodyPr wrap="square" rtlCol="0">
            <a:spAutoFit/>
          </a:bodyPr>
          <a:lstStyle/>
          <a:p>
            <a:pPr algn="ctr"/>
            <a:r>
              <a:rPr lang="hr-HR" sz="1200" b="1"/>
              <a:t>bodovni prag:</a:t>
            </a:r>
          </a:p>
          <a:p>
            <a:pPr algn="ctr"/>
            <a:r>
              <a:rPr lang="hr-HR" sz="1200" b="1"/>
              <a:t>17</a:t>
            </a:r>
            <a:endParaRPr lang="sr-Latn-RS" sz="1200" b="1"/>
          </a:p>
        </p:txBody>
      </p:sp>
      <p:sp>
        <p:nvSpPr>
          <p:cNvPr id="24" name="Oval 22">
            <a:extLst>
              <a:ext uri="{FF2B5EF4-FFF2-40B4-BE49-F238E27FC236}">
                <a16:creationId xmlns:a16="http://schemas.microsoft.com/office/drawing/2014/main" id="{B6A00B22-8ED2-0F3C-60BA-3339B8D528ED}"/>
              </a:ext>
            </a:extLst>
          </p:cNvPr>
          <p:cNvSpPr/>
          <p:nvPr/>
        </p:nvSpPr>
        <p:spPr>
          <a:xfrm>
            <a:off x="839263" y="1898212"/>
            <a:ext cx="720000" cy="7200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400" b="1" i="0" u="none" strike="noStrike" kern="1200" cap="none" spc="0" normalizeH="0" baseline="0" noProof="0">
              <a:ln>
                <a:noFill/>
              </a:ln>
              <a:solidFill>
                <a:prstClr val="white"/>
              </a:solidFill>
              <a:effectLst/>
              <a:uLnTx/>
              <a:uFillTx/>
              <a:ea typeface="+mn-ea"/>
              <a:cs typeface="+mn-cs"/>
            </a:endParaRPr>
          </a:p>
        </p:txBody>
      </p:sp>
      <p:sp>
        <p:nvSpPr>
          <p:cNvPr id="25" name="TextBox 6">
            <a:extLst>
              <a:ext uri="{FF2B5EF4-FFF2-40B4-BE49-F238E27FC236}">
                <a16:creationId xmlns:a16="http://schemas.microsoft.com/office/drawing/2014/main" id="{BCFB3959-F5D3-4F9D-A903-8A846A1EEC6F}"/>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289041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83E5D6B-9AC1-4B59-978D-A7AFC2454438}"/>
              </a:ext>
            </a:extLst>
          </p:cNvPr>
          <p:cNvSpPr txBox="1"/>
          <p:nvPr/>
        </p:nvSpPr>
        <p:spPr>
          <a:xfrm>
            <a:off x="380998" y="304801"/>
            <a:ext cx="8698608" cy="369332"/>
          </a:xfrm>
          <a:prstGeom prst="rect">
            <a:avLst/>
          </a:prstGeom>
          <a:noFill/>
        </p:spPr>
        <p:txBody>
          <a:bodyPr wrap="square" rtlCol="0">
            <a:spAutoFit/>
          </a:bodyPr>
          <a:lstStyle/>
          <a:p>
            <a:pPr fontAlgn="base"/>
            <a:r>
              <a:rPr lang="hr-HR" b="1" dirty="0">
                <a:cs typeface="Arial" panose="020B0604020202020204" pitchFamily="34" charset="0"/>
              </a:rPr>
              <a:t>SUSTAV FONDOVI EU (eNPOO)</a:t>
            </a:r>
          </a:p>
        </p:txBody>
      </p:sp>
      <p:pic>
        <p:nvPicPr>
          <p:cNvPr id="44" name="Slika 43" descr="Slika na kojoj se prikazuje tekst&#10;&#10;Opis je automatski generiran">
            <a:extLst>
              <a:ext uri="{FF2B5EF4-FFF2-40B4-BE49-F238E27FC236}">
                <a16:creationId xmlns:a16="http://schemas.microsoft.com/office/drawing/2014/main" id="{EB290778-130C-4D6E-B014-8BF51765772F}"/>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5" name="Ravni poveznik 4">
            <a:extLst>
              <a:ext uri="{FF2B5EF4-FFF2-40B4-BE49-F238E27FC236}">
                <a16:creationId xmlns:a16="http://schemas.microsoft.com/office/drawing/2014/main" id="{B4DED01E-8057-450B-846E-A489E8FC4B8F}"/>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22">
            <a:extLst>
              <a:ext uri="{FF2B5EF4-FFF2-40B4-BE49-F238E27FC236}">
                <a16:creationId xmlns:a16="http://schemas.microsoft.com/office/drawing/2014/main" id="{33B71898-E5F0-42B5-AD6A-540F7557D8F0}"/>
              </a:ext>
            </a:extLst>
          </p:cNvPr>
          <p:cNvSpPr/>
          <p:nvPr/>
        </p:nvSpPr>
        <p:spPr>
          <a:xfrm>
            <a:off x="503926" y="717201"/>
            <a:ext cx="2329805" cy="2159164"/>
          </a:xfrm>
          <a:prstGeom prst="ellipse">
            <a:avLst/>
          </a:prstGeom>
          <a:solidFill>
            <a:srgbClr val="AEB6C4"/>
          </a:solidFill>
          <a:ln/>
        </p:spPr>
        <p:style>
          <a:lnRef idx="1">
            <a:schemeClr val="dk1"/>
          </a:lnRef>
          <a:fillRef idx="2">
            <a:schemeClr val="dk1"/>
          </a:fillRef>
          <a:effectRef idx="1">
            <a:schemeClr val="dk1"/>
          </a:effectRef>
          <a:fontRef idx="minor">
            <a:schemeClr val="dk1"/>
          </a:fontRef>
        </p:style>
        <p:txBody>
          <a:bodyPr rtlCol="0" anchor="ctr"/>
          <a:lstStyle/>
          <a:p>
            <a:pPr marR="0" lvl="0" indent="0" algn="ctr" fontAlgn="auto">
              <a:lnSpc>
                <a:spcPct val="100000"/>
              </a:lnSpc>
              <a:spcBef>
                <a:spcPts val="0"/>
              </a:spcBef>
              <a:spcAft>
                <a:spcPts val="0"/>
              </a:spcAft>
              <a:buClrTx/>
              <a:buSzTx/>
              <a:buFontTx/>
              <a:buNone/>
              <a:tabLst/>
              <a:defRPr/>
            </a:pPr>
            <a:endParaRPr lang="sr-Latn-RS" sz="1400" dirty="0"/>
          </a:p>
        </p:txBody>
      </p:sp>
      <p:sp>
        <p:nvSpPr>
          <p:cNvPr id="10" name="Rectangle 130">
            <a:extLst>
              <a:ext uri="{FF2B5EF4-FFF2-40B4-BE49-F238E27FC236}">
                <a16:creationId xmlns:a16="http://schemas.microsoft.com/office/drawing/2014/main" id="{0F2E3003-043B-450D-A7A4-E0F1DD365F16}"/>
              </a:ext>
            </a:extLst>
          </p:cNvPr>
          <p:cNvSpPr/>
          <p:nvPr/>
        </p:nvSpPr>
        <p:spPr>
          <a:xfrm>
            <a:off x="6254204" y="3025117"/>
            <a:ext cx="2325833" cy="161126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sr-Latn-RS"/>
          </a:p>
        </p:txBody>
      </p:sp>
      <p:sp>
        <p:nvSpPr>
          <p:cNvPr id="11" name="Rectangle 130">
            <a:extLst>
              <a:ext uri="{FF2B5EF4-FFF2-40B4-BE49-F238E27FC236}">
                <a16:creationId xmlns:a16="http://schemas.microsoft.com/office/drawing/2014/main" id="{6DEBC584-235A-4249-94DB-6C525F5C2614}"/>
              </a:ext>
            </a:extLst>
          </p:cNvPr>
          <p:cNvSpPr/>
          <p:nvPr/>
        </p:nvSpPr>
        <p:spPr>
          <a:xfrm>
            <a:off x="8815776" y="3025119"/>
            <a:ext cx="2325833" cy="161126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sr-Latn-RS"/>
          </a:p>
        </p:txBody>
      </p:sp>
      <p:sp>
        <p:nvSpPr>
          <p:cNvPr id="12" name="Rectangle 130">
            <a:extLst>
              <a:ext uri="{FF2B5EF4-FFF2-40B4-BE49-F238E27FC236}">
                <a16:creationId xmlns:a16="http://schemas.microsoft.com/office/drawing/2014/main" id="{09C03B1D-1640-4322-85FB-FC4ED8C9537E}"/>
              </a:ext>
            </a:extLst>
          </p:cNvPr>
          <p:cNvSpPr/>
          <p:nvPr/>
        </p:nvSpPr>
        <p:spPr>
          <a:xfrm>
            <a:off x="3692632" y="3022330"/>
            <a:ext cx="2325833" cy="161126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r-Latn-RS"/>
          </a:p>
        </p:txBody>
      </p:sp>
      <p:sp>
        <p:nvSpPr>
          <p:cNvPr id="14" name="TextBox 13">
            <a:extLst>
              <a:ext uri="{FF2B5EF4-FFF2-40B4-BE49-F238E27FC236}">
                <a16:creationId xmlns:a16="http://schemas.microsoft.com/office/drawing/2014/main" id="{C3C2831B-8EF1-470D-8348-A54A6D8D21A1}"/>
              </a:ext>
            </a:extLst>
          </p:cNvPr>
          <p:cNvSpPr txBox="1"/>
          <p:nvPr/>
        </p:nvSpPr>
        <p:spPr>
          <a:xfrm>
            <a:off x="6254204" y="3062189"/>
            <a:ext cx="2108067" cy="523220"/>
          </a:xfrm>
          <a:prstGeom prst="rect">
            <a:avLst/>
          </a:prstGeom>
          <a:noFill/>
        </p:spPr>
        <p:txBody>
          <a:bodyPr wrap="square" lIns="91440" tIns="45720" rIns="91440" bIns="45720" rtlCol="0" anchor="t">
            <a:spAutoFit/>
          </a:bodyPr>
          <a:lstStyle/>
          <a:p>
            <a:pPr algn="ctr"/>
            <a:r>
              <a:rPr lang="hr-HR" sz="1400" b="1" dirty="0">
                <a:cs typeface="Arial" panose="020B0604020202020204" pitchFamily="34" charset="0"/>
              </a:rPr>
              <a:t>Sustavu pristupa Prijavitelj</a:t>
            </a:r>
          </a:p>
        </p:txBody>
      </p:sp>
      <p:sp>
        <p:nvSpPr>
          <p:cNvPr id="15" name="TextBox 25">
            <a:extLst>
              <a:ext uri="{FF2B5EF4-FFF2-40B4-BE49-F238E27FC236}">
                <a16:creationId xmlns:a16="http://schemas.microsoft.com/office/drawing/2014/main" id="{5528B384-FDDF-4E43-9FA9-355CC231E66E}"/>
              </a:ext>
            </a:extLst>
          </p:cNvPr>
          <p:cNvSpPr txBox="1"/>
          <p:nvPr/>
        </p:nvSpPr>
        <p:spPr>
          <a:xfrm>
            <a:off x="476903" y="1326354"/>
            <a:ext cx="2383849" cy="738664"/>
          </a:xfrm>
          <a:prstGeom prst="rect">
            <a:avLst/>
          </a:prstGeom>
          <a:noFill/>
        </p:spPr>
        <p:txBody>
          <a:bodyPr wrap="square" lIns="91440" tIns="45720" rIns="91440" bIns="45720" rtlCol="0" anchor="t">
            <a:spAutoFit/>
          </a:bodyPr>
          <a:lstStyle/>
          <a:p>
            <a:pPr algn="ctr"/>
            <a:r>
              <a:rPr lang="hr-HR" sz="1400" b="1" dirty="0">
                <a:cs typeface="Calibri"/>
              </a:rPr>
              <a:t>korisničke upute:</a:t>
            </a:r>
          </a:p>
          <a:p>
            <a:pPr algn="ctr"/>
            <a:r>
              <a:rPr lang="hr-HR" sz="1400" b="1" dirty="0">
                <a:cs typeface="Calibri"/>
              </a:rPr>
              <a:t> https://</a:t>
            </a:r>
          </a:p>
          <a:p>
            <a:pPr algn="ctr"/>
            <a:r>
              <a:rPr lang="hr-HR" sz="1400" b="1" dirty="0">
                <a:cs typeface="Calibri"/>
              </a:rPr>
              <a:t>fondovieu.gov.hr/upute</a:t>
            </a:r>
          </a:p>
        </p:txBody>
      </p:sp>
      <p:sp>
        <p:nvSpPr>
          <p:cNvPr id="16" name="TextBox 13">
            <a:extLst>
              <a:ext uri="{FF2B5EF4-FFF2-40B4-BE49-F238E27FC236}">
                <a16:creationId xmlns:a16="http://schemas.microsoft.com/office/drawing/2014/main" id="{CF4CDA50-BA60-4934-A46B-518C8516823F}"/>
              </a:ext>
            </a:extLst>
          </p:cNvPr>
          <p:cNvSpPr txBox="1"/>
          <p:nvPr/>
        </p:nvSpPr>
        <p:spPr>
          <a:xfrm>
            <a:off x="3801516" y="3084630"/>
            <a:ext cx="2108067" cy="738664"/>
          </a:xfrm>
          <a:prstGeom prst="rect">
            <a:avLst/>
          </a:prstGeom>
          <a:noFill/>
        </p:spPr>
        <p:txBody>
          <a:bodyPr wrap="square" lIns="91440" tIns="45720" rIns="91440" bIns="45720" rtlCol="0" anchor="t">
            <a:spAutoFit/>
          </a:bodyPr>
          <a:lstStyle/>
          <a:p>
            <a:pPr algn="ctr"/>
            <a:r>
              <a:rPr lang="pt-BR" sz="1400" b="1" dirty="0">
                <a:cs typeface="Arial"/>
              </a:rPr>
              <a:t>Sustavu fondovieu pristupa se isključivo putem NIAS sustava</a:t>
            </a:r>
            <a:endParaRPr lang="hr-HR" sz="1400" b="1" dirty="0">
              <a:cs typeface="Arial" panose="020B0604020202020204" pitchFamily="34" charset="0"/>
            </a:endParaRPr>
          </a:p>
        </p:txBody>
      </p:sp>
      <p:sp>
        <p:nvSpPr>
          <p:cNvPr id="18" name="TextBox 13">
            <a:extLst>
              <a:ext uri="{FF2B5EF4-FFF2-40B4-BE49-F238E27FC236}">
                <a16:creationId xmlns:a16="http://schemas.microsoft.com/office/drawing/2014/main" id="{CEEE036E-35DA-4545-869E-AE97CE73C914}"/>
              </a:ext>
            </a:extLst>
          </p:cNvPr>
          <p:cNvSpPr txBox="1"/>
          <p:nvPr/>
        </p:nvSpPr>
        <p:spPr>
          <a:xfrm>
            <a:off x="8706892" y="2959640"/>
            <a:ext cx="2108067" cy="938719"/>
          </a:xfrm>
          <a:prstGeom prst="rect">
            <a:avLst/>
          </a:prstGeom>
          <a:noFill/>
        </p:spPr>
        <p:txBody>
          <a:bodyPr wrap="square" lIns="91440" tIns="45720" rIns="91440" bIns="45720" rtlCol="0" anchor="t">
            <a:spAutoFit/>
          </a:bodyPr>
          <a:lstStyle/>
          <a:p>
            <a:pPr algn="ctr"/>
            <a:r>
              <a:rPr lang="hr-HR" sz="1400" b="1" dirty="0">
                <a:cs typeface="Arial"/>
              </a:rPr>
              <a:t>Stručna podrška prilikom prijave u sustav:</a:t>
            </a:r>
          </a:p>
          <a:p>
            <a:pPr algn="ctr"/>
            <a:endParaRPr lang="hr-HR" sz="1400" b="1" dirty="0">
              <a:cs typeface="Arial"/>
            </a:endParaRPr>
          </a:p>
          <a:p>
            <a:pPr algn="ctr"/>
            <a:r>
              <a:rPr lang="pl-PL" sz="1300" b="1" dirty="0">
                <a:cs typeface="Arial"/>
              </a:rPr>
              <a:t>fondovieu.podrska@fina.hr</a:t>
            </a:r>
            <a:endParaRPr lang="hr-HR" sz="1300" b="1" dirty="0">
              <a:cs typeface="Arial" panose="020B0604020202020204" pitchFamily="34" charset="0"/>
            </a:endParaRPr>
          </a:p>
        </p:txBody>
      </p:sp>
      <p:sp>
        <p:nvSpPr>
          <p:cNvPr id="19" name="Prostoručno: oblik 25">
            <a:extLst>
              <a:ext uri="{FF2B5EF4-FFF2-40B4-BE49-F238E27FC236}">
                <a16:creationId xmlns:a16="http://schemas.microsoft.com/office/drawing/2014/main" id="{D5C79457-A7CC-463C-898C-5A58A6AF2E3A}"/>
              </a:ext>
            </a:extLst>
          </p:cNvPr>
          <p:cNvSpPr/>
          <p:nvPr/>
        </p:nvSpPr>
        <p:spPr>
          <a:xfrm>
            <a:off x="1119965" y="3015522"/>
            <a:ext cx="2329805" cy="1615544"/>
          </a:xfrm>
          <a:custGeom>
            <a:avLst/>
            <a:gdLst>
              <a:gd name="connsiteX0" fmla="*/ 0 w 1883594"/>
              <a:gd name="connsiteY0" fmla="*/ 0 h 1130156"/>
              <a:gd name="connsiteX1" fmla="*/ 1883594 w 1883594"/>
              <a:gd name="connsiteY1" fmla="*/ 0 h 1130156"/>
              <a:gd name="connsiteX2" fmla="*/ 1883594 w 1883594"/>
              <a:gd name="connsiteY2" fmla="*/ 1130156 h 1130156"/>
              <a:gd name="connsiteX3" fmla="*/ 0 w 1883594"/>
              <a:gd name="connsiteY3" fmla="*/ 1130156 h 1130156"/>
              <a:gd name="connsiteX4" fmla="*/ 0 w 1883594"/>
              <a:gd name="connsiteY4" fmla="*/ 0 h 11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94" h="1130156">
                <a:moveTo>
                  <a:pt x="0" y="0"/>
                </a:moveTo>
                <a:lnTo>
                  <a:pt x="1883594" y="0"/>
                </a:lnTo>
                <a:lnTo>
                  <a:pt x="1883594" y="1130156"/>
                </a:lnTo>
                <a:lnTo>
                  <a:pt x="0" y="1130156"/>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98120" tIns="198120" rIns="198120" bIns="198120" numCol="1" spcCol="1270" anchor="ctr" anchorCtr="0">
            <a:noAutofit/>
          </a:bodyPr>
          <a:lstStyle/>
          <a:p>
            <a:pPr algn="ctr" defTabSz="2000250">
              <a:lnSpc>
                <a:spcPct val="90000"/>
              </a:lnSpc>
              <a:spcBef>
                <a:spcPct val="0"/>
              </a:spcBef>
              <a:spcAft>
                <a:spcPct val="35000"/>
              </a:spcAft>
            </a:pPr>
            <a:r>
              <a:rPr lang="hr-HR" sz="1400" b="1" dirty="0">
                <a:solidFill>
                  <a:schemeClr val="tx1"/>
                </a:solidFill>
              </a:rPr>
              <a:t>Prijava preko stranice </a:t>
            </a:r>
            <a:r>
              <a:rPr lang="hr-HR" sz="1400" b="1" dirty="0">
                <a:solidFill>
                  <a:schemeClr val="tx1"/>
                </a:solidFill>
                <a:hlinkClick r:id="rId3">
                  <a:extLst>
                    <a:ext uri="{A12FA001-AC4F-418D-AE19-62706E023703}">
                      <ahyp:hlinkClr xmlns:ahyp="http://schemas.microsoft.com/office/drawing/2018/hyperlinkcolor" val="tx"/>
                    </a:ext>
                  </a:extLst>
                </a:hlinkClick>
              </a:rPr>
              <a:t>https://fondovieu.gov.hr</a:t>
            </a:r>
            <a:endParaRPr lang="hr-HR" sz="1400" b="1" dirty="0">
              <a:solidFill>
                <a:schemeClr val="tx1"/>
              </a:solidFill>
            </a:endParaRPr>
          </a:p>
          <a:p>
            <a:pPr algn="ctr" defTabSz="2000250">
              <a:lnSpc>
                <a:spcPct val="90000"/>
              </a:lnSpc>
              <a:spcBef>
                <a:spcPct val="0"/>
              </a:spcBef>
              <a:spcAft>
                <a:spcPct val="35000"/>
              </a:spcAft>
            </a:pPr>
            <a:endParaRPr lang="hr-HR" sz="1400" b="1" dirty="0">
              <a:solidFill>
                <a:schemeClr val="tx1"/>
              </a:solidFill>
              <a:cs typeface="Calibri"/>
            </a:endParaRPr>
          </a:p>
          <a:p>
            <a:pPr algn="ctr" defTabSz="2000250">
              <a:lnSpc>
                <a:spcPct val="90000"/>
              </a:lnSpc>
              <a:spcBef>
                <a:spcPct val="0"/>
              </a:spcBef>
              <a:spcAft>
                <a:spcPct val="35000"/>
              </a:spcAft>
            </a:pPr>
            <a:r>
              <a:rPr lang="hr-HR" sz="1400" b="1" dirty="0">
                <a:solidFill>
                  <a:schemeClr val="tx1"/>
                </a:solidFill>
                <a:cs typeface="Calibri"/>
              </a:rPr>
              <a:t>Inicijalna prijava: aktivacija korisničkog računa</a:t>
            </a:r>
          </a:p>
        </p:txBody>
      </p:sp>
      <p:sp>
        <p:nvSpPr>
          <p:cNvPr id="17" name="TextBox 6">
            <a:extLst>
              <a:ext uri="{FF2B5EF4-FFF2-40B4-BE49-F238E27FC236}">
                <a16:creationId xmlns:a16="http://schemas.microsoft.com/office/drawing/2014/main" id="{C44A8699-037D-416C-B3F2-43C19A4D3FE7}"/>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18866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p:bldP spid="15" grpId="0"/>
      <p:bldP spid="16"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3">
            <a:extLst>
              <a:ext uri="{FF2B5EF4-FFF2-40B4-BE49-F238E27FC236}">
                <a16:creationId xmlns:a16="http://schemas.microsoft.com/office/drawing/2014/main" id="{F9F302A4-7F19-4734-A283-D6F97161AF7B}"/>
              </a:ext>
            </a:extLst>
          </p:cNvPr>
          <p:cNvSpPr txBox="1"/>
          <p:nvPr/>
        </p:nvSpPr>
        <p:spPr>
          <a:xfrm>
            <a:off x="380998" y="304801"/>
            <a:ext cx="8348331" cy="369332"/>
          </a:xfrm>
          <a:prstGeom prst="rect">
            <a:avLst/>
          </a:prstGeom>
          <a:noFill/>
        </p:spPr>
        <p:txBody>
          <a:bodyPr wrap="square" rtlCol="0">
            <a:spAutoFit/>
          </a:bodyPr>
          <a:lstStyle/>
          <a:p>
            <a:pPr fontAlgn="base"/>
            <a:r>
              <a:rPr lang="hr-HR" b="1">
                <a:cs typeface="Arial" panose="020B0604020202020204" pitchFamily="34" charset="0"/>
              </a:rPr>
              <a:t>NACIONALNI PLAN OPORAVKA I OTPORNOSTI 2021. - 2026. (NPOO)</a:t>
            </a:r>
          </a:p>
        </p:txBody>
      </p:sp>
      <p:sp>
        <p:nvSpPr>
          <p:cNvPr id="64" name="Oval 22">
            <a:extLst>
              <a:ext uri="{FF2B5EF4-FFF2-40B4-BE49-F238E27FC236}">
                <a16:creationId xmlns:a16="http://schemas.microsoft.com/office/drawing/2014/main" id="{B5214082-6AEB-4B64-9343-F52106BB6B99}"/>
              </a:ext>
            </a:extLst>
          </p:cNvPr>
          <p:cNvSpPr/>
          <p:nvPr/>
        </p:nvSpPr>
        <p:spPr>
          <a:xfrm>
            <a:off x="431363" y="2691346"/>
            <a:ext cx="1122900" cy="1122900"/>
          </a:xfrm>
          <a:prstGeom prst="ellipse">
            <a:avLst/>
          </a:prstGeom>
          <a:noFill/>
          <a:ln w="38100">
            <a:solidFill>
              <a:srgbClr val="409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65" name="TextBox 23">
            <a:extLst>
              <a:ext uri="{FF2B5EF4-FFF2-40B4-BE49-F238E27FC236}">
                <a16:creationId xmlns:a16="http://schemas.microsoft.com/office/drawing/2014/main" id="{D44F39D7-8378-4B87-A835-CEEE70375063}"/>
              </a:ext>
            </a:extLst>
          </p:cNvPr>
          <p:cNvSpPr txBox="1"/>
          <p:nvPr/>
        </p:nvSpPr>
        <p:spPr>
          <a:xfrm>
            <a:off x="558897" y="3080175"/>
            <a:ext cx="867833" cy="338554"/>
          </a:xfrm>
          <a:prstGeom prst="rect">
            <a:avLst/>
          </a:prstGeom>
          <a:noFill/>
        </p:spPr>
        <p:txBody>
          <a:bodyPr wrap="square" rtlCol="0">
            <a:spAutoFit/>
          </a:bodyPr>
          <a:lstStyle/>
          <a:p>
            <a:pPr algn="ctr"/>
            <a:r>
              <a:rPr lang="sr-Latn-RS" sz="1600" b="1"/>
              <a:t>NPOO</a:t>
            </a:r>
          </a:p>
        </p:txBody>
      </p:sp>
      <p:sp>
        <p:nvSpPr>
          <p:cNvPr id="66" name="Oval 24">
            <a:extLst>
              <a:ext uri="{FF2B5EF4-FFF2-40B4-BE49-F238E27FC236}">
                <a16:creationId xmlns:a16="http://schemas.microsoft.com/office/drawing/2014/main" id="{2897755D-4D2E-43C1-87DF-FE0511DD7165}"/>
              </a:ext>
            </a:extLst>
          </p:cNvPr>
          <p:cNvSpPr/>
          <p:nvPr/>
        </p:nvSpPr>
        <p:spPr>
          <a:xfrm>
            <a:off x="1993235" y="2747510"/>
            <a:ext cx="1066736" cy="1066736"/>
          </a:xfrm>
          <a:prstGeom prst="ellipse">
            <a:avLst/>
          </a:prstGeom>
          <a:noFill/>
          <a:ln w="38100">
            <a:solidFill>
              <a:srgbClr val="BCC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67" name="TextBox 25">
            <a:extLst>
              <a:ext uri="{FF2B5EF4-FFF2-40B4-BE49-F238E27FC236}">
                <a16:creationId xmlns:a16="http://schemas.microsoft.com/office/drawing/2014/main" id="{D7D64FF0-D404-429C-A4B1-94320AE732F0}"/>
              </a:ext>
            </a:extLst>
          </p:cNvPr>
          <p:cNvSpPr txBox="1"/>
          <p:nvPr/>
        </p:nvSpPr>
        <p:spPr>
          <a:xfrm>
            <a:off x="2092686" y="3111601"/>
            <a:ext cx="867833" cy="338554"/>
          </a:xfrm>
          <a:prstGeom prst="rect">
            <a:avLst/>
          </a:prstGeom>
          <a:noFill/>
        </p:spPr>
        <p:txBody>
          <a:bodyPr wrap="square" rtlCol="0">
            <a:spAutoFit/>
          </a:bodyPr>
          <a:lstStyle/>
          <a:p>
            <a:pPr algn="ctr"/>
            <a:r>
              <a:rPr lang="sr-Latn-RS" sz="1600" b="1"/>
              <a:t>MPGI</a:t>
            </a:r>
          </a:p>
        </p:txBody>
      </p:sp>
      <p:sp>
        <p:nvSpPr>
          <p:cNvPr id="81" name="Oval 41">
            <a:extLst>
              <a:ext uri="{FF2B5EF4-FFF2-40B4-BE49-F238E27FC236}">
                <a16:creationId xmlns:a16="http://schemas.microsoft.com/office/drawing/2014/main" id="{54CF1613-6069-4415-8985-F63CF48E9860}"/>
              </a:ext>
            </a:extLst>
          </p:cNvPr>
          <p:cNvSpPr/>
          <p:nvPr/>
        </p:nvSpPr>
        <p:spPr>
          <a:xfrm>
            <a:off x="3550813" y="2747510"/>
            <a:ext cx="1066736" cy="1066736"/>
          </a:xfrm>
          <a:prstGeom prst="ellipse">
            <a:avLst/>
          </a:prstGeom>
          <a:noFill/>
          <a:ln w="38100">
            <a:solidFill>
              <a:srgbClr val="679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86" name="TextBox 46">
            <a:extLst>
              <a:ext uri="{FF2B5EF4-FFF2-40B4-BE49-F238E27FC236}">
                <a16:creationId xmlns:a16="http://schemas.microsoft.com/office/drawing/2014/main" id="{2BC1CD19-1248-4C6A-A1D8-0143A7D69B4F}"/>
              </a:ext>
            </a:extLst>
          </p:cNvPr>
          <p:cNvSpPr txBox="1"/>
          <p:nvPr/>
        </p:nvSpPr>
        <p:spPr>
          <a:xfrm>
            <a:off x="1601841" y="2231879"/>
            <a:ext cx="1849521" cy="424732"/>
          </a:xfrm>
          <a:prstGeom prst="rect">
            <a:avLst/>
          </a:prstGeom>
          <a:noFill/>
        </p:spPr>
        <p:txBody>
          <a:bodyPr wrap="square" lIns="91440" tIns="45720" rIns="91440" bIns="45720" rtlCol="0" anchor="t">
            <a:spAutoFit/>
          </a:bodyPr>
          <a:lstStyle/>
          <a:p>
            <a:pPr algn="ctr" defTabSz="533400">
              <a:lnSpc>
                <a:spcPct val="90000"/>
              </a:lnSpc>
              <a:spcBef>
                <a:spcPct val="0"/>
              </a:spcBef>
              <a:spcAft>
                <a:spcPct val="35000"/>
              </a:spcAft>
              <a:defRPr/>
            </a:pPr>
            <a:r>
              <a:rPr lang="hr-HR" sz="1200" b="1" noProof="1">
                <a:cs typeface="Arial"/>
              </a:rPr>
              <a:t>Tijelo nadležno za komponentu/inicijativu</a:t>
            </a:r>
            <a:endParaRPr lang="hr-HR" sz="1200" b="1" i="0" u="none" strike="noStrike" kern="1200" cap="none" spc="0" normalizeH="0" baseline="0" noProof="1">
              <a:ln>
                <a:noFill/>
              </a:ln>
              <a:effectLst/>
              <a:uLnTx/>
              <a:uFillTx/>
              <a:cs typeface="Arial" panose="020B0604020202020204" pitchFamily="34" charset="0"/>
            </a:endParaRPr>
          </a:p>
        </p:txBody>
      </p:sp>
      <p:sp>
        <p:nvSpPr>
          <p:cNvPr id="29" name="TextBox 25">
            <a:extLst>
              <a:ext uri="{FF2B5EF4-FFF2-40B4-BE49-F238E27FC236}">
                <a16:creationId xmlns:a16="http://schemas.microsoft.com/office/drawing/2014/main" id="{D28DCE5A-D0E1-4838-A3D3-740BC6FF31C9}"/>
              </a:ext>
            </a:extLst>
          </p:cNvPr>
          <p:cNvSpPr txBox="1"/>
          <p:nvPr/>
        </p:nvSpPr>
        <p:spPr>
          <a:xfrm>
            <a:off x="3662101" y="3111601"/>
            <a:ext cx="867833" cy="338554"/>
          </a:xfrm>
          <a:prstGeom prst="rect">
            <a:avLst/>
          </a:prstGeom>
          <a:noFill/>
        </p:spPr>
        <p:txBody>
          <a:bodyPr wrap="square" rtlCol="0">
            <a:spAutoFit/>
          </a:bodyPr>
          <a:lstStyle/>
          <a:p>
            <a:pPr algn="ctr"/>
            <a:r>
              <a:rPr lang="sr-Latn-RS" sz="1600" b="1"/>
              <a:t>6.</a:t>
            </a:r>
          </a:p>
        </p:txBody>
      </p:sp>
      <p:sp>
        <p:nvSpPr>
          <p:cNvPr id="47" name="TextBox 46">
            <a:extLst>
              <a:ext uri="{FF2B5EF4-FFF2-40B4-BE49-F238E27FC236}">
                <a16:creationId xmlns:a16="http://schemas.microsoft.com/office/drawing/2014/main" id="{E6C582DD-F795-452C-85C7-78D13AE25DEC}"/>
              </a:ext>
            </a:extLst>
          </p:cNvPr>
          <p:cNvSpPr txBox="1"/>
          <p:nvPr/>
        </p:nvSpPr>
        <p:spPr>
          <a:xfrm>
            <a:off x="3439002" y="2227402"/>
            <a:ext cx="1323794" cy="424732"/>
          </a:xfrm>
          <a:prstGeom prst="rect">
            <a:avLst/>
          </a:prstGeom>
          <a:noFill/>
        </p:spPr>
        <p:txBody>
          <a:bodyPr wrap="square" lIns="91440" tIns="45720" rIns="91440" bIns="45720" rtlCol="0" anchor="t">
            <a:spAutoFit/>
          </a:bodyPr>
          <a:lstStyle/>
          <a:p>
            <a:pPr algn="ctr" defTabSz="533400">
              <a:lnSpc>
                <a:spcPct val="90000"/>
              </a:lnSpc>
              <a:spcBef>
                <a:spcPct val="0"/>
              </a:spcBef>
              <a:spcAft>
                <a:spcPct val="35000"/>
              </a:spcAft>
              <a:defRPr/>
            </a:pPr>
            <a:r>
              <a:rPr lang="hr-HR" sz="1200" b="1">
                <a:cs typeface="Arial"/>
              </a:rPr>
              <a:t>Inicijativa: Obnova zgrada</a:t>
            </a:r>
            <a:endParaRPr lang="en-US" sz="1200" b="1" i="0" u="none" strike="noStrike" kern="1200" cap="none" spc="0" normalizeH="0" baseline="0" noProof="0">
              <a:ln>
                <a:noFill/>
              </a:ln>
              <a:effectLst/>
              <a:uLnTx/>
              <a:uFillTx/>
              <a:cs typeface="Arial" panose="020B0604020202020204" pitchFamily="34" charset="0"/>
            </a:endParaRPr>
          </a:p>
        </p:txBody>
      </p:sp>
      <p:sp>
        <p:nvSpPr>
          <p:cNvPr id="55" name="Oval 41">
            <a:extLst>
              <a:ext uri="{FF2B5EF4-FFF2-40B4-BE49-F238E27FC236}">
                <a16:creationId xmlns:a16="http://schemas.microsoft.com/office/drawing/2014/main" id="{C0878479-4227-42AD-9B94-173C09719F00}"/>
              </a:ext>
            </a:extLst>
          </p:cNvPr>
          <p:cNvSpPr/>
          <p:nvPr/>
        </p:nvSpPr>
        <p:spPr>
          <a:xfrm>
            <a:off x="5206646" y="2783126"/>
            <a:ext cx="1042509" cy="1042509"/>
          </a:xfrm>
          <a:prstGeom prst="ellipse">
            <a:avLst/>
          </a:prstGeom>
          <a:noFill/>
          <a:ln w="38100">
            <a:solidFill>
              <a:srgbClr val="679F4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56" name="TextBox 25">
            <a:extLst>
              <a:ext uri="{FF2B5EF4-FFF2-40B4-BE49-F238E27FC236}">
                <a16:creationId xmlns:a16="http://schemas.microsoft.com/office/drawing/2014/main" id="{221F2136-3377-4309-BCDC-EF5E0F56C796}"/>
              </a:ext>
            </a:extLst>
          </p:cNvPr>
          <p:cNvSpPr txBox="1"/>
          <p:nvPr/>
        </p:nvSpPr>
        <p:spPr>
          <a:xfrm>
            <a:off x="5300110" y="3015513"/>
            <a:ext cx="867833" cy="584775"/>
          </a:xfrm>
          <a:prstGeom prst="rect">
            <a:avLst/>
          </a:prstGeom>
          <a:noFill/>
        </p:spPr>
        <p:txBody>
          <a:bodyPr wrap="square" rtlCol="0">
            <a:spAutoFit/>
          </a:bodyPr>
          <a:lstStyle/>
          <a:p>
            <a:pPr algn="ctr"/>
            <a:r>
              <a:rPr lang="sr-Latn-RS" sz="1600" b="1"/>
              <a:t>C6.1. R1</a:t>
            </a:r>
          </a:p>
        </p:txBody>
      </p:sp>
      <p:sp>
        <p:nvSpPr>
          <p:cNvPr id="57" name="TextBox 46">
            <a:extLst>
              <a:ext uri="{FF2B5EF4-FFF2-40B4-BE49-F238E27FC236}">
                <a16:creationId xmlns:a16="http://schemas.microsoft.com/office/drawing/2014/main" id="{833F95C1-45BB-4A38-AC24-C47AC202A575}"/>
              </a:ext>
            </a:extLst>
          </p:cNvPr>
          <p:cNvSpPr txBox="1"/>
          <p:nvPr/>
        </p:nvSpPr>
        <p:spPr>
          <a:xfrm>
            <a:off x="4779166" y="2227402"/>
            <a:ext cx="1849521" cy="424732"/>
          </a:xfrm>
          <a:prstGeom prst="rect">
            <a:avLst/>
          </a:prstGeom>
          <a:noFill/>
        </p:spPr>
        <p:txBody>
          <a:bodyPr wrap="square" lIns="91440" tIns="45720" rIns="91440" bIns="45720" rtlCol="0" anchor="t">
            <a:spAutoFit/>
          </a:bodyPr>
          <a:lstStyle/>
          <a:p>
            <a:pPr algn="ctr" defTabSz="533400">
              <a:lnSpc>
                <a:spcPct val="90000"/>
              </a:lnSpc>
              <a:spcBef>
                <a:spcPct val="0"/>
              </a:spcBef>
              <a:defRPr/>
            </a:pPr>
            <a:r>
              <a:rPr lang="hr-HR" sz="1200" b="1" noProof="1">
                <a:cs typeface="Arial"/>
              </a:rPr>
              <a:t>Dekarbonizacija</a:t>
            </a:r>
          </a:p>
          <a:p>
            <a:pPr algn="ctr" defTabSz="533400">
              <a:lnSpc>
                <a:spcPct val="90000"/>
              </a:lnSpc>
              <a:spcBef>
                <a:spcPct val="0"/>
              </a:spcBef>
              <a:spcAft>
                <a:spcPct val="35000"/>
              </a:spcAft>
              <a:defRPr/>
            </a:pPr>
            <a:r>
              <a:rPr lang="hr-HR" sz="1200" b="1" noProof="1">
                <a:cs typeface="Arial"/>
              </a:rPr>
              <a:t> zgrada</a:t>
            </a:r>
            <a:endParaRPr lang="hr-HR" sz="1200" b="1" i="0" u="none" strike="noStrike" kern="1200" cap="none" spc="0" normalizeH="0" baseline="0" noProof="1">
              <a:ln>
                <a:noFill/>
              </a:ln>
              <a:effectLst/>
              <a:uLnTx/>
              <a:uFillTx/>
              <a:cs typeface="Arial" panose="020B0604020202020204" pitchFamily="34" charset="0"/>
            </a:endParaRPr>
          </a:p>
        </p:txBody>
      </p:sp>
      <p:sp>
        <p:nvSpPr>
          <p:cNvPr id="71" name="Oval 41">
            <a:extLst>
              <a:ext uri="{FF2B5EF4-FFF2-40B4-BE49-F238E27FC236}">
                <a16:creationId xmlns:a16="http://schemas.microsoft.com/office/drawing/2014/main" id="{6A9DB83D-02FB-4B48-9B05-9BD7E7A54DA7}"/>
              </a:ext>
            </a:extLst>
          </p:cNvPr>
          <p:cNvSpPr/>
          <p:nvPr/>
        </p:nvSpPr>
        <p:spPr>
          <a:xfrm>
            <a:off x="6954563" y="2852228"/>
            <a:ext cx="867833" cy="867833"/>
          </a:xfrm>
          <a:prstGeom prst="ellipse">
            <a:avLst/>
          </a:prstGeom>
          <a:noFill/>
          <a:ln w="38100">
            <a:solidFill>
              <a:srgbClr val="679F4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72" name="TextBox 25">
            <a:extLst>
              <a:ext uri="{FF2B5EF4-FFF2-40B4-BE49-F238E27FC236}">
                <a16:creationId xmlns:a16="http://schemas.microsoft.com/office/drawing/2014/main" id="{0D3C9C42-626F-4C72-8741-9D6D35EB7848}"/>
              </a:ext>
            </a:extLst>
          </p:cNvPr>
          <p:cNvSpPr txBox="1"/>
          <p:nvPr/>
        </p:nvSpPr>
        <p:spPr>
          <a:xfrm>
            <a:off x="6961458" y="2993756"/>
            <a:ext cx="867833" cy="584775"/>
          </a:xfrm>
          <a:prstGeom prst="rect">
            <a:avLst/>
          </a:prstGeom>
          <a:noFill/>
        </p:spPr>
        <p:txBody>
          <a:bodyPr wrap="square" rtlCol="0">
            <a:spAutoFit/>
          </a:bodyPr>
          <a:lstStyle/>
          <a:p>
            <a:pPr algn="ctr"/>
            <a:r>
              <a:rPr lang="sr-Latn-RS" sz="1600" b="1"/>
              <a:t>C6.1. R1-I2</a:t>
            </a:r>
          </a:p>
        </p:txBody>
      </p:sp>
      <p:sp>
        <p:nvSpPr>
          <p:cNvPr id="73" name="TextBox 46">
            <a:extLst>
              <a:ext uri="{FF2B5EF4-FFF2-40B4-BE49-F238E27FC236}">
                <a16:creationId xmlns:a16="http://schemas.microsoft.com/office/drawing/2014/main" id="{4FEE44C3-BCF3-4243-B6E9-44392F44D6D5}"/>
              </a:ext>
            </a:extLst>
          </p:cNvPr>
          <p:cNvSpPr txBox="1"/>
          <p:nvPr/>
        </p:nvSpPr>
        <p:spPr>
          <a:xfrm>
            <a:off x="6463718" y="2227402"/>
            <a:ext cx="1849521" cy="590931"/>
          </a:xfrm>
          <a:prstGeom prst="rect">
            <a:avLst/>
          </a:prstGeom>
          <a:noFill/>
        </p:spPr>
        <p:txBody>
          <a:bodyPr wrap="square" lIns="91440" tIns="45720" rIns="91440" bIns="45720" rtlCol="0" anchor="t">
            <a:spAutoFit/>
          </a:bodyPr>
          <a:lstStyle/>
          <a:p>
            <a:pPr algn="ctr" defTabSz="533400">
              <a:lnSpc>
                <a:spcPct val="90000"/>
              </a:lnSpc>
              <a:spcBef>
                <a:spcPct val="0"/>
              </a:spcBef>
              <a:spcAft>
                <a:spcPct val="35000"/>
              </a:spcAft>
              <a:defRPr/>
            </a:pPr>
            <a:r>
              <a:rPr lang="hr-HR" sz="1200" b="1">
                <a:cs typeface="Arial"/>
              </a:rPr>
              <a:t>Obnova zgrada oštećenih u potresu s energetskom obnovom</a:t>
            </a:r>
            <a:endParaRPr lang="en-US" sz="1200" b="1" i="0" u="none" strike="noStrike" kern="1200" cap="none" spc="0" normalizeH="0" baseline="0" noProof="0">
              <a:ln>
                <a:noFill/>
              </a:ln>
              <a:effectLst/>
              <a:uLnTx/>
              <a:uFillTx/>
              <a:cs typeface="Arial" panose="020B0604020202020204" pitchFamily="34" charset="0"/>
            </a:endParaRPr>
          </a:p>
        </p:txBody>
      </p:sp>
      <p:cxnSp>
        <p:nvCxnSpPr>
          <p:cNvPr id="136" name="Ravni poveznik sa strelicom 135">
            <a:extLst>
              <a:ext uri="{FF2B5EF4-FFF2-40B4-BE49-F238E27FC236}">
                <a16:creationId xmlns:a16="http://schemas.microsoft.com/office/drawing/2014/main" id="{C5D3660D-9E36-4088-8977-49D83A4B306E}"/>
              </a:ext>
            </a:extLst>
          </p:cNvPr>
          <p:cNvCxnSpPr>
            <a:cxnSpLocks/>
          </p:cNvCxnSpPr>
          <p:nvPr/>
        </p:nvCxnSpPr>
        <p:spPr>
          <a:xfrm>
            <a:off x="1681797" y="3280878"/>
            <a:ext cx="19300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8" name="Oval 41">
            <a:extLst>
              <a:ext uri="{FF2B5EF4-FFF2-40B4-BE49-F238E27FC236}">
                <a16:creationId xmlns:a16="http://schemas.microsoft.com/office/drawing/2014/main" id="{19AAFFE9-5753-49C4-A52E-AA03A13EA5BB}"/>
              </a:ext>
            </a:extLst>
          </p:cNvPr>
          <p:cNvSpPr/>
          <p:nvPr/>
        </p:nvSpPr>
        <p:spPr>
          <a:xfrm>
            <a:off x="10047704" y="2524631"/>
            <a:ext cx="717058" cy="717058"/>
          </a:xfrm>
          <a:prstGeom prst="ellipse">
            <a:avLst/>
          </a:prstGeom>
          <a:noFill/>
          <a:ln w="38100">
            <a:solidFill>
              <a:srgbClr val="4094B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59" name="TextBox 25">
            <a:extLst>
              <a:ext uri="{FF2B5EF4-FFF2-40B4-BE49-F238E27FC236}">
                <a16:creationId xmlns:a16="http://schemas.microsoft.com/office/drawing/2014/main" id="{ACB9C4E2-B6C3-41E3-B35D-2982C052B97B}"/>
              </a:ext>
            </a:extLst>
          </p:cNvPr>
          <p:cNvSpPr txBox="1"/>
          <p:nvPr/>
        </p:nvSpPr>
        <p:spPr>
          <a:xfrm>
            <a:off x="9972317" y="2621550"/>
            <a:ext cx="867833" cy="523220"/>
          </a:xfrm>
          <a:prstGeom prst="rect">
            <a:avLst/>
          </a:prstGeom>
          <a:noFill/>
        </p:spPr>
        <p:txBody>
          <a:bodyPr wrap="square" rtlCol="0">
            <a:spAutoFit/>
          </a:bodyPr>
          <a:lstStyle/>
          <a:p>
            <a:pPr algn="ctr"/>
            <a:r>
              <a:rPr lang="sr-Latn-RS" sz="1400" b="1"/>
              <a:t>NT</a:t>
            </a:r>
          </a:p>
          <a:p>
            <a:pPr algn="ctr"/>
            <a:r>
              <a:rPr lang="sr-Latn-RS" sz="1400" b="1">
                <a:cs typeface="Arial" panose="020B0604020202020204" pitchFamily="34" charset="0"/>
              </a:rPr>
              <a:t>MPGI</a:t>
            </a:r>
          </a:p>
        </p:txBody>
      </p:sp>
      <p:sp>
        <p:nvSpPr>
          <p:cNvPr id="74" name="Oval 41">
            <a:extLst>
              <a:ext uri="{FF2B5EF4-FFF2-40B4-BE49-F238E27FC236}">
                <a16:creationId xmlns:a16="http://schemas.microsoft.com/office/drawing/2014/main" id="{CA3C3B36-2184-4BB5-95C3-2D31778A978E}"/>
              </a:ext>
            </a:extLst>
          </p:cNvPr>
          <p:cNvSpPr/>
          <p:nvPr/>
        </p:nvSpPr>
        <p:spPr>
          <a:xfrm>
            <a:off x="10940731" y="2532830"/>
            <a:ext cx="717058" cy="717058"/>
          </a:xfrm>
          <a:prstGeom prst="ellipse">
            <a:avLst/>
          </a:prstGeom>
          <a:noFill/>
          <a:ln w="38100">
            <a:solidFill>
              <a:srgbClr val="4094B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75" name="TextBox 25">
            <a:extLst>
              <a:ext uri="{FF2B5EF4-FFF2-40B4-BE49-F238E27FC236}">
                <a16:creationId xmlns:a16="http://schemas.microsoft.com/office/drawing/2014/main" id="{81AC3CCA-9A42-43F0-B8A9-863B79CFBDA5}"/>
              </a:ext>
            </a:extLst>
          </p:cNvPr>
          <p:cNvSpPr txBox="1"/>
          <p:nvPr/>
        </p:nvSpPr>
        <p:spPr>
          <a:xfrm>
            <a:off x="10872090" y="2611129"/>
            <a:ext cx="867833" cy="523220"/>
          </a:xfrm>
          <a:prstGeom prst="rect">
            <a:avLst/>
          </a:prstGeom>
          <a:noFill/>
        </p:spPr>
        <p:txBody>
          <a:bodyPr wrap="square" rtlCol="0">
            <a:spAutoFit/>
          </a:bodyPr>
          <a:lstStyle/>
          <a:p>
            <a:pPr algn="ctr"/>
            <a:r>
              <a:rPr lang="sr-Latn-RS" sz="1400" b="1"/>
              <a:t>PT</a:t>
            </a:r>
          </a:p>
          <a:p>
            <a:pPr algn="ctr"/>
            <a:r>
              <a:rPr lang="sr-Latn-RS" sz="1400" b="1">
                <a:cs typeface="Arial" panose="020B0604020202020204" pitchFamily="34" charset="0"/>
              </a:rPr>
              <a:t>FZOEU</a:t>
            </a:r>
          </a:p>
        </p:txBody>
      </p:sp>
      <p:sp>
        <p:nvSpPr>
          <p:cNvPr id="76" name="Oval 41">
            <a:extLst>
              <a:ext uri="{FF2B5EF4-FFF2-40B4-BE49-F238E27FC236}">
                <a16:creationId xmlns:a16="http://schemas.microsoft.com/office/drawing/2014/main" id="{7C42180A-F6F8-4F2C-91B9-D2AA86DF5AF9}"/>
              </a:ext>
            </a:extLst>
          </p:cNvPr>
          <p:cNvSpPr/>
          <p:nvPr/>
        </p:nvSpPr>
        <p:spPr>
          <a:xfrm>
            <a:off x="10059736" y="3404162"/>
            <a:ext cx="717058" cy="717058"/>
          </a:xfrm>
          <a:prstGeom prst="ellipse">
            <a:avLst/>
          </a:prstGeom>
          <a:noFill/>
          <a:ln w="38100">
            <a:solidFill>
              <a:srgbClr val="4094B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77" name="TextBox 25">
            <a:extLst>
              <a:ext uri="{FF2B5EF4-FFF2-40B4-BE49-F238E27FC236}">
                <a16:creationId xmlns:a16="http://schemas.microsoft.com/office/drawing/2014/main" id="{F85B8929-BF4F-4BE6-BF54-844D905DBBD9}"/>
              </a:ext>
            </a:extLst>
          </p:cNvPr>
          <p:cNvSpPr txBox="1"/>
          <p:nvPr/>
        </p:nvSpPr>
        <p:spPr>
          <a:xfrm>
            <a:off x="9984349" y="3521937"/>
            <a:ext cx="867833" cy="523220"/>
          </a:xfrm>
          <a:prstGeom prst="rect">
            <a:avLst/>
          </a:prstGeom>
          <a:noFill/>
        </p:spPr>
        <p:txBody>
          <a:bodyPr wrap="square" rtlCol="0">
            <a:spAutoFit/>
          </a:bodyPr>
          <a:lstStyle/>
          <a:p>
            <a:pPr algn="ctr"/>
            <a:r>
              <a:rPr lang="sr-Latn-RS" sz="1400" b="1"/>
              <a:t>KT</a:t>
            </a:r>
          </a:p>
          <a:p>
            <a:pPr algn="ctr"/>
            <a:r>
              <a:rPr lang="sr-Latn-RS" sz="1400" b="1">
                <a:cs typeface="Arial" panose="020B0604020202020204" pitchFamily="34" charset="0"/>
              </a:rPr>
              <a:t>MFIN</a:t>
            </a:r>
          </a:p>
        </p:txBody>
      </p:sp>
      <p:sp>
        <p:nvSpPr>
          <p:cNvPr id="78" name="Oval 41">
            <a:extLst>
              <a:ext uri="{FF2B5EF4-FFF2-40B4-BE49-F238E27FC236}">
                <a16:creationId xmlns:a16="http://schemas.microsoft.com/office/drawing/2014/main" id="{0CC78556-D9F0-4B0F-9512-A1F0C501259F}"/>
              </a:ext>
            </a:extLst>
          </p:cNvPr>
          <p:cNvSpPr/>
          <p:nvPr/>
        </p:nvSpPr>
        <p:spPr>
          <a:xfrm>
            <a:off x="10952763" y="3404162"/>
            <a:ext cx="717058" cy="717058"/>
          </a:xfrm>
          <a:prstGeom prst="ellipse">
            <a:avLst/>
          </a:prstGeom>
          <a:noFill/>
          <a:ln w="38100">
            <a:solidFill>
              <a:srgbClr val="4094B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79" name="TextBox 25">
            <a:extLst>
              <a:ext uri="{FF2B5EF4-FFF2-40B4-BE49-F238E27FC236}">
                <a16:creationId xmlns:a16="http://schemas.microsoft.com/office/drawing/2014/main" id="{EAFD177A-C9EF-472E-92CC-4CFFBF491BDF}"/>
              </a:ext>
            </a:extLst>
          </p:cNvPr>
          <p:cNvSpPr txBox="1"/>
          <p:nvPr/>
        </p:nvSpPr>
        <p:spPr>
          <a:xfrm>
            <a:off x="10884996" y="3514317"/>
            <a:ext cx="867833" cy="523220"/>
          </a:xfrm>
          <a:prstGeom prst="rect">
            <a:avLst/>
          </a:prstGeom>
          <a:noFill/>
        </p:spPr>
        <p:txBody>
          <a:bodyPr wrap="square" rtlCol="0">
            <a:spAutoFit/>
          </a:bodyPr>
          <a:lstStyle/>
          <a:p>
            <a:pPr algn="ctr"/>
            <a:r>
              <a:rPr lang="sr-Latn-RS" sz="1400" b="1"/>
              <a:t>TR</a:t>
            </a:r>
          </a:p>
          <a:p>
            <a:pPr algn="ctr"/>
            <a:r>
              <a:rPr lang="sr-Latn-RS" sz="1400" b="1">
                <a:cs typeface="Arial" panose="020B0604020202020204" pitchFamily="34" charset="0"/>
              </a:rPr>
              <a:t>ARPA</a:t>
            </a:r>
          </a:p>
        </p:txBody>
      </p:sp>
      <p:cxnSp>
        <p:nvCxnSpPr>
          <p:cNvPr id="80" name="Ravni poveznik sa strelicom 79">
            <a:extLst>
              <a:ext uri="{FF2B5EF4-FFF2-40B4-BE49-F238E27FC236}">
                <a16:creationId xmlns:a16="http://schemas.microsoft.com/office/drawing/2014/main" id="{B409258A-1DA9-4A75-BC7D-362818EB2E88}"/>
              </a:ext>
            </a:extLst>
          </p:cNvPr>
          <p:cNvCxnSpPr>
            <a:cxnSpLocks/>
          </p:cNvCxnSpPr>
          <p:nvPr/>
        </p:nvCxnSpPr>
        <p:spPr>
          <a:xfrm>
            <a:off x="8076456" y="3307131"/>
            <a:ext cx="212873"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2" name="Oval 41">
            <a:extLst>
              <a:ext uri="{FF2B5EF4-FFF2-40B4-BE49-F238E27FC236}">
                <a16:creationId xmlns:a16="http://schemas.microsoft.com/office/drawing/2014/main" id="{E148A0EB-D486-4174-A5F2-48AD6B58AB07}"/>
              </a:ext>
            </a:extLst>
          </p:cNvPr>
          <p:cNvSpPr/>
          <p:nvPr/>
        </p:nvSpPr>
        <p:spPr>
          <a:xfrm>
            <a:off x="8540538" y="2828087"/>
            <a:ext cx="908039" cy="908039"/>
          </a:xfrm>
          <a:prstGeom prst="ellipse">
            <a:avLst/>
          </a:prstGeom>
          <a:solidFill>
            <a:srgbClr val="BCCADD"/>
          </a:solidFill>
          <a:ln w="38100">
            <a:solidFill>
              <a:srgbClr val="BCCAD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83" name="TextBox 25">
            <a:extLst>
              <a:ext uri="{FF2B5EF4-FFF2-40B4-BE49-F238E27FC236}">
                <a16:creationId xmlns:a16="http://schemas.microsoft.com/office/drawing/2014/main" id="{938D0543-955F-450A-981B-EA172A044880}"/>
              </a:ext>
            </a:extLst>
          </p:cNvPr>
          <p:cNvSpPr txBox="1"/>
          <p:nvPr/>
        </p:nvSpPr>
        <p:spPr>
          <a:xfrm>
            <a:off x="8571365" y="2833953"/>
            <a:ext cx="867833" cy="830997"/>
          </a:xfrm>
          <a:prstGeom prst="rect">
            <a:avLst/>
          </a:prstGeom>
          <a:noFill/>
        </p:spPr>
        <p:txBody>
          <a:bodyPr wrap="square" rtlCol="0">
            <a:spAutoFit/>
          </a:bodyPr>
          <a:lstStyle/>
          <a:p>
            <a:pPr algn="ctr"/>
            <a:r>
              <a:rPr lang="sr-Latn-RS" sz="1600" b="1"/>
              <a:t>EO</a:t>
            </a:r>
          </a:p>
          <a:p>
            <a:pPr algn="ctr"/>
            <a:r>
              <a:rPr lang="sr-Latn-RS" sz="1600" b="1"/>
              <a:t>VSZ</a:t>
            </a:r>
          </a:p>
          <a:p>
            <a:pPr algn="ctr"/>
            <a:r>
              <a:rPr lang="sr-Latn-RS" sz="1600" b="1"/>
              <a:t>POTRES</a:t>
            </a:r>
          </a:p>
        </p:txBody>
      </p:sp>
      <p:cxnSp>
        <p:nvCxnSpPr>
          <p:cNvPr id="84" name="Ravni poveznik sa strelicom 83">
            <a:extLst>
              <a:ext uri="{FF2B5EF4-FFF2-40B4-BE49-F238E27FC236}">
                <a16:creationId xmlns:a16="http://schemas.microsoft.com/office/drawing/2014/main" id="{5B52517E-252F-4193-B71A-A88E34AA4677}"/>
              </a:ext>
            </a:extLst>
          </p:cNvPr>
          <p:cNvCxnSpPr>
            <a:cxnSpLocks/>
          </p:cNvCxnSpPr>
          <p:nvPr/>
        </p:nvCxnSpPr>
        <p:spPr>
          <a:xfrm flipV="1">
            <a:off x="9618181" y="3101544"/>
            <a:ext cx="207053" cy="12607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5" name="Ravni poveznik sa strelicom 84">
            <a:extLst>
              <a:ext uri="{FF2B5EF4-FFF2-40B4-BE49-F238E27FC236}">
                <a16:creationId xmlns:a16="http://schemas.microsoft.com/office/drawing/2014/main" id="{959ED870-6814-48B4-9597-B6BBFBBE0925}"/>
              </a:ext>
            </a:extLst>
          </p:cNvPr>
          <p:cNvCxnSpPr>
            <a:cxnSpLocks/>
          </p:cNvCxnSpPr>
          <p:nvPr/>
        </p:nvCxnSpPr>
        <p:spPr>
          <a:xfrm>
            <a:off x="3210623" y="3287358"/>
            <a:ext cx="19300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7" name="Ravni poveznik sa strelicom 86">
            <a:extLst>
              <a:ext uri="{FF2B5EF4-FFF2-40B4-BE49-F238E27FC236}">
                <a16:creationId xmlns:a16="http://schemas.microsoft.com/office/drawing/2014/main" id="{D284A542-2FEA-4D6F-9D59-6C0EF734E598}"/>
              </a:ext>
            </a:extLst>
          </p:cNvPr>
          <p:cNvCxnSpPr>
            <a:cxnSpLocks/>
          </p:cNvCxnSpPr>
          <p:nvPr/>
        </p:nvCxnSpPr>
        <p:spPr>
          <a:xfrm>
            <a:off x="4813377" y="3291440"/>
            <a:ext cx="19300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8" name="Oval 41">
            <a:extLst>
              <a:ext uri="{FF2B5EF4-FFF2-40B4-BE49-F238E27FC236}">
                <a16:creationId xmlns:a16="http://schemas.microsoft.com/office/drawing/2014/main" id="{A7A3670B-E91D-478B-9A2B-74B14B3DD392}"/>
              </a:ext>
            </a:extLst>
          </p:cNvPr>
          <p:cNvSpPr/>
          <p:nvPr/>
        </p:nvSpPr>
        <p:spPr>
          <a:xfrm>
            <a:off x="8166543" y="864069"/>
            <a:ext cx="1617549" cy="1617549"/>
          </a:xfrm>
          <a:prstGeom prst="ellipse">
            <a:avLst/>
          </a:prstGeom>
          <a:solidFill>
            <a:schemeClr val="tx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89" name="TextBox 25">
            <a:extLst>
              <a:ext uri="{FF2B5EF4-FFF2-40B4-BE49-F238E27FC236}">
                <a16:creationId xmlns:a16="http://schemas.microsoft.com/office/drawing/2014/main" id="{10929B41-DEB5-444E-B19E-C05A532080C3}"/>
              </a:ext>
            </a:extLst>
          </p:cNvPr>
          <p:cNvSpPr txBox="1"/>
          <p:nvPr/>
        </p:nvSpPr>
        <p:spPr>
          <a:xfrm>
            <a:off x="8195644" y="1518954"/>
            <a:ext cx="1548069" cy="307777"/>
          </a:xfrm>
          <a:prstGeom prst="rect">
            <a:avLst/>
          </a:prstGeom>
          <a:noFill/>
        </p:spPr>
        <p:txBody>
          <a:bodyPr wrap="square" rtlCol="0">
            <a:spAutoFit/>
          </a:bodyPr>
          <a:lstStyle/>
          <a:p>
            <a:pPr algn="ctr"/>
            <a:r>
              <a:rPr lang="sr-Latn-RS" sz="1400" b="1">
                <a:solidFill>
                  <a:schemeClr val="bg1"/>
                </a:solidFill>
              </a:rPr>
              <a:t>27.000.000,00 </a:t>
            </a:r>
            <a:r>
              <a:rPr lang="hr-HR" sz="1400" b="1" noProof="1">
                <a:solidFill>
                  <a:schemeClr val="bg1"/>
                </a:solidFill>
              </a:rPr>
              <a:t>€</a:t>
            </a:r>
          </a:p>
        </p:txBody>
      </p:sp>
      <p:cxnSp>
        <p:nvCxnSpPr>
          <p:cNvPr id="90" name="Ravni poveznik sa strelicom 89">
            <a:extLst>
              <a:ext uri="{FF2B5EF4-FFF2-40B4-BE49-F238E27FC236}">
                <a16:creationId xmlns:a16="http://schemas.microsoft.com/office/drawing/2014/main" id="{A3660411-A67B-47D6-9291-D36247CFD12D}"/>
              </a:ext>
            </a:extLst>
          </p:cNvPr>
          <p:cNvCxnSpPr>
            <a:cxnSpLocks/>
          </p:cNvCxnSpPr>
          <p:nvPr/>
        </p:nvCxnSpPr>
        <p:spPr>
          <a:xfrm>
            <a:off x="6435683" y="3296744"/>
            <a:ext cx="193004"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1" name="Ravni poveznik sa strelicom 90">
            <a:extLst>
              <a:ext uri="{FF2B5EF4-FFF2-40B4-BE49-F238E27FC236}">
                <a16:creationId xmlns:a16="http://schemas.microsoft.com/office/drawing/2014/main" id="{C1E9B9AB-D5C8-465B-9557-75E19A814EC5}"/>
              </a:ext>
            </a:extLst>
          </p:cNvPr>
          <p:cNvCxnSpPr>
            <a:cxnSpLocks/>
          </p:cNvCxnSpPr>
          <p:nvPr/>
        </p:nvCxnSpPr>
        <p:spPr>
          <a:xfrm>
            <a:off x="8976159" y="2559829"/>
            <a:ext cx="0" cy="17880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2" name="TextBox 25">
            <a:extLst>
              <a:ext uri="{FF2B5EF4-FFF2-40B4-BE49-F238E27FC236}">
                <a16:creationId xmlns:a16="http://schemas.microsoft.com/office/drawing/2014/main" id="{EAF08745-68C2-44FB-A644-289E79095657}"/>
              </a:ext>
            </a:extLst>
          </p:cNvPr>
          <p:cNvSpPr txBox="1"/>
          <p:nvPr/>
        </p:nvSpPr>
        <p:spPr>
          <a:xfrm>
            <a:off x="3284765" y="5072056"/>
            <a:ext cx="1617549" cy="307777"/>
          </a:xfrm>
          <a:prstGeom prst="rect">
            <a:avLst/>
          </a:prstGeom>
          <a:noFill/>
        </p:spPr>
        <p:txBody>
          <a:bodyPr wrap="square" rtlCol="0">
            <a:spAutoFit/>
          </a:bodyPr>
          <a:lstStyle/>
          <a:p>
            <a:pPr algn="ctr"/>
            <a:r>
              <a:rPr lang="sr-Latn-RS" sz="1400" b="1"/>
              <a:t>789 </a:t>
            </a:r>
            <a:r>
              <a:rPr lang="sr-Latn-RS" sz="1400" b="1" err="1"/>
              <a:t>mil</a:t>
            </a:r>
            <a:r>
              <a:rPr lang="sr-Latn-RS" sz="1400" b="1"/>
              <a:t> </a:t>
            </a:r>
            <a:r>
              <a:rPr lang="hr-HR" sz="1400" b="1" noProof="1"/>
              <a:t>€</a:t>
            </a:r>
          </a:p>
        </p:txBody>
      </p:sp>
      <p:cxnSp>
        <p:nvCxnSpPr>
          <p:cNvPr id="63" name="Ravni poveznik sa strelicom 62">
            <a:extLst>
              <a:ext uri="{FF2B5EF4-FFF2-40B4-BE49-F238E27FC236}">
                <a16:creationId xmlns:a16="http://schemas.microsoft.com/office/drawing/2014/main" id="{853FCEF8-3FA7-4871-9E09-FA429254990D}"/>
              </a:ext>
            </a:extLst>
          </p:cNvPr>
          <p:cNvCxnSpPr>
            <a:cxnSpLocks/>
          </p:cNvCxnSpPr>
          <p:nvPr/>
        </p:nvCxnSpPr>
        <p:spPr>
          <a:xfrm flipV="1">
            <a:off x="4085744" y="3999228"/>
            <a:ext cx="0" cy="3937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9" name="TextBox 25">
            <a:extLst>
              <a:ext uri="{FF2B5EF4-FFF2-40B4-BE49-F238E27FC236}">
                <a16:creationId xmlns:a16="http://schemas.microsoft.com/office/drawing/2014/main" id="{40A486DF-BD3C-4672-AD3B-7976E24EFBB4}"/>
              </a:ext>
            </a:extLst>
          </p:cNvPr>
          <p:cNvSpPr txBox="1"/>
          <p:nvPr/>
        </p:nvSpPr>
        <p:spPr>
          <a:xfrm>
            <a:off x="4923870" y="4872001"/>
            <a:ext cx="1617549" cy="738664"/>
          </a:xfrm>
          <a:prstGeom prst="rect">
            <a:avLst/>
          </a:prstGeom>
          <a:noFill/>
        </p:spPr>
        <p:txBody>
          <a:bodyPr wrap="square" rtlCol="0">
            <a:spAutoFit/>
          </a:bodyPr>
          <a:lstStyle/>
          <a:p>
            <a:pPr algn="ctr"/>
            <a:r>
              <a:rPr lang="sr-Latn-RS" sz="1400" b="1"/>
              <a:t>764 </a:t>
            </a:r>
            <a:r>
              <a:rPr lang="sr-Latn-RS" sz="1400" b="1" err="1"/>
              <a:t>mil</a:t>
            </a:r>
            <a:r>
              <a:rPr lang="sr-Latn-RS" sz="1400" b="1"/>
              <a:t> </a:t>
            </a:r>
            <a:r>
              <a:rPr lang="hr-HR" sz="1400" b="1" noProof="1"/>
              <a:t>€ </a:t>
            </a:r>
          </a:p>
          <a:p>
            <a:pPr algn="ctr"/>
            <a:r>
              <a:rPr lang="hr-HR" sz="1400" b="1" noProof="1">
                <a:cs typeface="Arial" panose="020B0604020202020204" pitchFamily="34" charset="0"/>
              </a:rPr>
              <a:t>kroz tri vezane investicije</a:t>
            </a:r>
          </a:p>
        </p:txBody>
      </p:sp>
      <p:cxnSp>
        <p:nvCxnSpPr>
          <p:cNvPr id="70" name="Ravni poveznik sa strelicom 69">
            <a:extLst>
              <a:ext uri="{FF2B5EF4-FFF2-40B4-BE49-F238E27FC236}">
                <a16:creationId xmlns:a16="http://schemas.microsoft.com/office/drawing/2014/main" id="{3D50A88B-1011-4772-B999-C8B3C44230B7}"/>
              </a:ext>
            </a:extLst>
          </p:cNvPr>
          <p:cNvCxnSpPr>
            <a:cxnSpLocks/>
          </p:cNvCxnSpPr>
          <p:nvPr/>
        </p:nvCxnSpPr>
        <p:spPr>
          <a:xfrm flipV="1">
            <a:off x="5710764" y="3999228"/>
            <a:ext cx="0" cy="3937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4" name="Ravni poveznik sa strelicom 123">
            <a:extLst>
              <a:ext uri="{FF2B5EF4-FFF2-40B4-BE49-F238E27FC236}">
                <a16:creationId xmlns:a16="http://schemas.microsoft.com/office/drawing/2014/main" id="{44FA8587-4FDC-4216-AA08-E50F8BE91C6C}"/>
              </a:ext>
            </a:extLst>
          </p:cNvPr>
          <p:cNvCxnSpPr>
            <a:cxnSpLocks/>
          </p:cNvCxnSpPr>
          <p:nvPr/>
        </p:nvCxnSpPr>
        <p:spPr>
          <a:xfrm>
            <a:off x="9618181" y="3353166"/>
            <a:ext cx="214878" cy="1116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92" name="Slika 91" descr="Slika na kojoj se prikazuje tekst&#10;&#10;Opis je automatski generiran">
            <a:extLst>
              <a:ext uri="{FF2B5EF4-FFF2-40B4-BE49-F238E27FC236}">
                <a16:creationId xmlns:a16="http://schemas.microsoft.com/office/drawing/2014/main" id="{65C2AB6B-F6FC-4066-8851-C0BE9F0EB173}"/>
              </a:ext>
            </a:extLst>
          </p:cNvPr>
          <p:cNvPicPr>
            <a:picLocks noChangeAspect="1"/>
          </p:cNvPicPr>
          <p:nvPr/>
        </p:nvPicPr>
        <p:blipFill>
          <a:blip r:embed="rId2"/>
          <a:stretch>
            <a:fillRect/>
          </a:stretch>
        </p:blipFill>
        <p:spPr>
          <a:xfrm>
            <a:off x="431363" y="6199318"/>
            <a:ext cx="1771303" cy="424732"/>
          </a:xfrm>
          <a:prstGeom prst="rect">
            <a:avLst/>
          </a:prstGeom>
        </p:spPr>
      </p:pic>
      <p:sp>
        <p:nvSpPr>
          <p:cNvPr id="46" name="Oval 41">
            <a:extLst>
              <a:ext uri="{FF2B5EF4-FFF2-40B4-BE49-F238E27FC236}">
                <a16:creationId xmlns:a16="http://schemas.microsoft.com/office/drawing/2014/main" id="{0191D3EC-7DBA-49AF-AE6F-5931F4B1F7C0}"/>
              </a:ext>
            </a:extLst>
          </p:cNvPr>
          <p:cNvSpPr/>
          <p:nvPr/>
        </p:nvSpPr>
        <p:spPr>
          <a:xfrm>
            <a:off x="3489934" y="4630136"/>
            <a:ext cx="1191619" cy="1191619"/>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sp>
        <p:nvSpPr>
          <p:cNvPr id="48" name="Oval 41">
            <a:extLst>
              <a:ext uri="{FF2B5EF4-FFF2-40B4-BE49-F238E27FC236}">
                <a16:creationId xmlns:a16="http://schemas.microsoft.com/office/drawing/2014/main" id="{87B117EF-454E-4D3E-9DAD-35D7419DD38D}"/>
              </a:ext>
            </a:extLst>
          </p:cNvPr>
          <p:cNvSpPr/>
          <p:nvPr/>
        </p:nvSpPr>
        <p:spPr>
          <a:xfrm>
            <a:off x="5123076" y="4630136"/>
            <a:ext cx="1191619" cy="1191619"/>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a:ln>
                <a:noFill/>
              </a:ln>
              <a:solidFill>
                <a:prstClr val="white"/>
              </a:solidFill>
              <a:effectLst/>
              <a:uLnTx/>
              <a:uFillTx/>
              <a:ea typeface="+mn-ea"/>
              <a:cs typeface="+mn-cs"/>
            </a:endParaRPr>
          </a:p>
        </p:txBody>
      </p:sp>
      <p:cxnSp>
        <p:nvCxnSpPr>
          <p:cNvPr id="45" name="Ravni poveznik 44">
            <a:extLst>
              <a:ext uri="{FF2B5EF4-FFF2-40B4-BE49-F238E27FC236}">
                <a16:creationId xmlns:a16="http://schemas.microsoft.com/office/drawing/2014/main" id="{7C4EEEAF-96C2-4A47-808C-17C42C68A112}"/>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6">
            <a:extLst>
              <a:ext uri="{FF2B5EF4-FFF2-40B4-BE49-F238E27FC236}">
                <a16:creationId xmlns:a16="http://schemas.microsoft.com/office/drawing/2014/main" id="{1B09C64D-62AB-4C02-B222-2B09AF8FA75C}"/>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126534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lika 23" descr="Slika na kojoj se prikazuje tekst&#10;&#10;Opis je automatski generiran">
            <a:extLst>
              <a:ext uri="{FF2B5EF4-FFF2-40B4-BE49-F238E27FC236}">
                <a16:creationId xmlns:a16="http://schemas.microsoft.com/office/drawing/2014/main" id="{EAFDBF9A-0B63-4E9E-868E-4414B116CDE5}"/>
              </a:ext>
            </a:extLst>
          </p:cNvPr>
          <p:cNvPicPr>
            <a:picLocks noChangeAspect="1"/>
          </p:cNvPicPr>
          <p:nvPr/>
        </p:nvPicPr>
        <p:blipFill>
          <a:blip r:embed="rId3"/>
          <a:stretch>
            <a:fillRect/>
          </a:stretch>
        </p:blipFill>
        <p:spPr>
          <a:xfrm>
            <a:off x="431363" y="6199318"/>
            <a:ext cx="1771303" cy="424732"/>
          </a:xfrm>
          <a:prstGeom prst="rect">
            <a:avLst/>
          </a:prstGeom>
        </p:spPr>
      </p:pic>
      <p:sp>
        <p:nvSpPr>
          <p:cNvPr id="53" name="TextBox 10">
            <a:extLst>
              <a:ext uri="{FF2B5EF4-FFF2-40B4-BE49-F238E27FC236}">
                <a16:creationId xmlns:a16="http://schemas.microsoft.com/office/drawing/2014/main" id="{58E69FD0-142E-4F22-9A62-101BA5B8E66F}"/>
              </a:ext>
            </a:extLst>
          </p:cNvPr>
          <p:cNvSpPr txBox="1"/>
          <p:nvPr/>
        </p:nvSpPr>
        <p:spPr>
          <a:xfrm>
            <a:off x="373144" y="304799"/>
            <a:ext cx="2890756" cy="369332"/>
          </a:xfrm>
          <a:prstGeom prst="rect">
            <a:avLst/>
          </a:prstGeom>
          <a:noFill/>
        </p:spPr>
        <p:txBody>
          <a:bodyPr wrap="square" lIns="91440" tIns="45720" rIns="91440" bIns="45720" rtlCol="0" anchor="t">
            <a:spAutoFit/>
          </a:bodyPr>
          <a:lstStyle/>
          <a:p>
            <a:r>
              <a:rPr lang="hr-HR" b="1"/>
              <a:t>PLAĆANJA</a:t>
            </a:r>
            <a:endParaRPr lang="en-US" b="1">
              <a:cs typeface="Calibri"/>
            </a:endParaRPr>
          </a:p>
        </p:txBody>
      </p:sp>
      <p:grpSp>
        <p:nvGrpSpPr>
          <p:cNvPr id="20" name="Grupa 19">
            <a:extLst>
              <a:ext uri="{FF2B5EF4-FFF2-40B4-BE49-F238E27FC236}">
                <a16:creationId xmlns:a16="http://schemas.microsoft.com/office/drawing/2014/main" id="{578260C9-9718-46C1-9EEA-759D7699E3E4}"/>
              </a:ext>
            </a:extLst>
          </p:cNvPr>
          <p:cNvGrpSpPr/>
          <p:nvPr/>
        </p:nvGrpSpPr>
        <p:grpSpPr>
          <a:xfrm>
            <a:off x="5370914" y="809207"/>
            <a:ext cx="5703924" cy="1729901"/>
            <a:chOff x="435447" y="1354936"/>
            <a:chExt cx="1565551" cy="1224340"/>
          </a:xfrm>
        </p:grpSpPr>
        <p:sp>
          <p:nvSpPr>
            <p:cNvPr id="22" name="Prostoručno: oblik 21">
              <a:extLst>
                <a:ext uri="{FF2B5EF4-FFF2-40B4-BE49-F238E27FC236}">
                  <a16:creationId xmlns:a16="http://schemas.microsoft.com/office/drawing/2014/main" id="{0C16BD70-7ABE-41BF-A51B-1754481D24CE}"/>
                </a:ext>
              </a:extLst>
            </p:cNvPr>
            <p:cNvSpPr/>
            <p:nvPr/>
          </p:nvSpPr>
          <p:spPr>
            <a:xfrm>
              <a:off x="435447" y="1354936"/>
              <a:ext cx="1565551" cy="34308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679F42"/>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hr-HR" sz="1400" b="1">
                  <a:cs typeface="Arial" panose="020B0604020202020204" pitchFamily="34" charset="0"/>
                </a:rPr>
                <a:t>METODA NADOKNADE</a:t>
              </a:r>
            </a:p>
          </p:txBody>
        </p:sp>
        <p:sp>
          <p:nvSpPr>
            <p:cNvPr id="23" name="Prostoručno: oblik 22">
              <a:extLst>
                <a:ext uri="{FF2B5EF4-FFF2-40B4-BE49-F238E27FC236}">
                  <a16:creationId xmlns:a16="http://schemas.microsoft.com/office/drawing/2014/main" id="{4421D130-4770-4231-B010-B0765A795F4B}"/>
                </a:ext>
              </a:extLst>
            </p:cNvPr>
            <p:cNvSpPr/>
            <p:nvPr/>
          </p:nvSpPr>
          <p:spPr>
            <a:xfrm>
              <a:off x="435447" y="1698021"/>
              <a:ext cx="1565551" cy="881255"/>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accent6">
                <a:lumMod val="40000"/>
                <a:lumOff val="6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a:buFont typeface="Arial" panose="020B0604020202020204" pitchFamily="34" charset="0"/>
                <a:buChar char="•"/>
              </a:pPr>
              <a:r>
                <a:rPr lang="hr-HR" sz="1400" b="1">
                  <a:cs typeface="Arial" panose="020B0604020202020204" pitchFamily="34" charset="0"/>
                </a:rPr>
                <a:t>Korisnik je platio nastale troškove u cijelosti</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Korisnik podnosi zahtjev za nadoknadom PT-u, s dokazom o uplati </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PT provjerava troškove te donosi zaključak o njihovu odobravanju</a:t>
              </a:r>
            </a:p>
          </p:txBody>
        </p:sp>
      </p:grpSp>
      <p:grpSp>
        <p:nvGrpSpPr>
          <p:cNvPr id="33" name="Grupa 32">
            <a:extLst>
              <a:ext uri="{FF2B5EF4-FFF2-40B4-BE49-F238E27FC236}">
                <a16:creationId xmlns:a16="http://schemas.microsoft.com/office/drawing/2014/main" id="{65F490C9-6C06-4917-9FE1-9D58529D077E}"/>
              </a:ext>
            </a:extLst>
          </p:cNvPr>
          <p:cNvGrpSpPr/>
          <p:nvPr/>
        </p:nvGrpSpPr>
        <p:grpSpPr>
          <a:xfrm>
            <a:off x="5370914" y="2666841"/>
            <a:ext cx="5703923" cy="3381951"/>
            <a:chOff x="435447" y="1354936"/>
            <a:chExt cx="1565551" cy="1156654"/>
          </a:xfrm>
        </p:grpSpPr>
        <p:sp>
          <p:nvSpPr>
            <p:cNvPr id="34" name="Prostoručno: oblik 33">
              <a:extLst>
                <a:ext uri="{FF2B5EF4-FFF2-40B4-BE49-F238E27FC236}">
                  <a16:creationId xmlns:a16="http://schemas.microsoft.com/office/drawing/2014/main" id="{651FA127-A158-4554-80CB-57025EADB179}"/>
                </a:ext>
              </a:extLst>
            </p:cNvPr>
            <p:cNvSpPr/>
            <p:nvPr/>
          </p:nvSpPr>
          <p:spPr>
            <a:xfrm>
              <a:off x="435447" y="1354936"/>
              <a:ext cx="1565551" cy="159220"/>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hr-HR" sz="1400" b="1">
                  <a:cs typeface="Arial" panose="020B0604020202020204" pitchFamily="34" charset="0"/>
                </a:rPr>
                <a:t>METODA PLAĆANJA</a:t>
              </a:r>
            </a:p>
          </p:txBody>
        </p:sp>
        <p:sp>
          <p:nvSpPr>
            <p:cNvPr id="35" name="Prostoručno: oblik 34">
              <a:extLst>
                <a:ext uri="{FF2B5EF4-FFF2-40B4-BE49-F238E27FC236}">
                  <a16:creationId xmlns:a16="http://schemas.microsoft.com/office/drawing/2014/main" id="{FC681183-A4CC-41BA-8C07-4F9D04CF827A}"/>
                </a:ext>
              </a:extLst>
            </p:cNvPr>
            <p:cNvSpPr/>
            <p:nvPr/>
          </p:nvSpPr>
          <p:spPr>
            <a:xfrm>
              <a:off x="435447" y="1514156"/>
              <a:ext cx="1565551" cy="997434"/>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rgbClr val="BCCADD">
                <a:alpha val="90000"/>
              </a:srgb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a:buFont typeface="Arial" panose="020B0604020202020204" pitchFamily="34" charset="0"/>
                <a:buChar char="•"/>
              </a:pPr>
              <a:r>
                <a:rPr lang="hr-HR" sz="1400" b="1">
                  <a:cs typeface="Arial" panose="020B0604020202020204" pitchFamily="34" charset="0"/>
                </a:rPr>
                <a:t>Trošak je nastao, ali nije plaćen</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Korisnik podnosi zahtjev za nadoknadom PT-u</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PT provjerava troškove i donosi zaključak o njihovu privremenom odobravanju</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Korisnik plaća nastale troškove u cijelosti</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Korisnik podnosi dokaz o plaćanju PT-u (10 dana od izvršenih plaćanja)</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PT provjerava dokaze o plaćanju i donosi zaključak o odobravanju troškova </a:t>
              </a:r>
            </a:p>
          </p:txBody>
        </p:sp>
      </p:grpSp>
      <p:grpSp>
        <p:nvGrpSpPr>
          <p:cNvPr id="36" name="Grupa 35">
            <a:extLst>
              <a:ext uri="{FF2B5EF4-FFF2-40B4-BE49-F238E27FC236}">
                <a16:creationId xmlns:a16="http://schemas.microsoft.com/office/drawing/2014/main" id="{2F2BF574-2CC9-4C00-A43B-13D369BE8BCA}"/>
              </a:ext>
            </a:extLst>
          </p:cNvPr>
          <p:cNvGrpSpPr/>
          <p:nvPr/>
        </p:nvGrpSpPr>
        <p:grpSpPr>
          <a:xfrm>
            <a:off x="1117163" y="809207"/>
            <a:ext cx="3944094" cy="5239585"/>
            <a:chOff x="435447" y="1354936"/>
            <a:chExt cx="1565551" cy="1943803"/>
          </a:xfrm>
        </p:grpSpPr>
        <p:sp>
          <p:nvSpPr>
            <p:cNvPr id="37" name="Prostoručno: oblik 36">
              <a:extLst>
                <a:ext uri="{FF2B5EF4-FFF2-40B4-BE49-F238E27FC236}">
                  <a16:creationId xmlns:a16="http://schemas.microsoft.com/office/drawing/2014/main" id="{FC9A3646-9B60-4558-A503-BEE7E612BD0A}"/>
                </a:ext>
              </a:extLst>
            </p:cNvPr>
            <p:cNvSpPr/>
            <p:nvPr/>
          </p:nvSpPr>
          <p:spPr>
            <a:xfrm>
              <a:off x="435447" y="1354936"/>
              <a:ext cx="1565551" cy="179835"/>
            </a:xfrm>
            <a:custGeom>
              <a:avLst/>
              <a:gdLst>
                <a:gd name="connsiteX0" fmla="*/ 0 w 1565551"/>
                <a:gd name="connsiteY0" fmla="*/ 0 h 518400"/>
                <a:gd name="connsiteX1" fmla="*/ 1565551 w 1565551"/>
                <a:gd name="connsiteY1" fmla="*/ 0 h 518400"/>
                <a:gd name="connsiteX2" fmla="*/ 1565551 w 1565551"/>
                <a:gd name="connsiteY2" fmla="*/ 518400 h 518400"/>
                <a:gd name="connsiteX3" fmla="*/ 0 w 1565551"/>
                <a:gd name="connsiteY3" fmla="*/ 518400 h 518400"/>
                <a:gd name="connsiteX4" fmla="*/ 0 w 156555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518400">
                  <a:moveTo>
                    <a:pt x="0" y="0"/>
                  </a:moveTo>
                  <a:lnTo>
                    <a:pt x="1565551" y="0"/>
                  </a:lnTo>
                  <a:lnTo>
                    <a:pt x="1565551" y="518400"/>
                  </a:lnTo>
                  <a:lnTo>
                    <a:pt x="0" y="518400"/>
                  </a:lnTo>
                  <a:lnTo>
                    <a:pt x="0" y="0"/>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 rIns="128016" bIns="73152" numCol="1" spcCol="1270" anchor="ctr" anchorCtr="0">
              <a:noAutofit/>
            </a:bodyPr>
            <a:lstStyle/>
            <a:p>
              <a:pPr algn="ctr"/>
              <a:r>
                <a:rPr lang="hr-HR" sz="1400" b="1" dirty="0">
                  <a:cs typeface="Arial" panose="020B0604020202020204" pitchFamily="34" charset="0"/>
                </a:rPr>
                <a:t>ZAHTJEV ZA PREDUJMOM/ NADOKNADOM SREDSTAVA</a:t>
              </a:r>
            </a:p>
          </p:txBody>
        </p:sp>
        <p:sp>
          <p:nvSpPr>
            <p:cNvPr id="38" name="Prostoručno: oblik 37">
              <a:extLst>
                <a:ext uri="{FF2B5EF4-FFF2-40B4-BE49-F238E27FC236}">
                  <a16:creationId xmlns:a16="http://schemas.microsoft.com/office/drawing/2014/main" id="{0D3861AF-F2E9-4183-BDDA-162EB3865A3D}"/>
                </a:ext>
              </a:extLst>
            </p:cNvPr>
            <p:cNvSpPr/>
            <p:nvPr/>
          </p:nvSpPr>
          <p:spPr>
            <a:xfrm>
              <a:off x="435447" y="1534771"/>
              <a:ext cx="1565551" cy="1763968"/>
            </a:xfrm>
            <a:custGeom>
              <a:avLst/>
              <a:gdLst>
                <a:gd name="connsiteX0" fmla="*/ 0 w 1565551"/>
                <a:gd name="connsiteY0" fmla="*/ 0 h 1012904"/>
                <a:gd name="connsiteX1" fmla="*/ 1565551 w 1565551"/>
                <a:gd name="connsiteY1" fmla="*/ 0 h 1012904"/>
                <a:gd name="connsiteX2" fmla="*/ 1565551 w 1565551"/>
                <a:gd name="connsiteY2" fmla="*/ 1012904 h 1012904"/>
                <a:gd name="connsiteX3" fmla="*/ 0 w 1565551"/>
                <a:gd name="connsiteY3" fmla="*/ 1012904 h 1012904"/>
                <a:gd name="connsiteX4" fmla="*/ 0 w 1565551"/>
                <a:gd name="connsiteY4" fmla="*/ 0 h 101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551" h="1012904">
                  <a:moveTo>
                    <a:pt x="0" y="0"/>
                  </a:moveTo>
                  <a:lnTo>
                    <a:pt x="1565551" y="0"/>
                  </a:lnTo>
                  <a:lnTo>
                    <a:pt x="1565551" y="1012904"/>
                  </a:lnTo>
                  <a:lnTo>
                    <a:pt x="0" y="1012904"/>
                  </a:lnTo>
                  <a:lnTo>
                    <a:pt x="0" y="0"/>
                  </a:lnTo>
                  <a:close/>
                </a:path>
              </a:pathLst>
            </a:custGeom>
            <a:solidFill>
              <a:schemeClr val="bg2">
                <a:lumMod val="90000"/>
                <a:alpha val="90000"/>
              </a:schemeClr>
            </a:solidFill>
            <a:ln>
              <a:no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indent="-285750">
                <a:buFont typeface="Arial" panose="020B0604020202020204" pitchFamily="34" charset="0"/>
                <a:buChar char="•"/>
              </a:pPr>
              <a:r>
                <a:rPr lang="hr-HR" sz="1400" b="1" dirty="0">
                  <a:cs typeface="Arial" panose="020B0604020202020204" pitchFamily="34" charset="0"/>
                </a:rPr>
                <a:t>Korisnik ima pravo podnijeti zahtjev  za predujmom u iznosu najviše 20%  od odobrenih bespovratnih sredstava</a:t>
              </a:r>
            </a:p>
            <a:p>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Uz Zahtjev za predujmom Korisnik prilaže presliku pisane prijave početka građenja (čl. 131. ZOG), potpisani Ugovor o izvođenju radova i jamstvo za uredno izvršenje ugovora</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pl-PL" sz="1400" b="1" dirty="0">
                  <a:cs typeface="Arial" panose="020B0604020202020204" pitchFamily="34" charset="0"/>
                </a:rPr>
                <a:t>Korisnik podnosi ZNS PT-u u roku od 15 dana od isteka svaka 3 mjeseca od sklapanja Ugovora, ali ne češće od svakih 30 dana; Završni ZNS se podnosi najkasnije 30 dana od isteka razdoblja provedbe (isključivo putem metode nadoknade)</a:t>
              </a:r>
            </a:p>
            <a:p>
              <a:pPr marL="285750" indent="-285750">
                <a:buFont typeface="Arial" panose="020B0604020202020204" pitchFamily="34" charset="0"/>
                <a:buChar char="•"/>
              </a:pPr>
              <a:endParaRPr lang="pl-PL"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Korisnik može potraživati troškove u skladu s „metodom nadoknade“, „metodom plaćanja” ili kombinacijom obje metode</a:t>
              </a:r>
            </a:p>
          </p:txBody>
        </p:sp>
      </p:grpSp>
      <p:cxnSp>
        <p:nvCxnSpPr>
          <p:cNvPr id="14" name="Ravni poveznik 13">
            <a:extLst>
              <a:ext uri="{FF2B5EF4-FFF2-40B4-BE49-F238E27FC236}">
                <a16:creationId xmlns:a16="http://schemas.microsoft.com/office/drawing/2014/main" id="{B5B7AD83-2A44-449D-AEC7-3605E3588825}"/>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6">
            <a:extLst>
              <a:ext uri="{FF2B5EF4-FFF2-40B4-BE49-F238E27FC236}">
                <a16:creationId xmlns:a16="http://schemas.microsoft.com/office/drawing/2014/main" id="{40B258C9-591C-415F-A347-2CDB1CE8519B}"/>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39512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4FF7491F-5E36-42A9-9CB5-3082A4896ED2}"/>
              </a:ext>
            </a:extLst>
          </p:cNvPr>
          <p:cNvSpPr txBox="1"/>
          <p:nvPr/>
        </p:nvSpPr>
        <p:spPr>
          <a:xfrm>
            <a:off x="2409602" y="2771222"/>
            <a:ext cx="7372795" cy="984885"/>
          </a:xfrm>
          <a:prstGeom prst="rect">
            <a:avLst/>
          </a:prstGeom>
          <a:noFill/>
        </p:spPr>
        <p:txBody>
          <a:bodyPr wrap="square" lIns="91440" tIns="45720" rIns="91440" bIns="45720" rtlCol="0" anchor="t">
            <a:spAutoFit/>
          </a:bodyPr>
          <a:lstStyle/>
          <a:p>
            <a:pPr algn="ctr"/>
            <a:r>
              <a:rPr lang="sr-Latn-RS" sz="4000" b="1" dirty="0">
                <a:solidFill>
                  <a:srgbClr val="4094B4"/>
                </a:solidFill>
                <a:cs typeface="Arial"/>
              </a:rPr>
              <a:t>HVALA NA PAŽNJI!</a:t>
            </a:r>
            <a:endParaRPr lang="sr-Latn-RS" sz="2400" dirty="0"/>
          </a:p>
          <a:p>
            <a:pPr algn="ctr"/>
            <a:endParaRPr lang="sr-Latn-RS" dirty="0">
              <a:highlight>
                <a:srgbClr val="FFFF00"/>
              </a:highlight>
              <a:cs typeface="Arial"/>
            </a:endParaRPr>
          </a:p>
        </p:txBody>
      </p:sp>
      <p:pic>
        <p:nvPicPr>
          <p:cNvPr id="11" name="Picture 3" descr="Text&#10;&#10;Description automatically generated">
            <a:extLst>
              <a:ext uri="{FF2B5EF4-FFF2-40B4-BE49-F238E27FC236}">
                <a16:creationId xmlns:a16="http://schemas.microsoft.com/office/drawing/2014/main" id="{718CEEAB-9DC8-48E6-86AC-EC7A9626053B}"/>
              </a:ext>
            </a:extLst>
          </p:cNvPr>
          <p:cNvPicPr>
            <a:picLocks noChangeAspect="1"/>
          </p:cNvPicPr>
          <p:nvPr/>
        </p:nvPicPr>
        <p:blipFill>
          <a:blip r:embed="rId3"/>
          <a:stretch>
            <a:fillRect/>
          </a:stretch>
        </p:blipFill>
        <p:spPr>
          <a:xfrm>
            <a:off x="188686" y="148390"/>
            <a:ext cx="2743200" cy="610362"/>
          </a:xfrm>
          <a:prstGeom prst="rect">
            <a:avLst/>
          </a:prstGeom>
        </p:spPr>
      </p:pic>
      <p:pic>
        <p:nvPicPr>
          <p:cNvPr id="12" name="Slika 11" descr="Slika na kojoj se prikazuje tekst&#10;&#10;Opis je automatski generiran">
            <a:extLst>
              <a:ext uri="{FF2B5EF4-FFF2-40B4-BE49-F238E27FC236}">
                <a16:creationId xmlns:a16="http://schemas.microsoft.com/office/drawing/2014/main" id="{A86EE820-5CFA-4113-850D-7FFDA9F70FA2}"/>
              </a:ext>
            </a:extLst>
          </p:cNvPr>
          <p:cNvPicPr>
            <a:picLocks noChangeAspect="1"/>
          </p:cNvPicPr>
          <p:nvPr/>
        </p:nvPicPr>
        <p:blipFill>
          <a:blip r:embed="rId4"/>
          <a:stretch>
            <a:fillRect/>
          </a:stretch>
        </p:blipFill>
        <p:spPr>
          <a:xfrm>
            <a:off x="9303244" y="148390"/>
            <a:ext cx="2743201" cy="657778"/>
          </a:xfrm>
          <a:prstGeom prst="rect">
            <a:avLst/>
          </a:prstGeom>
        </p:spPr>
      </p:pic>
    </p:spTree>
    <p:extLst>
      <p:ext uri="{BB962C8B-B14F-4D97-AF65-F5344CB8AC3E}">
        <p14:creationId xmlns:p14="http://schemas.microsoft.com/office/powerpoint/2010/main" val="174310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Dijagram 65">
            <a:extLst>
              <a:ext uri="{FF2B5EF4-FFF2-40B4-BE49-F238E27FC236}">
                <a16:creationId xmlns:a16="http://schemas.microsoft.com/office/drawing/2014/main" id="{315AB2CD-7DC9-4140-A2DE-87A63B42634F}"/>
              </a:ext>
            </a:extLst>
          </p:cNvPr>
          <p:cNvGraphicFramePr/>
          <p:nvPr>
            <p:extLst>
              <p:ext uri="{D42A27DB-BD31-4B8C-83A1-F6EECF244321}">
                <p14:modId xmlns:p14="http://schemas.microsoft.com/office/powerpoint/2010/main" val="2270495356"/>
              </p:ext>
            </p:extLst>
          </p:nvPr>
        </p:nvGraphicFramePr>
        <p:xfrm>
          <a:off x="380999" y="1156081"/>
          <a:ext cx="10904561" cy="479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6362060-80B9-B74B-BACF-73BB75661B30}"/>
              </a:ext>
            </a:extLst>
          </p:cNvPr>
          <p:cNvSpPr txBox="1"/>
          <p:nvPr/>
        </p:nvSpPr>
        <p:spPr>
          <a:xfrm>
            <a:off x="380999" y="304801"/>
            <a:ext cx="2106562" cy="369332"/>
          </a:xfrm>
          <a:prstGeom prst="rect">
            <a:avLst/>
          </a:prstGeom>
          <a:noFill/>
        </p:spPr>
        <p:txBody>
          <a:bodyPr wrap="square" rtlCol="0">
            <a:spAutoFit/>
          </a:bodyPr>
          <a:lstStyle/>
          <a:p>
            <a:pPr fontAlgn="base"/>
            <a:r>
              <a:rPr lang="hr-HR" b="1">
                <a:cs typeface="Arial" panose="020B0604020202020204" pitchFamily="34" charset="0"/>
              </a:rPr>
              <a:t>PROVEDBA POZIVA</a:t>
            </a:r>
          </a:p>
        </p:txBody>
      </p:sp>
      <p:pic>
        <p:nvPicPr>
          <p:cNvPr id="42" name="Slika 41" descr="Slika na kojoj se prikazuje tekst&#10;&#10;Opis je automatski generiran">
            <a:extLst>
              <a:ext uri="{FF2B5EF4-FFF2-40B4-BE49-F238E27FC236}">
                <a16:creationId xmlns:a16="http://schemas.microsoft.com/office/drawing/2014/main" id="{CB7BA605-8E15-4639-9678-53AEB9649E87}"/>
              </a:ext>
            </a:extLst>
          </p:cNvPr>
          <p:cNvPicPr>
            <a:picLocks noChangeAspect="1"/>
          </p:cNvPicPr>
          <p:nvPr/>
        </p:nvPicPr>
        <p:blipFill>
          <a:blip r:embed="rId8"/>
          <a:stretch>
            <a:fillRect/>
          </a:stretch>
        </p:blipFill>
        <p:spPr>
          <a:xfrm>
            <a:off x="431363" y="6199318"/>
            <a:ext cx="1771303" cy="424732"/>
          </a:xfrm>
          <a:prstGeom prst="rect">
            <a:avLst/>
          </a:prstGeom>
        </p:spPr>
      </p:pic>
      <p:graphicFrame>
        <p:nvGraphicFramePr>
          <p:cNvPr id="2" name="Dijagram 1">
            <a:extLst>
              <a:ext uri="{FF2B5EF4-FFF2-40B4-BE49-F238E27FC236}">
                <a16:creationId xmlns:a16="http://schemas.microsoft.com/office/drawing/2014/main" id="{B433D0CD-021C-4257-8036-E2F8893B9536}"/>
              </a:ext>
            </a:extLst>
          </p:cNvPr>
          <p:cNvGraphicFramePr/>
          <p:nvPr>
            <p:extLst>
              <p:ext uri="{D42A27DB-BD31-4B8C-83A1-F6EECF244321}">
                <p14:modId xmlns:p14="http://schemas.microsoft.com/office/powerpoint/2010/main" val="3770761336"/>
              </p:ext>
            </p:extLst>
          </p:nvPr>
        </p:nvGraphicFramePr>
        <p:xfrm>
          <a:off x="395801" y="700412"/>
          <a:ext cx="5611972" cy="2266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7" name="Dijagram 66">
            <a:extLst>
              <a:ext uri="{FF2B5EF4-FFF2-40B4-BE49-F238E27FC236}">
                <a16:creationId xmlns:a16="http://schemas.microsoft.com/office/drawing/2014/main" id="{38E40907-BEDA-4172-843E-1E702B0CAE51}"/>
              </a:ext>
            </a:extLst>
          </p:cNvPr>
          <p:cNvGraphicFramePr/>
          <p:nvPr>
            <p:extLst>
              <p:ext uri="{D42A27DB-BD31-4B8C-83A1-F6EECF244321}">
                <p14:modId xmlns:p14="http://schemas.microsoft.com/office/powerpoint/2010/main" val="4808268"/>
              </p:ext>
            </p:extLst>
          </p:nvPr>
        </p:nvGraphicFramePr>
        <p:xfrm>
          <a:off x="3033205" y="4203246"/>
          <a:ext cx="8647517" cy="206766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Oval 41">
            <a:extLst>
              <a:ext uri="{FF2B5EF4-FFF2-40B4-BE49-F238E27FC236}">
                <a16:creationId xmlns:a16="http://schemas.microsoft.com/office/drawing/2014/main" id="{1D2B798D-947C-402C-902E-9413F10EE0EF}"/>
              </a:ext>
            </a:extLst>
          </p:cNvPr>
          <p:cNvSpPr/>
          <p:nvPr/>
        </p:nvSpPr>
        <p:spPr>
          <a:xfrm>
            <a:off x="6206460" y="796622"/>
            <a:ext cx="2093705" cy="1925236"/>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chemeClr val="bg1"/>
              </a:solidFill>
              <a:effectLst/>
              <a:uLnTx/>
              <a:uFillTx/>
              <a:ea typeface="+mn-ea"/>
              <a:cs typeface="+mn-cs"/>
            </a:endParaRPr>
          </a:p>
        </p:txBody>
      </p:sp>
      <p:sp>
        <p:nvSpPr>
          <p:cNvPr id="15" name="TextBox 25">
            <a:extLst>
              <a:ext uri="{FF2B5EF4-FFF2-40B4-BE49-F238E27FC236}">
                <a16:creationId xmlns:a16="http://schemas.microsoft.com/office/drawing/2014/main" id="{FB7D56D7-EB00-4D31-A7B1-C486081FC9B8}"/>
              </a:ext>
            </a:extLst>
          </p:cNvPr>
          <p:cNvSpPr txBox="1"/>
          <p:nvPr/>
        </p:nvSpPr>
        <p:spPr>
          <a:xfrm>
            <a:off x="6096000" y="1347601"/>
            <a:ext cx="2262168" cy="738664"/>
          </a:xfrm>
          <a:prstGeom prst="rect">
            <a:avLst/>
          </a:prstGeom>
          <a:noFill/>
        </p:spPr>
        <p:txBody>
          <a:bodyPr wrap="square" rtlCol="0">
            <a:spAutoFit/>
          </a:bodyPr>
          <a:lstStyle/>
          <a:p>
            <a:pPr algn="ctr"/>
            <a:r>
              <a:rPr lang="hr-HR" sz="1400" b="1" noProof="1">
                <a:hlinkClick r:id="rId19">
                  <a:extLst>
                    <a:ext uri="{A12FA001-AC4F-418D-AE19-62706E023703}">
                      <ahyp:hlinkClr xmlns:ahyp="http://schemas.microsoft.com/office/drawing/2018/hyperlinkcolor" val="tx"/>
                    </a:ext>
                  </a:extLst>
                </a:hlinkClick>
              </a:rPr>
              <a:t>https://fondovieu.gov.hr</a:t>
            </a:r>
            <a:endParaRPr lang="hr-HR" sz="1400" b="1" noProof="1"/>
          </a:p>
          <a:p>
            <a:pPr algn="ctr"/>
            <a:endParaRPr lang="hr-HR" sz="1400" b="1" noProof="1"/>
          </a:p>
          <a:p>
            <a:pPr algn="ctr"/>
            <a:r>
              <a:rPr lang="hr-HR" sz="1400" b="1" noProof="1">
                <a:hlinkClick r:id="rId20">
                  <a:extLst>
                    <a:ext uri="{A12FA001-AC4F-418D-AE19-62706E023703}">
                      <ahyp:hlinkClr xmlns:ahyp="http://schemas.microsoft.com/office/drawing/2018/hyperlinkcolor" val="tx"/>
                    </a:ext>
                  </a:extLst>
                </a:hlinkClick>
              </a:rPr>
              <a:t>https://mpgi.gov.hr</a:t>
            </a:r>
            <a:r>
              <a:rPr lang="hr-HR" sz="1400" b="1" noProof="1"/>
              <a:t>  </a:t>
            </a:r>
          </a:p>
        </p:txBody>
      </p:sp>
      <p:sp>
        <p:nvSpPr>
          <p:cNvPr id="17" name="Oval 41">
            <a:extLst>
              <a:ext uri="{FF2B5EF4-FFF2-40B4-BE49-F238E27FC236}">
                <a16:creationId xmlns:a16="http://schemas.microsoft.com/office/drawing/2014/main" id="{9BA9EAD2-A11F-4E4F-AE5E-91DB2C60802D}"/>
              </a:ext>
            </a:extLst>
          </p:cNvPr>
          <p:cNvSpPr/>
          <p:nvPr/>
        </p:nvSpPr>
        <p:spPr>
          <a:xfrm>
            <a:off x="762677" y="2552878"/>
            <a:ext cx="792000" cy="792000"/>
          </a:xfrm>
          <a:prstGeom prst="ellipse">
            <a:avLst/>
          </a:prstGeom>
          <a:solidFill>
            <a:schemeClr val="tx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16" name="TextBox 25">
            <a:extLst>
              <a:ext uri="{FF2B5EF4-FFF2-40B4-BE49-F238E27FC236}">
                <a16:creationId xmlns:a16="http://schemas.microsoft.com/office/drawing/2014/main" id="{A9438A8C-7CF4-4324-9F14-9E28393802D8}"/>
              </a:ext>
            </a:extLst>
          </p:cNvPr>
          <p:cNvSpPr txBox="1"/>
          <p:nvPr/>
        </p:nvSpPr>
        <p:spPr>
          <a:xfrm>
            <a:off x="682957" y="2721864"/>
            <a:ext cx="964026" cy="523220"/>
          </a:xfrm>
          <a:prstGeom prst="rect">
            <a:avLst/>
          </a:prstGeom>
          <a:noFill/>
        </p:spPr>
        <p:txBody>
          <a:bodyPr wrap="square" rtlCol="0">
            <a:spAutoFit/>
          </a:bodyPr>
          <a:lstStyle/>
          <a:p>
            <a:pPr algn="ctr"/>
            <a:r>
              <a:rPr lang="hr-HR" sz="1400" b="1" noProof="1">
                <a:solidFill>
                  <a:schemeClr val="bg1"/>
                </a:solidFill>
              </a:rPr>
              <a:t>ONLINE - </a:t>
            </a:r>
          </a:p>
          <a:p>
            <a:pPr algn="ctr"/>
            <a:r>
              <a:rPr lang="hr-HR" sz="1400" b="1" noProof="1">
                <a:solidFill>
                  <a:schemeClr val="bg1"/>
                </a:solidFill>
              </a:rPr>
              <a:t>eNPOO</a:t>
            </a:r>
          </a:p>
        </p:txBody>
      </p:sp>
      <p:cxnSp>
        <p:nvCxnSpPr>
          <p:cNvPr id="6" name="Ravni poveznik 5">
            <a:extLst>
              <a:ext uri="{FF2B5EF4-FFF2-40B4-BE49-F238E27FC236}">
                <a16:creationId xmlns:a16="http://schemas.microsoft.com/office/drawing/2014/main" id="{F54A0FA8-9908-42EA-A339-E3C23E9DB9BD}"/>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41">
            <a:extLst>
              <a:ext uri="{FF2B5EF4-FFF2-40B4-BE49-F238E27FC236}">
                <a16:creationId xmlns:a16="http://schemas.microsoft.com/office/drawing/2014/main" id="{9C5BA099-5558-7931-4452-B3130A39EB05}"/>
              </a:ext>
            </a:extLst>
          </p:cNvPr>
          <p:cNvSpPr/>
          <p:nvPr/>
        </p:nvSpPr>
        <p:spPr>
          <a:xfrm>
            <a:off x="431363" y="4203246"/>
            <a:ext cx="1136342" cy="108941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chemeClr val="bg1"/>
              </a:solidFill>
              <a:effectLst/>
              <a:uLnTx/>
              <a:uFillTx/>
              <a:ea typeface="+mn-ea"/>
              <a:cs typeface="+mn-cs"/>
            </a:endParaRPr>
          </a:p>
        </p:txBody>
      </p:sp>
      <p:sp>
        <p:nvSpPr>
          <p:cNvPr id="5" name="TekstniOkvir 4">
            <a:extLst>
              <a:ext uri="{FF2B5EF4-FFF2-40B4-BE49-F238E27FC236}">
                <a16:creationId xmlns:a16="http://schemas.microsoft.com/office/drawing/2014/main" id="{40211504-52E2-5D1C-8CD0-0EFAD390A27F}"/>
              </a:ext>
            </a:extLst>
          </p:cNvPr>
          <p:cNvSpPr txBox="1"/>
          <p:nvPr/>
        </p:nvSpPr>
        <p:spPr>
          <a:xfrm>
            <a:off x="521073" y="4434517"/>
            <a:ext cx="994300" cy="523220"/>
          </a:xfrm>
          <a:prstGeom prst="rect">
            <a:avLst/>
          </a:prstGeom>
          <a:noFill/>
        </p:spPr>
        <p:txBody>
          <a:bodyPr wrap="square" rtlCol="0">
            <a:spAutoFit/>
          </a:bodyPr>
          <a:lstStyle/>
          <a:p>
            <a:r>
              <a:rPr lang="hr-HR" sz="1400" b="1" dirty="0"/>
              <a:t>privremeni modalitet</a:t>
            </a:r>
          </a:p>
        </p:txBody>
      </p:sp>
      <p:sp>
        <p:nvSpPr>
          <p:cNvPr id="18" name="TextBox 6">
            <a:extLst>
              <a:ext uri="{FF2B5EF4-FFF2-40B4-BE49-F238E27FC236}">
                <a16:creationId xmlns:a16="http://schemas.microsoft.com/office/drawing/2014/main" id="{135B7F1E-DE44-431F-B90A-63AA5BD6CF14}"/>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220263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ravokutnik 20">
            <a:extLst>
              <a:ext uri="{FF2B5EF4-FFF2-40B4-BE49-F238E27FC236}">
                <a16:creationId xmlns:a16="http://schemas.microsoft.com/office/drawing/2014/main" id="{6487F2BB-0675-44AB-BB59-A90A76541855}"/>
              </a:ext>
            </a:extLst>
          </p:cNvPr>
          <p:cNvSpPr/>
          <p:nvPr/>
        </p:nvSpPr>
        <p:spPr>
          <a:xfrm>
            <a:off x="6091989"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5491164" cy="923330"/>
          </a:xfrm>
          <a:prstGeom prst="rect">
            <a:avLst/>
          </a:prstGeom>
          <a:noFill/>
        </p:spPr>
        <p:txBody>
          <a:bodyPr wrap="square" rtlCol="0">
            <a:spAutoFit/>
          </a:bodyPr>
          <a:lstStyle/>
          <a:p>
            <a:r>
              <a:rPr lang="hr-HR" b="1">
                <a:cs typeface="Arial" panose="020B0604020202020204" pitchFamily="34" charset="0"/>
              </a:rPr>
              <a:t>POZIV: </a:t>
            </a:r>
            <a:r>
              <a:rPr lang="sr-Latn-RS" b="1"/>
              <a:t>ENERGETSKA OBNOVA VIŠESTAMBENIH ZGRADA </a:t>
            </a:r>
          </a:p>
          <a:p>
            <a:r>
              <a:rPr lang="sr-Latn-RS" b="1"/>
              <a:t>OŠTEĆENIH U POTRESIMA</a:t>
            </a:r>
          </a:p>
          <a:p>
            <a:pPr fontAlgn="base"/>
            <a:endParaRPr lang="hr-HR" b="1">
              <a:cs typeface="Arial" panose="020B0604020202020204" pitchFamily="34" charset="0"/>
            </a:endParaRP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
            <a:extLst>
              <a:ext uri="{FF2B5EF4-FFF2-40B4-BE49-F238E27FC236}">
                <a16:creationId xmlns:a16="http://schemas.microsoft.com/office/drawing/2014/main" id="{81473F71-B237-475B-B284-1E6016AE1C72}"/>
              </a:ext>
            </a:extLst>
          </p:cNvPr>
          <p:cNvSpPr txBox="1"/>
          <p:nvPr/>
        </p:nvSpPr>
        <p:spPr>
          <a:xfrm>
            <a:off x="8763375" y="3059668"/>
            <a:ext cx="757237" cy="369332"/>
          </a:xfrm>
          <a:prstGeom prst="rect">
            <a:avLst/>
          </a:prstGeom>
          <a:noFill/>
        </p:spPr>
        <p:txBody>
          <a:bodyPr wrap="square" rtlCol="0">
            <a:spAutoFit/>
          </a:bodyPr>
          <a:lstStyle/>
          <a:p>
            <a:r>
              <a:rPr lang="hr-HR" b="1">
                <a:highlight>
                  <a:srgbClr val="FFFF00"/>
                </a:highlight>
                <a:cs typeface="Arial" panose="020B0604020202020204" pitchFamily="34" charset="0"/>
              </a:rPr>
              <a:t>SLIKA</a:t>
            </a:r>
          </a:p>
        </p:txBody>
      </p:sp>
      <p:sp>
        <p:nvSpPr>
          <p:cNvPr id="23" name="TekstniOkvir 22">
            <a:extLst>
              <a:ext uri="{FF2B5EF4-FFF2-40B4-BE49-F238E27FC236}">
                <a16:creationId xmlns:a16="http://schemas.microsoft.com/office/drawing/2014/main" id="{3C2BCD96-ACF7-4714-AF93-D0A81344A1C1}"/>
              </a:ext>
            </a:extLst>
          </p:cNvPr>
          <p:cNvSpPr txBox="1"/>
          <p:nvPr/>
        </p:nvSpPr>
        <p:spPr>
          <a:xfrm>
            <a:off x="431363" y="2044005"/>
            <a:ext cx="4428944" cy="2893100"/>
          </a:xfrm>
          <a:prstGeom prst="rect">
            <a:avLst/>
          </a:prstGeom>
          <a:noFill/>
        </p:spPr>
        <p:txBody>
          <a:bodyPr wrap="square" rtlCol="0">
            <a:spAutoFit/>
          </a:bodyPr>
          <a:lstStyle/>
          <a:p>
            <a:r>
              <a:rPr lang="hr-HR" sz="1400" b="1">
                <a:cs typeface="Arial" panose="020B0604020202020204" pitchFamily="34" charset="0"/>
              </a:rPr>
              <a:t>Pozivom će se sufinancirati:</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izrada projektne dokumentacije i </a:t>
            </a:r>
          </a:p>
          <a:p>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energetska obnova višestambenih zgrada oštećenih u potresima 22. ožujka te 28. i 29. prosinca 2020. godine na području: </a:t>
            </a:r>
          </a:p>
          <a:p>
            <a:endParaRPr lang="hr-HR" sz="1400" b="1">
              <a:cs typeface="Arial" panose="020B0604020202020204" pitchFamily="34" charset="0"/>
            </a:endParaRPr>
          </a:p>
          <a:p>
            <a:pPr marL="742950" lvl="1" indent="-285750">
              <a:buFont typeface="Courier New" panose="02070309020205020404" pitchFamily="49" charset="0"/>
              <a:buChar char="o"/>
            </a:pPr>
            <a:r>
              <a:rPr lang="hr-HR" sz="1400" b="1">
                <a:cs typeface="Arial" panose="020B0604020202020204" pitchFamily="34" charset="0"/>
              </a:rPr>
              <a:t>Grada Zagreba, </a:t>
            </a:r>
          </a:p>
          <a:p>
            <a:pPr marL="742950" lvl="1" indent="-285750">
              <a:buFont typeface="Courier New" panose="02070309020205020404" pitchFamily="49" charset="0"/>
              <a:buChar char="o"/>
            </a:pPr>
            <a:r>
              <a:rPr lang="hr-HR" sz="1400" b="1">
                <a:cs typeface="Arial" panose="020B0604020202020204" pitchFamily="34" charset="0"/>
              </a:rPr>
              <a:t>Krapinsko-zagorske županije, </a:t>
            </a:r>
          </a:p>
          <a:p>
            <a:pPr marL="742950" lvl="1" indent="-285750">
              <a:buFont typeface="Courier New" panose="02070309020205020404" pitchFamily="49" charset="0"/>
              <a:buChar char="o"/>
            </a:pPr>
            <a:r>
              <a:rPr lang="hr-HR" sz="1400" b="1">
                <a:cs typeface="Arial" panose="020B0604020202020204" pitchFamily="34" charset="0"/>
              </a:rPr>
              <a:t>Zagrebačke županije, </a:t>
            </a:r>
          </a:p>
          <a:p>
            <a:pPr marL="742950" lvl="1" indent="-285750">
              <a:buFont typeface="Courier New" panose="02070309020205020404" pitchFamily="49" charset="0"/>
              <a:buChar char="o"/>
            </a:pPr>
            <a:r>
              <a:rPr lang="hr-HR" sz="1400" b="1">
                <a:cs typeface="Arial" panose="020B0604020202020204" pitchFamily="34" charset="0"/>
              </a:rPr>
              <a:t>Sisačko-moslavačke županije </a:t>
            </a:r>
          </a:p>
          <a:p>
            <a:pPr marL="742950" lvl="1" indent="-285750">
              <a:buFont typeface="Courier New" panose="02070309020205020404" pitchFamily="49" charset="0"/>
              <a:buChar char="o"/>
            </a:pPr>
            <a:r>
              <a:rPr lang="hr-HR" sz="1400" b="1">
                <a:cs typeface="Arial" panose="020B0604020202020204" pitchFamily="34" charset="0"/>
              </a:rPr>
              <a:t>Karlovačke županije</a:t>
            </a:r>
          </a:p>
        </p:txBody>
      </p:sp>
      <p:sp>
        <p:nvSpPr>
          <p:cNvPr id="2" name="Pravokutnik 20">
            <a:extLst>
              <a:ext uri="{FF2B5EF4-FFF2-40B4-BE49-F238E27FC236}">
                <a16:creationId xmlns:a16="http://schemas.microsoft.com/office/drawing/2014/main" id="{1925FF25-3857-6E48-E10B-3C1864F46E95}"/>
              </a:ext>
            </a:extLst>
          </p:cNvPr>
          <p:cNvSpPr/>
          <p:nvPr/>
        </p:nvSpPr>
        <p:spPr>
          <a:xfrm>
            <a:off x="6091989"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hr-HR"/>
          </a:p>
        </p:txBody>
      </p:sp>
      <p:pic>
        <p:nvPicPr>
          <p:cNvPr id="6" name="Picture 6" descr="A picture containing scaffolding, metal, stair&#10;&#10;Description automatically generated">
            <a:extLst>
              <a:ext uri="{FF2B5EF4-FFF2-40B4-BE49-F238E27FC236}">
                <a16:creationId xmlns:a16="http://schemas.microsoft.com/office/drawing/2014/main" id="{BD042BF3-849D-9282-5DE1-C76CDEA53EC4}"/>
              </a:ext>
            </a:extLst>
          </p:cNvPr>
          <p:cNvPicPr>
            <a:picLocks noChangeAspect="1"/>
          </p:cNvPicPr>
          <p:nvPr/>
        </p:nvPicPr>
        <p:blipFill>
          <a:blip r:embed="rId3"/>
          <a:stretch>
            <a:fillRect/>
          </a:stretch>
        </p:blipFill>
        <p:spPr>
          <a:xfrm>
            <a:off x="6088912" y="-3542"/>
            <a:ext cx="6101311" cy="7051154"/>
          </a:xfrm>
          <a:prstGeom prst="rect">
            <a:avLst/>
          </a:prstGeom>
        </p:spPr>
      </p:pic>
    </p:spTree>
    <p:extLst>
      <p:ext uri="{BB962C8B-B14F-4D97-AF65-F5344CB8AC3E}">
        <p14:creationId xmlns:p14="http://schemas.microsoft.com/office/powerpoint/2010/main" val="236088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grpSp>
        <p:nvGrpSpPr>
          <p:cNvPr id="2" name="Grupa 1">
            <a:extLst>
              <a:ext uri="{FF2B5EF4-FFF2-40B4-BE49-F238E27FC236}">
                <a16:creationId xmlns:a16="http://schemas.microsoft.com/office/drawing/2014/main" id="{0E9FE3AC-33EF-4603-8E90-527EABB3C19E}"/>
              </a:ext>
            </a:extLst>
          </p:cNvPr>
          <p:cNvGrpSpPr/>
          <p:nvPr/>
        </p:nvGrpSpPr>
        <p:grpSpPr>
          <a:xfrm>
            <a:off x="2594779" y="1098431"/>
            <a:ext cx="7002442" cy="2058081"/>
            <a:chOff x="2348653" y="1023254"/>
            <a:chExt cx="7002442" cy="2058081"/>
          </a:xfrm>
        </p:grpSpPr>
        <p:sp>
          <p:nvSpPr>
            <p:cNvPr id="3" name="Pravokutnik 2">
              <a:extLst>
                <a:ext uri="{FF2B5EF4-FFF2-40B4-BE49-F238E27FC236}">
                  <a16:creationId xmlns:a16="http://schemas.microsoft.com/office/drawing/2014/main" id="{FA1459FB-105C-400C-AB26-CF373FDB7B38}"/>
                </a:ext>
              </a:extLst>
            </p:cNvPr>
            <p:cNvSpPr/>
            <p:nvPr/>
          </p:nvSpPr>
          <p:spPr>
            <a:xfrm>
              <a:off x="2348653" y="1023254"/>
              <a:ext cx="7002442" cy="2058081"/>
            </a:xfrm>
            <a:prstGeom prst="rect">
              <a:avLst/>
            </a:prstGeom>
            <a:ln>
              <a:noFill/>
            </a:ln>
          </p:spPr>
        </p:sp>
        <p:sp>
          <p:nvSpPr>
            <p:cNvPr id="5" name="Prostoručno: oblik 4">
              <a:extLst>
                <a:ext uri="{FF2B5EF4-FFF2-40B4-BE49-F238E27FC236}">
                  <a16:creationId xmlns:a16="http://schemas.microsoft.com/office/drawing/2014/main" id="{8FE3E43E-5FEE-4B94-B1FA-D9F298AEF364}"/>
                </a:ext>
              </a:extLst>
            </p:cNvPr>
            <p:cNvSpPr/>
            <p:nvPr/>
          </p:nvSpPr>
          <p:spPr>
            <a:xfrm>
              <a:off x="2351169" y="1122061"/>
              <a:ext cx="6997408" cy="425222"/>
            </a:xfrm>
            <a:custGeom>
              <a:avLst/>
              <a:gdLst>
                <a:gd name="connsiteX0" fmla="*/ 0 w 6997408"/>
                <a:gd name="connsiteY0" fmla="*/ 42522 h 425222"/>
                <a:gd name="connsiteX1" fmla="*/ 42522 w 6997408"/>
                <a:gd name="connsiteY1" fmla="*/ 0 h 425222"/>
                <a:gd name="connsiteX2" fmla="*/ 6954886 w 6997408"/>
                <a:gd name="connsiteY2" fmla="*/ 0 h 425222"/>
                <a:gd name="connsiteX3" fmla="*/ 6997408 w 6997408"/>
                <a:gd name="connsiteY3" fmla="*/ 42522 h 425222"/>
                <a:gd name="connsiteX4" fmla="*/ 6997408 w 6997408"/>
                <a:gd name="connsiteY4" fmla="*/ 382700 h 425222"/>
                <a:gd name="connsiteX5" fmla="*/ 6954886 w 6997408"/>
                <a:gd name="connsiteY5" fmla="*/ 425222 h 425222"/>
                <a:gd name="connsiteX6" fmla="*/ 42522 w 6997408"/>
                <a:gd name="connsiteY6" fmla="*/ 425222 h 425222"/>
                <a:gd name="connsiteX7" fmla="*/ 0 w 6997408"/>
                <a:gd name="connsiteY7" fmla="*/ 382700 h 425222"/>
                <a:gd name="connsiteX8" fmla="*/ 0 w 6997408"/>
                <a:gd name="connsiteY8" fmla="*/ 42522 h 42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08" h="425222">
                  <a:moveTo>
                    <a:pt x="0" y="42522"/>
                  </a:moveTo>
                  <a:cubicBezTo>
                    <a:pt x="0" y="19038"/>
                    <a:pt x="19038" y="0"/>
                    <a:pt x="42522" y="0"/>
                  </a:cubicBezTo>
                  <a:lnTo>
                    <a:pt x="6954886" y="0"/>
                  </a:lnTo>
                  <a:cubicBezTo>
                    <a:pt x="6978370" y="0"/>
                    <a:pt x="6997408" y="19038"/>
                    <a:pt x="6997408" y="42522"/>
                  </a:cubicBezTo>
                  <a:lnTo>
                    <a:pt x="6997408" y="382700"/>
                  </a:lnTo>
                  <a:cubicBezTo>
                    <a:pt x="6997408" y="406184"/>
                    <a:pt x="6978370" y="425222"/>
                    <a:pt x="6954886" y="425222"/>
                  </a:cubicBezTo>
                  <a:lnTo>
                    <a:pt x="42522" y="425222"/>
                  </a:lnTo>
                  <a:cubicBezTo>
                    <a:pt x="19038" y="425222"/>
                    <a:pt x="0" y="406184"/>
                    <a:pt x="0" y="382700"/>
                  </a:cubicBezTo>
                  <a:lnTo>
                    <a:pt x="0" y="42522"/>
                  </a:lnTo>
                  <a:close/>
                </a:path>
              </a:pathLst>
            </a:custGeom>
            <a:solidFill>
              <a:schemeClr val="accent6">
                <a:lumMod val="7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794" tIns="65794" rIns="65794" bIns="65794" numCol="1" spcCol="1270" anchor="ctr" anchorCtr="0">
              <a:noAutofit/>
            </a:bodyPr>
            <a:lstStyle/>
            <a:p>
              <a:pPr marL="0" lvl="0" indent="0" algn="ctr" defTabSz="622300">
                <a:lnSpc>
                  <a:spcPct val="90000"/>
                </a:lnSpc>
                <a:spcBef>
                  <a:spcPct val="0"/>
                </a:spcBef>
                <a:spcAft>
                  <a:spcPct val="35000"/>
                </a:spcAft>
                <a:buNone/>
              </a:pPr>
              <a:r>
                <a:rPr lang="hr-HR" sz="1400" b="1" kern="1200"/>
                <a:t>SVRHA POZIVA</a:t>
              </a:r>
            </a:p>
          </p:txBody>
        </p:sp>
        <p:sp>
          <p:nvSpPr>
            <p:cNvPr id="6" name="Prostoručno: oblik 5">
              <a:extLst>
                <a:ext uri="{FF2B5EF4-FFF2-40B4-BE49-F238E27FC236}">
                  <a16:creationId xmlns:a16="http://schemas.microsoft.com/office/drawing/2014/main" id="{D3C84C12-7295-4D1C-A0A2-148BE7D3A8B1}"/>
                </a:ext>
              </a:extLst>
            </p:cNvPr>
            <p:cNvSpPr/>
            <p:nvPr/>
          </p:nvSpPr>
          <p:spPr>
            <a:xfrm>
              <a:off x="2348653" y="1710620"/>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chemeClr val="accent6"/>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marL="0" lvl="0" indent="0" algn="ctr" defTabSz="622300">
                <a:lnSpc>
                  <a:spcPct val="90000"/>
                </a:lnSpc>
                <a:spcBef>
                  <a:spcPct val="0"/>
                </a:spcBef>
                <a:spcAft>
                  <a:spcPct val="35000"/>
                </a:spcAft>
                <a:buNone/>
              </a:pPr>
              <a:r>
                <a:rPr lang="hr-HR" sz="1400" b="1" kern="1200">
                  <a:cs typeface="Arial" panose="020B0604020202020204" pitchFamily="34" charset="0"/>
                </a:rPr>
                <a:t>Ušteda godišnje potrebne toplinske energije za grijanje (</a:t>
              </a:r>
              <a:r>
                <a:rPr lang="hr-HR" sz="1400" b="1" kern="1200" noProof="1">
                  <a:cs typeface="Arial" panose="020B0604020202020204" pitchFamily="34" charset="0"/>
                </a:rPr>
                <a:t>Q</a:t>
              </a:r>
              <a:r>
                <a:rPr lang="hr-HR" sz="1200" b="1" kern="1200" noProof="1">
                  <a:cs typeface="Arial" panose="020B0604020202020204" pitchFamily="34" charset="0"/>
                </a:rPr>
                <a:t>H,nd</a:t>
              </a:r>
              <a:r>
                <a:rPr lang="hr-HR" sz="1400" b="1" kern="1200">
                  <a:cs typeface="Arial" panose="020B0604020202020204" pitchFamily="34" charset="0"/>
                </a:rPr>
                <a:t>) od najmanje 50% na razini pojedinačne zgrade</a:t>
              </a:r>
              <a:endParaRPr lang="hr-HR" sz="1400" b="1" kern="1200"/>
            </a:p>
          </p:txBody>
        </p:sp>
        <p:sp>
          <p:nvSpPr>
            <p:cNvPr id="7" name="Prostoručno: oblik 6">
              <a:extLst>
                <a:ext uri="{FF2B5EF4-FFF2-40B4-BE49-F238E27FC236}">
                  <a16:creationId xmlns:a16="http://schemas.microsoft.com/office/drawing/2014/main" id="{A3395C58-5DC2-40C0-9F60-B0121241A0C8}"/>
                </a:ext>
              </a:extLst>
            </p:cNvPr>
            <p:cNvSpPr/>
            <p:nvPr/>
          </p:nvSpPr>
          <p:spPr>
            <a:xfrm>
              <a:off x="4745484" y="1710133"/>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chemeClr val="accent6">
                <a:lumMod val="60000"/>
                <a:lumOff val="4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marL="0" lvl="0" indent="0" algn="ctr" defTabSz="622300">
                <a:lnSpc>
                  <a:spcPct val="90000"/>
                </a:lnSpc>
                <a:spcBef>
                  <a:spcPct val="0"/>
                </a:spcBef>
                <a:spcAft>
                  <a:spcPct val="35000"/>
                </a:spcAft>
                <a:buNone/>
              </a:pPr>
              <a:r>
                <a:rPr lang="hr-HR" sz="1400" b="1" kern="1200" noProof="1">
                  <a:cs typeface="Arial" panose="020B0604020202020204" pitchFamily="34" charset="0"/>
                </a:rPr>
                <a:t>Ušteda godišnje primarne energije (E</a:t>
              </a:r>
              <a:r>
                <a:rPr lang="hr-HR" sz="1200" b="1" kern="1200" noProof="1">
                  <a:cs typeface="Arial" panose="020B0604020202020204" pitchFamily="34" charset="0"/>
                </a:rPr>
                <a:t>prim</a:t>
              </a:r>
              <a:r>
                <a:rPr lang="hr-HR" sz="1400" b="1" kern="1200" noProof="1">
                  <a:cs typeface="Arial" panose="020B0604020202020204" pitchFamily="34" charset="0"/>
                </a:rPr>
                <a:t>) </a:t>
              </a:r>
              <a:r>
                <a:rPr lang="hr-HR" sz="1400" b="1" kern="1200" dirty="0">
                  <a:cs typeface="Arial" panose="020B0604020202020204" pitchFamily="34" charset="0"/>
                </a:rPr>
                <a:t>od najmanje 30% na razini pojedinačne zgrade koja je upisana u Registar kulturnih dobara RH</a:t>
              </a:r>
              <a:endParaRPr lang="hr-HR" sz="1400" b="1" kern="1200" dirty="0"/>
            </a:p>
          </p:txBody>
        </p:sp>
        <p:sp>
          <p:nvSpPr>
            <p:cNvPr id="8" name="Prostoručno: oblik 7">
              <a:extLst>
                <a:ext uri="{FF2B5EF4-FFF2-40B4-BE49-F238E27FC236}">
                  <a16:creationId xmlns:a16="http://schemas.microsoft.com/office/drawing/2014/main" id="{D8FAE4B2-09B3-4D52-9AD8-7AB53FA6EF80}"/>
                </a:ext>
              </a:extLst>
            </p:cNvPr>
            <p:cNvSpPr/>
            <p:nvPr/>
          </p:nvSpPr>
          <p:spPr>
            <a:xfrm>
              <a:off x="7139800" y="1710133"/>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chemeClr val="accent6">
                <a:lumMod val="40000"/>
                <a:lumOff val="6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marL="0" lvl="0" indent="0" algn="ctr" defTabSz="622300">
                <a:lnSpc>
                  <a:spcPct val="90000"/>
                </a:lnSpc>
                <a:spcBef>
                  <a:spcPct val="0"/>
                </a:spcBef>
                <a:spcAft>
                  <a:spcPct val="35000"/>
                </a:spcAft>
                <a:buNone/>
              </a:pPr>
              <a:r>
                <a:rPr lang="hr-HR" sz="1400" b="1" kern="1200" noProof="1">
                  <a:cs typeface="Arial" panose="020B0604020202020204" pitchFamily="34" charset="0"/>
                </a:rPr>
                <a:t>Dekarbonizacija</a:t>
              </a:r>
              <a:r>
                <a:rPr lang="hr-HR" sz="1400" b="1" kern="1200">
                  <a:cs typeface="Arial" panose="020B0604020202020204" pitchFamily="34" charset="0"/>
                </a:rPr>
                <a:t> zgrada</a:t>
              </a:r>
              <a:endParaRPr lang="hr-HR" sz="1400" b="1" kern="1200"/>
            </a:p>
          </p:txBody>
        </p:sp>
      </p:grpSp>
      <p:grpSp>
        <p:nvGrpSpPr>
          <p:cNvPr id="9" name="Grupa 8">
            <a:extLst>
              <a:ext uri="{FF2B5EF4-FFF2-40B4-BE49-F238E27FC236}">
                <a16:creationId xmlns:a16="http://schemas.microsoft.com/office/drawing/2014/main" id="{3CE9F742-8A6B-499F-A3E9-3449291E4BED}"/>
              </a:ext>
            </a:extLst>
          </p:cNvPr>
          <p:cNvGrpSpPr/>
          <p:nvPr/>
        </p:nvGrpSpPr>
        <p:grpSpPr>
          <a:xfrm>
            <a:off x="2594778" y="3701489"/>
            <a:ext cx="6999925" cy="1959273"/>
            <a:chOff x="2348653" y="3888783"/>
            <a:chExt cx="6999925" cy="1959273"/>
          </a:xfrm>
        </p:grpSpPr>
        <p:sp>
          <p:nvSpPr>
            <p:cNvPr id="10" name="Prostoručno: oblik 9">
              <a:extLst>
                <a:ext uri="{FF2B5EF4-FFF2-40B4-BE49-F238E27FC236}">
                  <a16:creationId xmlns:a16="http://schemas.microsoft.com/office/drawing/2014/main" id="{7C69EEAC-04F7-4A17-8BCC-C797AE83F051}"/>
                </a:ext>
              </a:extLst>
            </p:cNvPr>
            <p:cNvSpPr/>
            <p:nvPr/>
          </p:nvSpPr>
          <p:spPr>
            <a:xfrm>
              <a:off x="2351169" y="3888783"/>
              <a:ext cx="6997408" cy="425222"/>
            </a:xfrm>
            <a:custGeom>
              <a:avLst/>
              <a:gdLst>
                <a:gd name="connsiteX0" fmla="*/ 0 w 6997408"/>
                <a:gd name="connsiteY0" fmla="*/ 42522 h 425222"/>
                <a:gd name="connsiteX1" fmla="*/ 42522 w 6997408"/>
                <a:gd name="connsiteY1" fmla="*/ 0 h 425222"/>
                <a:gd name="connsiteX2" fmla="*/ 6954886 w 6997408"/>
                <a:gd name="connsiteY2" fmla="*/ 0 h 425222"/>
                <a:gd name="connsiteX3" fmla="*/ 6997408 w 6997408"/>
                <a:gd name="connsiteY3" fmla="*/ 42522 h 425222"/>
                <a:gd name="connsiteX4" fmla="*/ 6997408 w 6997408"/>
                <a:gd name="connsiteY4" fmla="*/ 382700 h 425222"/>
                <a:gd name="connsiteX5" fmla="*/ 6954886 w 6997408"/>
                <a:gd name="connsiteY5" fmla="*/ 425222 h 425222"/>
                <a:gd name="connsiteX6" fmla="*/ 42522 w 6997408"/>
                <a:gd name="connsiteY6" fmla="*/ 425222 h 425222"/>
                <a:gd name="connsiteX7" fmla="*/ 0 w 6997408"/>
                <a:gd name="connsiteY7" fmla="*/ 382700 h 425222"/>
                <a:gd name="connsiteX8" fmla="*/ 0 w 6997408"/>
                <a:gd name="connsiteY8" fmla="*/ 42522 h 42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08" h="425222">
                  <a:moveTo>
                    <a:pt x="0" y="42522"/>
                  </a:moveTo>
                  <a:cubicBezTo>
                    <a:pt x="0" y="19038"/>
                    <a:pt x="19038" y="0"/>
                    <a:pt x="42522" y="0"/>
                  </a:cubicBezTo>
                  <a:lnTo>
                    <a:pt x="6954886" y="0"/>
                  </a:lnTo>
                  <a:cubicBezTo>
                    <a:pt x="6978370" y="0"/>
                    <a:pt x="6997408" y="19038"/>
                    <a:pt x="6997408" y="42522"/>
                  </a:cubicBezTo>
                  <a:lnTo>
                    <a:pt x="6997408" y="382700"/>
                  </a:lnTo>
                  <a:cubicBezTo>
                    <a:pt x="6997408" y="406184"/>
                    <a:pt x="6978370" y="425222"/>
                    <a:pt x="6954886" y="425222"/>
                  </a:cubicBezTo>
                  <a:lnTo>
                    <a:pt x="42522" y="425222"/>
                  </a:lnTo>
                  <a:cubicBezTo>
                    <a:pt x="19038" y="425222"/>
                    <a:pt x="0" y="406184"/>
                    <a:pt x="0" y="382700"/>
                  </a:cubicBezTo>
                  <a:lnTo>
                    <a:pt x="0" y="42522"/>
                  </a:lnTo>
                  <a:close/>
                </a:path>
              </a:pathLst>
            </a:custGeom>
            <a:solidFill>
              <a:srgbClr val="4094B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794" tIns="65794" rIns="65794" bIns="65794" numCol="1" spcCol="1270" anchor="ctr" anchorCtr="0">
              <a:noAutofit/>
            </a:bodyPr>
            <a:lstStyle/>
            <a:p>
              <a:pPr marL="0" lvl="0" indent="0" algn="ctr" defTabSz="622300">
                <a:lnSpc>
                  <a:spcPct val="90000"/>
                </a:lnSpc>
                <a:spcBef>
                  <a:spcPct val="0"/>
                </a:spcBef>
                <a:spcAft>
                  <a:spcPct val="35000"/>
                </a:spcAft>
                <a:buNone/>
              </a:pPr>
              <a:r>
                <a:rPr lang="hr-HR" sz="1400" b="1" kern="1200"/>
                <a:t>POKAZATELJI POZIVA</a:t>
              </a:r>
            </a:p>
          </p:txBody>
        </p:sp>
        <p:sp>
          <p:nvSpPr>
            <p:cNvPr id="11" name="Prostoručno: oblik 10">
              <a:extLst>
                <a:ext uri="{FF2B5EF4-FFF2-40B4-BE49-F238E27FC236}">
                  <a16:creationId xmlns:a16="http://schemas.microsoft.com/office/drawing/2014/main" id="{897035CC-E21C-42D6-B56D-2B985DD42258}"/>
                </a:ext>
              </a:extLst>
            </p:cNvPr>
            <p:cNvSpPr/>
            <p:nvPr/>
          </p:nvSpPr>
          <p:spPr>
            <a:xfrm>
              <a:off x="2348653" y="4477342"/>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rgbClr val="AEB6C4"/>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lvl="0" algn="ctr" defTabSz="622300">
                <a:lnSpc>
                  <a:spcPct val="90000"/>
                </a:lnSpc>
                <a:spcBef>
                  <a:spcPct val="0"/>
                </a:spcBef>
                <a:spcAft>
                  <a:spcPct val="35000"/>
                </a:spcAft>
              </a:pPr>
              <a:r>
                <a:rPr lang="hr-HR" sz="1400" b="1" kern="1200">
                  <a:cs typeface="Arial" panose="020B0604020202020204" pitchFamily="34" charset="0"/>
                </a:rPr>
                <a:t>C.6.1. </a:t>
              </a:r>
              <a:r>
                <a:rPr lang="hr-HR" sz="1400" b="1">
                  <a:cs typeface="Arial" panose="020B0604020202020204" pitchFamily="34" charset="0"/>
                </a:rPr>
                <a:t>R1-I2-T356 Energetska obnova i obnova nakon potresa za višestambene zgrade oštećene u potresu</a:t>
              </a:r>
            </a:p>
            <a:p>
              <a:pPr lvl="0" algn="ctr" defTabSz="622300">
                <a:lnSpc>
                  <a:spcPct val="90000"/>
                </a:lnSpc>
                <a:spcBef>
                  <a:spcPct val="0"/>
                </a:spcBef>
                <a:spcAft>
                  <a:spcPct val="35000"/>
                </a:spcAft>
              </a:pPr>
              <a:r>
                <a:rPr lang="hr-HR" sz="1400" b="1">
                  <a:cs typeface="Arial" panose="020B0604020202020204" pitchFamily="34" charset="0"/>
                </a:rPr>
                <a:t>m</a:t>
              </a:r>
              <a:r>
                <a:rPr lang="hr-HR" sz="1400" b="1" kern="1200" baseline="30000">
                  <a:cs typeface="Arial" panose="020B0604020202020204" pitchFamily="34" charset="0"/>
                </a:rPr>
                <a:t>2</a:t>
              </a:r>
              <a:endParaRPr lang="hr-HR" sz="1400" b="1" kern="1200"/>
            </a:p>
          </p:txBody>
        </p:sp>
        <p:sp>
          <p:nvSpPr>
            <p:cNvPr id="12" name="Prostoručno: oblik 11">
              <a:extLst>
                <a:ext uri="{FF2B5EF4-FFF2-40B4-BE49-F238E27FC236}">
                  <a16:creationId xmlns:a16="http://schemas.microsoft.com/office/drawing/2014/main" id="{D8A6A136-9B5C-4285-9792-7019C739F2A6}"/>
                </a:ext>
              </a:extLst>
            </p:cNvPr>
            <p:cNvSpPr/>
            <p:nvPr/>
          </p:nvSpPr>
          <p:spPr>
            <a:xfrm>
              <a:off x="4745484" y="4476855"/>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rgbClr val="BCCADD"/>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marL="0" lvl="0" indent="0" algn="ctr" defTabSz="622300">
                <a:lnSpc>
                  <a:spcPct val="90000"/>
                </a:lnSpc>
                <a:spcBef>
                  <a:spcPct val="0"/>
                </a:spcBef>
                <a:spcAft>
                  <a:spcPct val="35000"/>
                </a:spcAft>
                <a:buNone/>
              </a:pPr>
              <a:r>
                <a:rPr lang="hr-HR" sz="1400" b="1" kern="1200" dirty="0">
                  <a:cs typeface="Arial" panose="020B0604020202020204" pitchFamily="34" charset="0"/>
                </a:rPr>
                <a:t>Smanjenje godišnje primarne energije </a:t>
              </a:r>
              <a:r>
                <a:rPr lang="hr-HR" sz="1400" b="1" kern="1200" noProof="1">
                  <a:cs typeface="Arial" panose="020B0604020202020204" pitchFamily="34" charset="0"/>
                </a:rPr>
                <a:t>E</a:t>
              </a:r>
              <a:r>
                <a:rPr lang="hr-HR" sz="1200" b="1" kern="1200" noProof="1">
                  <a:cs typeface="Arial" panose="020B0604020202020204" pitchFamily="34" charset="0"/>
                </a:rPr>
                <a:t>prim</a:t>
              </a:r>
              <a:r>
                <a:rPr lang="hr-HR" sz="1400" b="1" kern="1200" noProof="1">
                  <a:cs typeface="Arial" panose="020B0604020202020204" pitchFamily="34" charset="0"/>
                </a:rPr>
                <a:t> </a:t>
              </a:r>
              <a:r>
                <a:rPr lang="hr-HR" sz="1400" b="1" kern="1200" dirty="0">
                  <a:cs typeface="Arial" panose="020B0604020202020204" pitchFamily="34" charset="0"/>
                </a:rPr>
                <a:t>(doprinos)</a:t>
              </a:r>
            </a:p>
            <a:p>
              <a:pPr marL="0" lvl="0" indent="0" algn="ctr" defTabSz="622300">
                <a:lnSpc>
                  <a:spcPct val="90000"/>
                </a:lnSpc>
                <a:spcBef>
                  <a:spcPct val="0"/>
                </a:spcBef>
                <a:spcAft>
                  <a:spcPct val="35000"/>
                </a:spcAft>
                <a:buNone/>
              </a:pPr>
              <a:r>
                <a:rPr lang="hr-HR" sz="1400" b="1" kern="1200" dirty="0">
                  <a:cs typeface="Arial" panose="020B0604020202020204" pitchFamily="34" charset="0"/>
                </a:rPr>
                <a:t>kWh/god</a:t>
              </a:r>
              <a:endParaRPr lang="hr-HR" sz="1400" b="1" kern="1200" dirty="0"/>
            </a:p>
          </p:txBody>
        </p:sp>
        <p:sp>
          <p:nvSpPr>
            <p:cNvPr id="13" name="Prostoručno: oblik 12">
              <a:extLst>
                <a:ext uri="{FF2B5EF4-FFF2-40B4-BE49-F238E27FC236}">
                  <a16:creationId xmlns:a16="http://schemas.microsoft.com/office/drawing/2014/main" id="{92D962DD-A028-426A-8B48-9FF84955BEA7}"/>
                </a:ext>
              </a:extLst>
            </p:cNvPr>
            <p:cNvSpPr/>
            <p:nvPr/>
          </p:nvSpPr>
          <p:spPr>
            <a:xfrm>
              <a:off x="7139800" y="4476855"/>
              <a:ext cx="2208778" cy="1370714"/>
            </a:xfrm>
            <a:custGeom>
              <a:avLst/>
              <a:gdLst>
                <a:gd name="connsiteX0" fmla="*/ 0 w 2208778"/>
                <a:gd name="connsiteY0" fmla="*/ 137071 h 1370714"/>
                <a:gd name="connsiteX1" fmla="*/ 137071 w 2208778"/>
                <a:gd name="connsiteY1" fmla="*/ 0 h 1370714"/>
                <a:gd name="connsiteX2" fmla="*/ 2071707 w 2208778"/>
                <a:gd name="connsiteY2" fmla="*/ 0 h 1370714"/>
                <a:gd name="connsiteX3" fmla="*/ 2208778 w 2208778"/>
                <a:gd name="connsiteY3" fmla="*/ 137071 h 1370714"/>
                <a:gd name="connsiteX4" fmla="*/ 2208778 w 2208778"/>
                <a:gd name="connsiteY4" fmla="*/ 1233643 h 1370714"/>
                <a:gd name="connsiteX5" fmla="*/ 2071707 w 2208778"/>
                <a:gd name="connsiteY5" fmla="*/ 1370714 h 1370714"/>
                <a:gd name="connsiteX6" fmla="*/ 137071 w 2208778"/>
                <a:gd name="connsiteY6" fmla="*/ 1370714 h 1370714"/>
                <a:gd name="connsiteX7" fmla="*/ 0 w 2208778"/>
                <a:gd name="connsiteY7" fmla="*/ 1233643 h 1370714"/>
                <a:gd name="connsiteX8" fmla="*/ 0 w 2208778"/>
                <a:gd name="connsiteY8" fmla="*/ 137071 h 13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778" h="1370714">
                  <a:moveTo>
                    <a:pt x="0" y="137071"/>
                  </a:moveTo>
                  <a:cubicBezTo>
                    <a:pt x="0" y="61369"/>
                    <a:pt x="61369" y="0"/>
                    <a:pt x="137071" y="0"/>
                  </a:cubicBezTo>
                  <a:lnTo>
                    <a:pt x="2071707" y="0"/>
                  </a:lnTo>
                  <a:cubicBezTo>
                    <a:pt x="2147409" y="0"/>
                    <a:pt x="2208778" y="61369"/>
                    <a:pt x="2208778" y="137071"/>
                  </a:cubicBezTo>
                  <a:lnTo>
                    <a:pt x="2208778" y="1233643"/>
                  </a:lnTo>
                  <a:cubicBezTo>
                    <a:pt x="2208778" y="1309345"/>
                    <a:pt x="2147409" y="1370714"/>
                    <a:pt x="2071707" y="1370714"/>
                  </a:cubicBezTo>
                  <a:lnTo>
                    <a:pt x="137071" y="1370714"/>
                  </a:lnTo>
                  <a:cubicBezTo>
                    <a:pt x="61369" y="1370714"/>
                    <a:pt x="0" y="1309345"/>
                    <a:pt x="0" y="1233643"/>
                  </a:cubicBezTo>
                  <a:lnTo>
                    <a:pt x="0" y="137071"/>
                  </a:lnTo>
                  <a:close/>
                </a:path>
              </a:pathLst>
            </a:custGeom>
            <a:solidFill>
              <a:schemeClr val="tx2">
                <a:lumMod val="20000"/>
                <a:lumOff val="80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487" tIns="93487" rIns="93487" bIns="93487" numCol="1" spcCol="1270" anchor="ctr" anchorCtr="0">
              <a:noAutofit/>
            </a:bodyPr>
            <a:lstStyle/>
            <a:p>
              <a:pPr lvl="0" algn="ctr" defTabSz="622300">
                <a:lnSpc>
                  <a:spcPct val="90000"/>
                </a:lnSpc>
                <a:spcBef>
                  <a:spcPct val="0"/>
                </a:spcBef>
                <a:spcAft>
                  <a:spcPct val="35000"/>
                </a:spcAft>
              </a:pPr>
              <a:r>
                <a:rPr lang="hr-HR" sz="1400" b="1">
                  <a:cs typeface="Arial" panose="020B0604020202020204" pitchFamily="34" charset="0"/>
                </a:rPr>
                <a:t>Povećanje udjela energije iz obnovljivih izvora u godišnjoj isporučenoj energiji</a:t>
              </a:r>
            </a:p>
            <a:p>
              <a:pPr lvl="0" algn="ctr" defTabSz="622300">
                <a:lnSpc>
                  <a:spcPct val="90000"/>
                </a:lnSpc>
                <a:spcBef>
                  <a:spcPct val="0"/>
                </a:spcBef>
                <a:spcAft>
                  <a:spcPct val="35000"/>
                </a:spcAft>
              </a:pPr>
              <a:r>
                <a:rPr lang="hr-HR" sz="1400" b="1" kern="1200">
                  <a:cs typeface="Arial" panose="020B0604020202020204" pitchFamily="34" charset="0"/>
                </a:rPr>
                <a:t>%</a:t>
              </a:r>
              <a:endParaRPr lang="hr-HR" sz="1400" b="1" kern="1200"/>
            </a:p>
          </p:txBody>
        </p:sp>
      </p:grpSp>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41">
            <a:extLst>
              <a:ext uri="{FF2B5EF4-FFF2-40B4-BE49-F238E27FC236}">
                <a16:creationId xmlns:a16="http://schemas.microsoft.com/office/drawing/2014/main" id="{A8B23E71-5EE0-D3D9-F071-EC250DFEF4EE}"/>
              </a:ext>
            </a:extLst>
          </p:cNvPr>
          <p:cNvSpPr/>
          <p:nvPr/>
        </p:nvSpPr>
        <p:spPr>
          <a:xfrm>
            <a:off x="9270681" y="5053587"/>
            <a:ext cx="1019119" cy="982144"/>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ea typeface="+mn-ea"/>
              <a:cs typeface="+mn-cs"/>
            </a:endParaRPr>
          </a:p>
        </p:txBody>
      </p:sp>
      <p:sp>
        <p:nvSpPr>
          <p:cNvPr id="20" name="TextBox 19">
            <a:extLst>
              <a:ext uri="{FF2B5EF4-FFF2-40B4-BE49-F238E27FC236}">
                <a16:creationId xmlns:a16="http://schemas.microsoft.com/office/drawing/2014/main" id="{449B0024-AA70-A1FB-9EBB-16794C92B6EC}"/>
              </a:ext>
            </a:extLst>
          </p:cNvPr>
          <p:cNvSpPr txBox="1"/>
          <p:nvPr/>
        </p:nvSpPr>
        <p:spPr>
          <a:xfrm>
            <a:off x="9195476" y="5310345"/>
            <a:ext cx="11968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r-HR" sz="1400" b="1" dirty="0">
                <a:cs typeface="Calibri"/>
              </a:rPr>
              <a:t>samo ako se uvodi OIE</a:t>
            </a:r>
            <a:endParaRPr lang="hr-HR" sz="1400" b="1" dirty="0"/>
          </a:p>
        </p:txBody>
      </p:sp>
      <p:sp>
        <p:nvSpPr>
          <p:cNvPr id="19" name="TextBox 10">
            <a:extLst>
              <a:ext uri="{FF2B5EF4-FFF2-40B4-BE49-F238E27FC236}">
                <a16:creationId xmlns:a16="http://schemas.microsoft.com/office/drawing/2014/main" id="{89704040-7031-4C86-934A-E542C6653D5C}"/>
              </a:ext>
            </a:extLst>
          </p:cNvPr>
          <p:cNvSpPr txBox="1"/>
          <p:nvPr/>
        </p:nvSpPr>
        <p:spPr>
          <a:xfrm>
            <a:off x="373143" y="304799"/>
            <a:ext cx="7712077" cy="369332"/>
          </a:xfrm>
          <a:prstGeom prst="rect">
            <a:avLst/>
          </a:prstGeom>
          <a:noFill/>
        </p:spPr>
        <p:txBody>
          <a:bodyPr wrap="square" lIns="91440" tIns="45720" rIns="91440" bIns="45720" rtlCol="0" anchor="t">
            <a:spAutoFit/>
          </a:bodyPr>
          <a:lstStyle/>
          <a:p>
            <a:r>
              <a:rPr lang="hr-HR" b="1"/>
              <a:t>SVRHA (CILJ) POZIVA</a:t>
            </a:r>
            <a:endParaRPr lang="en-US" b="1">
              <a:cs typeface="Calibri"/>
            </a:endParaRPr>
          </a:p>
        </p:txBody>
      </p:sp>
      <p:sp>
        <p:nvSpPr>
          <p:cNvPr id="21" name="TextBox 6">
            <a:extLst>
              <a:ext uri="{FF2B5EF4-FFF2-40B4-BE49-F238E27FC236}">
                <a16:creationId xmlns:a16="http://schemas.microsoft.com/office/drawing/2014/main" id="{46B0A107-0DE4-4405-826A-6281377189FA}"/>
              </a:ext>
            </a:extLst>
          </p:cNvPr>
          <p:cNvSpPr txBox="1"/>
          <p:nvPr/>
        </p:nvSpPr>
        <p:spPr>
          <a:xfrm>
            <a:off x="10794557" y="6430088"/>
            <a:ext cx="1093549" cy="246221"/>
          </a:xfrm>
          <a:prstGeom prst="rect">
            <a:avLst/>
          </a:prstGeom>
          <a:noFill/>
        </p:spPr>
        <p:txBody>
          <a:bodyPr wrap="square" lIns="91440" tIns="45720" rIns="91440" bIns="45720" rtlCol="0" anchor="t">
            <a:spAutoFit/>
          </a:bodyPr>
          <a:lstStyle/>
          <a:p>
            <a:pPr algn="r">
              <a:defRPr/>
            </a:pPr>
            <a:r>
              <a:rPr lang="hr-HR" sz="1000">
                <a:cs typeface="Arial"/>
              </a:rPr>
              <a:t>Lipanj 2023.</a:t>
            </a:r>
            <a:endParaRPr lang="en-US"/>
          </a:p>
        </p:txBody>
      </p:sp>
    </p:spTree>
    <p:extLst>
      <p:ext uri="{BB962C8B-B14F-4D97-AF65-F5344CB8AC3E}">
        <p14:creationId xmlns:p14="http://schemas.microsoft.com/office/powerpoint/2010/main" val="374227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ravokutnik 20">
            <a:extLst>
              <a:ext uri="{FF2B5EF4-FFF2-40B4-BE49-F238E27FC236}">
                <a16:creationId xmlns:a16="http://schemas.microsoft.com/office/drawing/2014/main" id="{6487F2BB-0675-44AB-BB59-A90A76541855}"/>
              </a:ext>
            </a:extLst>
          </p:cNvPr>
          <p:cNvSpPr/>
          <p:nvPr/>
        </p:nvSpPr>
        <p:spPr>
          <a:xfrm>
            <a:off x="6091989"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5491164" cy="369332"/>
          </a:xfrm>
          <a:prstGeom prst="rect">
            <a:avLst/>
          </a:prstGeom>
          <a:noFill/>
        </p:spPr>
        <p:txBody>
          <a:bodyPr wrap="square" rtlCol="0">
            <a:spAutoFit/>
          </a:bodyPr>
          <a:lstStyle/>
          <a:p>
            <a:r>
              <a:rPr lang="hr-HR" b="1">
                <a:cs typeface="Arial" panose="020B0604020202020204" pitchFamily="34" charset="0"/>
              </a:rPr>
              <a:t>DEFINICIJA VIŠESTAMBENE ZGRADE I</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
            <a:extLst>
              <a:ext uri="{FF2B5EF4-FFF2-40B4-BE49-F238E27FC236}">
                <a16:creationId xmlns:a16="http://schemas.microsoft.com/office/drawing/2014/main" id="{81473F71-B237-475B-B284-1E6016AE1C72}"/>
              </a:ext>
            </a:extLst>
          </p:cNvPr>
          <p:cNvSpPr txBox="1"/>
          <p:nvPr/>
        </p:nvSpPr>
        <p:spPr>
          <a:xfrm>
            <a:off x="8763375" y="3059668"/>
            <a:ext cx="757237" cy="369332"/>
          </a:xfrm>
          <a:prstGeom prst="rect">
            <a:avLst/>
          </a:prstGeom>
          <a:noFill/>
        </p:spPr>
        <p:txBody>
          <a:bodyPr wrap="square" rtlCol="0">
            <a:spAutoFit/>
          </a:bodyPr>
          <a:lstStyle/>
          <a:p>
            <a:r>
              <a:rPr lang="hr-HR" b="1">
                <a:highlight>
                  <a:srgbClr val="FFFF00"/>
                </a:highlight>
                <a:cs typeface="Arial" panose="020B0604020202020204" pitchFamily="34" charset="0"/>
              </a:rPr>
              <a:t>SLIKA</a:t>
            </a:r>
          </a:p>
        </p:txBody>
      </p:sp>
      <p:sp>
        <p:nvSpPr>
          <p:cNvPr id="23" name="TekstniOkvir 22">
            <a:extLst>
              <a:ext uri="{FF2B5EF4-FFF2-40B4-BE49-F238E27FC236}">
                <a16:creationId xmlns:a16="http://schemas.microsoft.com/office/drawing/2014/main" id="{3C2BCD96-ACF7-4714-AF93-D0A81344A1C1}"/>
              </a:ext>
            </a:extLst>
          </p:cNvPr>
          <p:cNvSpPr txBox="1"/>
          <p:nvPr/>
        </p:nvSpPr>
        <p:spPr>
          <a:xfrm>
            <a:off x="456916" y="906448"/>
            <a:ext cx="4428944" cy="5478423"/>
          </a:xfrm>
          <a:prstGeom prst="rect">
            <a:avLst/>
          </a:prstGeom>
          <a:noFill/>
        </p:spPr>
        <p:txBody>
          <a:bodyPr wrap="square" rtlCol="0">
            <a:spAutoFit/>
          </a:bodyPr>
          <a:lstStyle/>
          <a:p>
            <a:r>
              <a:rPr lang="hr-HR" sz="1400" b="1" dirty="0">
                <a:cs typeface="Arial" panose="020B0604020202020204" pitchFamily="34" charset="0"/>
              </a:rPr>
              <a:t>U smislu ovog Poziva višestambena zgrada je ona koja kumulativno ispunjava sljedeće uvjete:</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najmanje 66% ukupne korisne površine iste koristi se za stanovanje</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it-IT" sz="1400" b="1" dirty="0">
                <a:cs typeface="Arial" panose="020B0604020202020204" pitchFamily="34" charset="0"/>
              </a:rPr>
              <a:t>ima tri (3) </a:t>
            </a:r>
            <a:r>
              <a:rPr lang="hr-HR" sz="1400" b="1" dirty="0">
                <a:cs typeface="Arial" panose="020B0604020202020204" pitchFamily="34" charset="0"/>
              </a:rPr>
              <a:t>ili više stambenih jedinica</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njome upravlja upravitelj zgrade</a:t>
            </a:r>
          </a:p>
          <a:p>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predmet ili obuhvat projektnog prijedloga je ono što je predmet upravnog akta kojim se definira obnova</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nema više od 25% nadzemne građevinske (bruto) površine negrijano</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oštećena je u potresima na području Grada Zagreba, Krapinsko-zagorske županije, Zagrebačke županije, Sisačko-moslavačke županije i Karlovačke županije-označene su sljedećim kategorijama uporabljivosti (naljepnicama) - U2, PN1, PN2, N1 i N2</a:t>
            </a:r>
          </a:p>
          <a:p>
            <a:pPr marL="285750" indent="-285750">
              <a:buFont typeface="Arial" panose="020B0604020202020204" pitchFamily="34" charset="0"/>
              <a:buChar char="•"/>
            </a:pPr>
            <a:endParaRPr lang="hr-HR" sz="1400" b="1" dirty="0">
              <a:cs typeface="Arial" panose="020B0604020202020204" pitchFamily="34" charset="0"/>
            </a:endParaRPr>
          </a:p>
          <a:p>
            <a:pPr marL="285750" indent="-285750">
              <a:buFont typeface="Arial" panose="020B0604020202020204" pitchFamily="34" charset="0"/>
              <a:buChar char="•"/>
            </a:pPr>
            <a:r>
              <a:rPr lang="hr-HR" sz="1400" b="1" dirty="0">
                <a:cs typeface="Arial" panose="020B0604020202020204" pitchFamily="34" charset="0"/>
              </a:rPr>
              <a:t> postojeća je sukladno važećem Zakonu o gradnji i važećem Zakonu o obnovi zgrada oštećenih potresom</a:t>
            </a:r>
          </a:p>
          <a:p>
            <a:pPr marL="285750" indent="-285750">
              <a:buFont typeface="Arial" panose="020B0604020202020204" pitchFamily="34" charset="0"/>
              <a:buChar char="•"/>
            </a:pPr>
            <a:endParaRPr lang="hr-HR" sz="1400" b="1" dirty="0">
              <a:cs typeface="Arial" panose="020B0604020202020204" pitchFamily="34" charset="0"/>
            </a:endParaRPr>
          </a:p>
        </p:txBody>
      </p:sp>
      <p:pic>
        <p:nvPicPr>
          <p:cNvPr id="2" name="Picture 2" descr="A picture containing building, sky, outdoor, apartment building&#10;&#10;Description automatically generated">
            <a:extLst>
              <a:ext uri="{FF2B5EF4-FFF2-40B4-BE49-F238E27FC236}">
                <a16:creationId xmlns:a16="http://schemas.microsoft.com/office/drawing/2014/main" id="{064F6EEE-8900-5832-8C7F-0018EED887F8}"/>
              </a:ext>
            </a:extLst>
          </p:cNvPr>
          <p:cNvPicPr>
            <a:picLocks noChangeAspect="1"/>
          </p:cNvPicPr>
          <p:nvPr/>
        </p:nvPicPr>
        <p:blipFill>
          <a:blip r:embed="rId3"/>
          <a:stretch>
            <a:fillRect/>
          </a:stretch>
        </p:blipFill>
        <p:spPr>
          <a:xfrm>
            <a:off x="6088912" y="645928"/>
            <a:ext cx="5968407" cy="6212955"/>
          </a:xfrm>
          <a:prstGeom prst="rect">
            <a:avLst/>
          </a:prstGeom>
        </p:spPr>
      </p:pic>
    </p:spTree>
    <p:extLst>
      <p:ext uri="{BB962C8B-B14F-4D97-AF65-F5344CB8AC3E}">
        <p14:creationId xmlns:p14="http://schemas.microsoft.com/office/powerpoint/2010/main" val="376948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ravokutnik 20">
            <a:extLst>
              <a:ext uri="{FF2B5EF4-FFF2-40B4-BE49-F238E27FC236}">
                <a16:creationId xmlns:a16="http://schemas.microsoft.com/office/drawing/2014/main" id="{6487F2BB-0675-44AB-BB59-A90A76541855}"/>
              </a:ext>
            </a:extLst>
          </p:cNvPr>
          <p:cNvSpPr/>
          <p:nvPr/>
        </p:nvSpPr>
        <p:spPr>
          <a:xfrm>
            <a:off x="6091989"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5491164" cy="369332"/>
          </a:xfrm>
          <a:prstGeom prst="rect">
            <a:avLst/>
          </a:prstGeom>
          <a:noFill/>
        </p:spPr>
        <p:txBody>
          <a:bodyPr wrap="square" rtlCol="0">
            <a:spAutoFit/>
          </a:bodyPr>
          <a:lstStyle/>
          <a:p>
            <a:r>
              <a:rPr lang="hr-HR" b="1">
                <a:cs typeface="Arial" panose="020B0604020202020204" pitchFamily="34" charset="0"/>
              </a:rPr>
              <a:t>DEFINICIJA VIŠESTAMBENE ZGRADE II</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2"/>
          <a:stretch>
            <a:fillRect/>
          </a:stretch>
        </p:blipFill>
        <p:spPr>
          <a:xfrm>
            <a:off x="431363" y="6199318"/>
            <a:ext cx="1771303" cy="424732"/>
          </a:xfrm>
          <a:prstGeom prst="rect">
            <a:avLst/>
          </a:prstGeom>
        </p:spPr>
      </p:pic>
      <p:cxnSp>
        <p:nvCxnSpPr>
          <p:cNvPr id="18" name="Ravni poveznik 17">
            <a:extLst>
              <a:ext uri="{FF2B5EF4-FFF2-40B4-BE49-F238E27FC236}">
                <a16:creationId xmlns:a16="http://schemas.microsoft.com/office/drawing/2014/main" id="{DF549A78-2FF2-40E2-93EA-DCC94399EF14}"/>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
            <a:extLst>
              <a:ext uri="{FF2B5EF4-FFF2-40B4-BE49-F238E27FC236}">
                <a16:creationId xmlns:a16="http://schemas.microsoft.com/office/drawing/2014/main" id="{81473F71-B237-475B-B284-1E6016AE1C72}"/>
              </a:ext>
            </a:extLst>
          </p:cNvPr>
          <p:cNvSpPr txBox="1"/>
          <p:nvPr/>
        </p:nvSpPr>
        <p:spPr>
          <a:xfrm>
            <a:off x="8763375" y="3059668"/>
            <a:ext cx="757237" cy="369332"/>
          </a:xfrm>
          <a:prstGeom prst="rect">
            <a:avLst/>
          </a:prstGeom>
          <a:noFill/>
        </p:spPr>
        <p:txBody>
          <a:bodyPr wrap="square" rtlCol="0">
            <a:spAutoFit/>
          </a:bodyPr>
          <a:lstStyle/>
          <a:p>
            <a:r>
              <a:rPr lang="hr-HR" b="1">
                <a:highlight>
                  <a:srgbClr val="FFFF00"/>
                </a:highlight>
                <a:cs typeface="Arial" panose="020B0604020202020204" pitchFamily="34" charset="0"/>
              </a:rPr>
              <a:t>SLIKA</a:t>
            </a:r>
          </a:p>
        </p:txBody>
      </p:sp>
      <p:sp>
        <p:nvSpPr>
          <p:cNvPr id="23" name="TekstniOkvir 22">
            <a:extLst>
              <a:ext uri="{FF2B5EF4-FFF2-40B4-BE49-F238E27FC236}">
                <a16:creationId xmlns:a16="http://schemas.microsoft.com/office/drawing/2014/main" id="{3C2BCD96-ACF7-4714-AF93-D0A81344A1C1}"/>
              </a:ext>
            </a:extLst>
          </p:cNvPr>
          <p:cNvSpPr txBox="1"/>
          <p:nvPr/>
        </p:nvSpPr>
        <p:spPr>
          <a:xfrm>
            <a:off x="456916" y="906448"/>
            <a:ext cx="4428944" cy="4832092"/>
          </a:xfrm>
          <a:prstGeom prst="rect">
            <a:avLst/>
          </a:prstGeom>
          <a:noFill/>
        </p:spPr>
        <p:txBody>
          <a:bodyPr wrap="square" rtlCol="0">
            <a:spAutoFit/>
          </a:bodyPr>
          <a:lstStyle/>
          <a:p>
            <a:r>
              <a:rPr lang="hr-HR" sz="1400" b="1">
                <a:cs typeface="Arial" panose="020B0604020202020204" pitchFamily="34" charset="0"/>
              </a:rPr>
              <a:t>U smislu ovog Poziva višestambena zgrada može biti i definirana sukladno važećem Zakonu o obnovi zgrada oštećenih potresom na području Grada Zagreba, Krapinsko-zagorske županije, Zagrebačke županije, Sisačko-moslavačke županije i Karlovačke županije:</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zgrada namijenjena stanovanju</a:t>
            </a:r>
          </a:p>
          <a:p>
            <a:endParaRPr lang="hr-HR" sz="1400" b="1">
              <a:cs typeface="Arial" panose="020B0604020202020204" pitchFamily="34" charset="0"/>
            </a:endParaRPr>
          </a:p>
          <a:p>
            <a:pPr marL="285750" indent="-285750">
              <a:buFont typeface="Arial" panose="020B0604020202020204" pitchFamily="34" charset="0"/>
              <a:buChar char="•"/>
            </a:pPr>
            <a:r>
              <a:rPr lang="pl-PL" sz="1400" b="1">
                <a:cs typeface="Arial" panose="020B0604020202020204" pitchFamily="34" charset="0"/>
              </a:rPr>
              <a:t>sastoji se od najmanje četiri stana</a:t>
            </a:r>
          </a:p>
          <a:p>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predmet ili obuhvat projektnog prijedloga je ono što je predmet upravnog akta kojim se definira obnova</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oštećena je u potresima na području Grada Zagreba, Krapinsko-zagorske županije, Zagrebačke županije, Sisačko-moslavačke županije i Karlovačke županije-označene su sljedećim kategorijama uporabljivosti (naljepnicama) - U2, PN1, PN2, N1 i N2</a:t>
            </a:r>
          </a:p>
          <a:p>
            <a:pPr marL="285750" indent="-285750">
              <a:buFont typeface="Arial" panose="020B0604020202020204" pitchFamily="34" charset="0"/>
              <a:buChar char="•"/>
            </a:pPr>
            <a:endParaRPr lang="hr-HR" sz="1400" b="1">
              <a:cs typeface="Arial" panose="020B0604020202020204" pitchFamily="34" charset="0"/>
            </a:endParaRPr>
          </a:p>
          <a:p>
            <a:pPr marL="285750" indent="-285750">
              <a:buFont typeface="Arial" panose="020B0604020202020204" pitchFamily="34" charset="0"/>
              <a:buChar char="•"/>
            </a:pPr>
            <a:r>
              <a:rPr lang="hr-HR" sz="1400" b="1">
                <a:cs typeface="Arial" panose="020B0604020202020204" pitchFamily="34" charset="0"/>
              </a:rPr>
              <a:t> postojeća je sukladno važećem Zakonu o gradnji i važećem Zakonu o obnovi zgrada oštećenih potresom</a:t>
            </a:r>
          </a:p>
          <a:p>
            <a:pPr marL="285750" indent="-285750">
              <a:buFont typeface="Arial" panose="020B0604020202020204" pitchFamily="34" charset="0"/>
              <a:buChar char="•"/>
            </a:pPr>
            <a:endParaRPr lang="hr-HR" sz="1400" b="1">
              <a:cs typeface="Arial" panose="020B0604020202020204" pitchFamily="34" charset="0"/>
            </a:endParaRPr>
          </a:p>
        </p:txBody>
      </p:sp>
      <p:pic>
        <p:nvPicPr>
          <p:cNvPr id="2" name="Picture 2">
            <a:extLst>
              <a:ext uri="{FF2B5EF4-FFF2-40B4-BE49-F238E27FC236}">
                <a16:creationId xmlns:a16="http://schemas.microsoft.com/office/drawing/2014/main" id="{C998B7C3-4EF9-7452-4962-CA07457DBE91}"/>
              </a:ext>
            </a:extLst>
          </p:cNvPr>
          <p:cNvPicPr>
            <a:picLocks noChangeAspect="1"/>
          </p:cNvPicPr>
          <p:nvPr/>
        </p:nvPicPr>
        <p:blipFill>
          <a:blip r:embed="rId3"/>
          <a:stretch>
            <a:fillRect/>
          </a:stretch>
        </p:blipFill>
        <p:spPr>
          <a:xfrm>
            <a:off x="6088913" y="-3543"/>
            <a:ext cx="6092452" cy="6865087"/>
          </a:xfrm>
          <a:prstGeom prst="rect">
            <a:avLst/>
          </a:prstGeom>
        </p:spPr>
      </p:pic>
    </p:spTree>
    <p:extLst>
      <p:ext uri="{BB962C8B-B14F-4D97-AF65-F5344CB8AC3E}">
        <p14:creationId xmlns:p14="http://schemas.microsoft.com/office/powerpoint/2010/main" val="138618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utnik 8">
            <a:extLst>
              <a:ext uri="{FF2B5EF4-FFF2-40B4-BE49-F238E27FC236}">
                <a16:creationId xmlns:a16="http://schemas.microsoft.com/office/drawing/2014/main" id="{1DEC3B95-F213-42FB-9EEB-D5F53AC9A4CC}"/>
              </a:ext>
            </a:extLst>
          </p:cNvPr>
          <p:cNvSpPr/>
          <p:nvPr/>
        </p:nvSpPr>
        <p:spPr>
          <a:xfrm>
            <a:off x="-44302" y="0"/>
            <a:ext cx="6100011" cy="6858000"/>
          </a:xfrm>
          <a:prstGeom prst="rect">
            <a:avLst/>
          </a:prstGeom>
          <a:solidFill>
            <a:srgbClr val="BCC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a:extLst>
              <a:ext uri="{FF2B5EF4-FFF2-40B4-BE49-F238E27FC236}">
                <a16:creationId xmlns:a16="http://schemas.microsoft.com/office/drawing/2014/main" id="{16362060-80B9-B74B-BACF-73BB75661B30}"/>
              </a:ext>
            </a:extLst>
          </p:cNvPr>
          <p:cNvSpPr txBox="1"/>
          <p:nvPr/>
        </p:nvSpPr>
        <p:spPr>
          <a:xfrm>
            <a:off x="380999" y="304801"/>
            <a:ext cx="2650959" cy="369332"/>
          </a:xfrm>
          <a:prstGeom prst="rect">
            <a:avLst/>
          </a:prstGeom>
          <a:noFill/>
        </p:spPr>
        <p:txBody>
          <a:bodyPr wrap="square" rtlCol="0">
            <a:spAutoFit/>
          </a:bodyPr>
          <a:lstStyle/>
          <a:p>
            <a:pPr fontAlgn="base"/>
            <a:r>
              <a:rPr lang="hr-HR" b="1">
                <a:cs typeface="Arial" panose="020B0604020202020204" pitchFamily="34" charset="0"/>
              </a:rPr>
              <a:t>PRIHVATLJIVI PRIJAVITELJI</a:t>
            </a:r>
          </a:p>
        </p:txBody>
      </p:sp>
      <p:pic>
        <p:nvPicPr>
          <p:cNvPr id="35" name="Slika 34" descr="Slika na kojoj se prikazuje tekst&#10;&#10;Opis je automatski generiran">
            <a:extLst>
              <a:ext uri="{FF2B5EF4-FFF2-40B4-BE49-F238E27FC236}">
                <a16:creationId xmlns:a16="http://schemas.microsoft.com/office/drawing/2014/main" id="{09069B55-79F0-49B9-9106-02CC797EBB54}"/>
              </a:ext>
            </a:extLst>
          </p:cNvPr>
          <p:cNvPicPr>
            <a:picLocks noChangeAspect="1"/>
          </p:cNvPicPr>
          <p:nvPr/>
        </p:nvPicPr>
        <p:blipFill>
          <a:blip r:embed="rId3"/>
          <a:stretch>
            <a:fillRect/>
          </a:stretch>
        </p:blipFill>
        <p:spPr>
          <a:xfrm>
            <a:off x="431363" y="6199318"/>
            <a:ext cx="1771303" cy="424732"/>
          </a:xfrm>
          <a:prstGeom prst="rect">
            <a:avLst/>
          </a:prstGeom>
        </p:spPr>
      </p:pic>
      <p:cxnSp>
        <p:nvCxnSpPr>
          <p:cNvPr id="10" name="Ravni poveznik 9">
            <a:extLst>
              <a:ext uri="{FF2B5EF4-FFF2-40B4-BE49-F238E27FC236}">
                <a16:creationId xmlns:a16="http://schemas.microsoft.com/office/drawing/2014/main" id="{093D8864-E0A1-4B61-A1E1-C8B775AAFD57}"/>
              </a:ext>
            </a:extLst>
          </p:cNvPr>
          <p:cNvCxnSpPr>
            <a:cxnSpLocks/>
          </p:cNvCxnSpPr>
          <p:nvPr/>
        </p:nvCxnSpPr>
        <p:spPr>
          <a:xfrm>
            <a:off x="0" y="604876"/>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
            <a:extLst>
              <a:ext uri="{FF2B5EF4-FFF2-40B4-BE49-F238E27FC236}">
                <a16:creationId xmlns:a16="http://schemas.microsoft.com/office/drawing/2014/main" id="{9A23D4E7-BA61-4C64-BA62-5EA181DDBFD8}"/>
              </a:ext>
            </a:extLst>
          </p:cNvPr>
          <p:cNvSpPr txBox="1"/>
          <p:nvPr/>
        </p:nvSpPr>
        <p:spPr>
          <a:xfrm>
            <a:off x="8763375" y="3059668"/>
            <a:ext cx="757237" cy="369332"/>
          </a:xfrm>
          <a:prstGeom prst="rect">
            <a:avLst/>
          </a:prstGeom>
          <a:noFill/>
        </p:spPr>
        <p:txBody>
          <a:bodyPr wrap="square" lIns="91440" tIns="45720" rIns="91440" bIns="45720" rtlCol="0" anchor="t">
            <a:spAutoFit/>
          </a:bodyPr>
          <a:lstStyle/>
          <a:p>
            <a:r>
              <a:rPr lang="hr-HR" b="1">
                <a:highlight>
                  <a:srgbClr val="FFFF00"/>
                </a:highlight>
                <a:cs typeface="Arial"/>
              </a:rPr>
              <a:t>SLIK</a:t>
            </a:r>
            <a:endParaRPr lang="hr-HR" b="1">
              <a:highlight>
                <a:srgbClr val="FFFF00"/>
              </a:highlight>
              <a:cs typeface="Arial" panose="020B0604020202020204" pitchFamily="34" charset="0"/>
            </a:endParaRPr>
          </a:p>
        </p:txBody>
      </p:sp>
      <p:sp>
        <p:nvSpPr>
          <p:cNvPr id="12" name="TekstniOkvir 11">
            <a:extLst>
              <a:ext uri="{FF2B5EF4-FFF2-40B4-BE49-F238E27FC236}">
                <a16:creationId xmlns:a16="http://schemas.microsoft.com/office/drawing/2014/main" id="{07A3CE3A-3175-47D3-BB77-1E0CC673E913}"/>
              </a:ext>
            </a:extLst>
          </p:cNvPr>
          <p:cNvSpPr txBox="1"/>
          <p:nvPr/>
        </p:nvSpPr>
        <p:spPr>
          <a:xfrm>
            <a:off x="456916" y="2551836"/>
            <a:ext cx="4428944" cy="1754326"/>
          </a:xfrm>
          <a:prstGeom prst="rect">
            <a:avLst/>
          </a:prstGeom>
          <a:noFill/>
        </p:spPr>
        <p:txBody>
          <a:bodyPr wrap="square" lIns="91440" tIns="45720" rIns="91440" bIns="45720" rtlCol="0" anchor="t">
            <a:spAutoFit/>
          </a:bodyPr>
          <a:lstStyle/>
          <a:p>
            <a:pPr marL="285750" indent="-285750">
              <a:buFont typeface="Wingdings" panose="020B0604020202020204" pitchFamily="34" charset="0"/>
              <a:buChar char="§"/>
            </a:pPr>
            <a:r>
              <a:rPr lang="hr-HR" b="1">
                <a:cs typeface="Arial"/>
              </a:rPr>
              <a:t>ovlašteni predstavnik suvlasnika zgrade (predstavnik suvlasnika) u ime i za račun suvlasnika višestambene zgrade</a:t>
            </a:r>
            <a:endParaRPr lang="en-US"/>
          </a:p>
          <a:p>
            <a:pPr marL="285750" indent="-285750">
              <a:buFont typeface="Wingdings" panose="020B0604020202020204" pitchFamily="34" charset="0"/>
              <a:buChar char="§"/>
            </a:pPr>
            <a:endParaRPr lang="hr-HR" b="1">
              <a:cs typeface="Arial" panose="020B0604020202020204" pitchFamily="34" charset="0"/>
            </a:endParaRPr>
          </a:p>
          <a:p>
            <a:pPr marL="285750" indent="-285750">
              <a:buFont typeface="Wingdings" panose="020B0604020202020204" pitchFamily="34" charset="0"/>
              <a:buChar char="§"/>
            </a:pPr>
            <a:r>
              <a:rPr lang="hr-HR" b="1">
                <a:cs typeface="Arial"/>
              </a:rPr>
              <a:t>upravitelj zgrade (upravitelj) u ime i za račun suvlasnika višestambene zgrade</a:t>
            </a:r>
          </a:p>
        </p:txBody>
      </p:sp>
      <p:pic>
        <p:nvPicPr>
          <p:cNvPr id="2" name="Picture 2" descr="Icon&#10;&#10;Description automatically generated">
            <a:extLst>
              <a:ext uri="{FF2B5EF4-FFF2-40B4-BE49-F238E27FC236}">
                <a16:creationId xmlns:a16="http://schemas.microsoft.com/office/drawing/2014/main" id="{41CA1E1D-F899-7DA2-26D4-6CADF894B870}"/>
              </a:ext>
            </a:extLst>
          </p:cNvPr>
          <p:cNvPicPr>
            <a:picLocks noChangeAspect="1"/>
          </p:cNvPicPr>
          <p:nvPr/>
        </p:nvPicPr>
        <p:blipFill>
          <a:blip r:embed="rId4"/>
          <a:stretch>
            <a:fillRect/>
          </a:stretch>
        </p:blipFill>
        <p:spPr>
          <a:xfrm>
            <a:off x="6053470" y="604286"/>
            <a:ext cx="6136755" cy="6251942"/>
          </a:xfrm>
          <a:prstGeom prst="rect">
            <a:avLst/>
          </a:prstGeom>
        </p:spPr>
      </p:pic>
    </p:spTree>
    <p:extLst>
      <p:ext uri="{BB962C8B-B14F-4D97-AF65-F5344CB8AC3E}">
        <p14:creationId xmlns:p14="http://schemas.microsoft.com/office/powerpoint/2010/main" val="1616526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7e76099-6754-463c-9cf2-a42a0296b652">
      <UserInfo>
        <DisplayName/>
        <AccountId xsi:nil="true"/>
        <AccountType/>
      </UserInfo>
    </SharedWithUsers>
    <MediaLengthInSeconds xmlns="b79bbf72-da78-429d-b3af-e70e85e72d43" xsi:nil="true"/>
    <TaxCatchAll xmlns="e7e76099-6754-463c-9cf2-a42a0296b652" xsi:nil="true"/>
    <lcf76f155ced4ddcb4097134ff3c332f xmlns="b79bbf72-da78-429d-b3af-e70e85e72d4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41124BC30C24E42BCFF698328276702" ma:contentTypeVersion="18" ma:contentTypeDescription="Stvaranje novog dokumenta." ma:contentTypeScope="" ma:versionID="e6f37f830377cacde0a875d61262a462">
  <xsd:schema xmlns:xsd="http://www.w3.org/2001/XMLSchema" xmlns:xs="http://www.w3.org/2001/XMLSchema" xmlns:p="http://schemas.microsoft.com/office/2006/metadata/properties" xmlns:ns1="http://schemas.microsoft.com/sharepoint/v3" xmlns:ns2="b79bbf72-da78-429d-b3af-e70e85e72d43" xmlns:ns3="e7e76099-6754-463c-9cf2-a42a0296b652" targetNamespace="http://schemas.microsoft.com/office/2006/metadata/properties" ma:root="true" ma:fieldsID="ad4c1b2da0f834ed7e30360183c5d13c" ns1:_="" ns2:_="" ns3:_="">
    <xsd:import namespace="http://schemas.microsoft.com/sharepoint/v3"/>
    <xsd:import namespace="b79bbf72-da78-429d-b3af-e70e85e72d43"/>
    <xsd:import namespace="e7e76099-6754-463c-9cf2-a42a0296b6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Svojstva jedinstvenog pravilnika za usklađivanje" ma:hidden="true" ma:internalName="_ip_UnifiedCompliancePolicyProperties">
      <xsd:simpleType>
        <xsd:restriction base="dms:Note"/>
      </xsd:simpleType>
    </xsd:element>
    <xsd:element name="_ip_UnifiedCompliancePolicyUIAction" ma:index="21" nillable="true" ma:displayName="Radnja korisničkog sučelja jedinstvenog pravilnika za usklađivanj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9bbf72-da78-429d-b3af-e70e85e72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Oznake slika" ma:readOnly="false" ma:fieldId="{5cf76f15-5ced-4ddc-b409-7134ff3c332f}" ma:taxonomyMulti="true" ma:sspId="94f3cdea-c236-4493-96a7-1e81002e38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e76099-6754-463c-9cf2-a42a0296b652" elementFormDefault="qualified">
    <xsd:import namespace="http://schemas.microsoft.com/office/2006/documentManagement/types"/>
    <xsd:import namespace="http://schemas.microsoft.com/office/infopath/2007/PartnerControls"/>
    <xsd:element name="SharedWithUsers" ma:index="18"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ji o zajedničkom korištenju" ma:internalName="SharedWithDetails" ma:readOnly="true">
      <xsd:simpleType>
        <xsd:restriction base="dms:Note">
          <xsd:maxLength value="255"/>
        </xsd:restriction>
      </xsd:simpleType>
    </xsd:element>
    <xsd:element name="TaxCatchAll" ma:index="25" nillable="true" ma:displayName="Taxonomy Catch All Column" ma:hidden="true" ma:list="{e5952e58-7f42-43c2-b080-4d369e4de6a5}" ma:internalName="TaxCatchAll" ma:showField="CatchAllData" ma:web="e7e76099-6754-463c-9cf2-a42a0296b6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83FE4-A1B1-4C53-971C-A3EC9EA2001C}">
  <ds:schemaRefs>
    <ds:schemaRef ds:uri="http://schemas.microsoft.com/sharepoint/v3/contenttype/forms"/>
  </ds:schemaRefs>
</ds:datastoreItem>
</file>

<file path=customXml/itemProps2.xml><?xml version="1.0" encoding="utf-8"?>
<ds:datastoreItem xmlns:ds="http://schemas.openxmlformats.org/officeDocument/2006/customXml" ds:itemID="{E1B5823F-A343-4CAC-9970-31431FAC7B1B}">
  <ds:schemaRefs>
    <ds:schemaRef ds:uri="b79bbf72-da78-429d-b3af-e70e85e72d43"/>
    <ds:schemaRef ds:uri="e7e76099-6754-463c-9cf2-a42a0296b652"/>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3.xml><?xml version="1.0" encoding="utf-8"?>
<ds:datastoreItem xmlns:ds="http://schemas.openxmlformats.org/officeDocument/2006/customXml" ds:itemID="{3F95F48E-23BF-4F01-84BB-FA0B9FBF4A33}"/>
</file>

<file path=docProps/app.xml><?xml version="1.0" encoding="utf-8"?>
<Properties xmlns="http://schemas.openxmlformats.org/officeDocument/2006/extended-properties" xmlns:vt="http://schemas.openxmlformats.org/officeDocument/2006/docPropsVTypes">
  <Template>Gallery</Template>
  <TotalTime>178</TotalTime>
  <Words>4224</Words>
  <Application>Microsoft Office PowerPoint</Application>
  <PresentationFormat>Široki zaslon</PresentationFormat>
  <Paragraphs>676</Paragraphs>
  <Slides>31</Slides>
  <Notes>15</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31</vt:i4>
      </vt:variant>
    </vt:vector>
  </HeadingPairs>
  <TitlesOfParts>
    <vt:vector size="37" baseType="lpstr">
      <vt:lpstr>Arial</vt:lpstr>
      <vt:lpstr>Calibri</vt:lpstr>
      <vt:lpstr>Calibri Light</vt:lpstr>
      <vt:lpstr>Courier New</vt:lpstr>
      <vt:lpstr>Wingdings</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 Maria Jurić</dc:creator>
  <cp:lastModifiedBy>Kristijan Sajko</cp:lastModifiedBy>
  <cp:revision>20</cp:revision>
  <cp:lastPrinted>2022-03-25T13:41:34Z</cp:lastPrinted>
  <dcterms:created xsi:type="dcterms:W3CDTF">2020-11-19T08:19:55Z</dcterms:created>
  <dcterms:modified xsi:type="dcterms:W3CDTF">2023-06-07T06:33:26Z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0x010100541124BC30C24E42BCFF698328276702</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