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38"/>
  </p:notesMasterIdLst>
  <p:handoutMasterIdLst>
    <p:handoutMasterId r:id="rId39"/>
  </p:handoutMasterIdLst>
  <p:sldIdLst>
    <p:sldId id="256" r:id="rId5"/>
    <p:sldId id="448" r:id="rId6"/>
    <p:sldId id="438" r:id="rId7"/>
    <p:sldId id="441" r:id="rId8"/>
    <p:sldId id="451" r:id="rId9"/>
    <p:sldId id="416" r:id="rId10"/>
    <p:sldId id="412" r:id="rId11"/>
    <p:sldId id="411" r:id="rId12"/>
    <p:sldId id="410" r:id="rId13"/>
    <p:sldId id="423" r:id="rId14"/>
    <p:sldId id="399" r:id="rId15"/>
    <p:sldId id="398" r:id="rId16"/>
    <p:sldId id="407" r:id="rId17"/>
    <p:sldId id="455" r:id="rId18"/>
    <p:sldId id="430" r:id="rId19"/>
    <p:sldId id="415" r:id="rId20"/>
    <p:sldId id="421" r:id="rId21"/>
    <p:sldId id="422" r:id="rId22"/>
    <p:sldId id="420" r:id="rId23"/>
    <p:sldId id="386" r:id="rId24"/>
    <p:sldId id="456" r:id="rId25"/>
    <p:sldId id="453" r:id="rId26"/>
    <p:sldId id="450" r:id="rId27"/>
    <p:sldId id="457" r:id="rId28"/>
    <p:sldId id="452" r:id="rId29"/>
    <p:sldId id="454" r:id="rId30"/>
    <p:sldId id="458" r:id="rId31"/>
    <p:sldId id="459" r:id="rId32"/>
    <p:sldId id="460" r:id="rId33"/>
    <p:sldId id="461" r:id="rId34"/>
    <p:sldId id="462" r:id="rId35"/>
    <p:sldId id="463" r:id="rId36"/>
    <p:sldId id="440" r:id="rId37"/>
  </p:sldIdLst>
  <p:sldSz cx="12192000" cy="6858000"/>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lavko Štefičar" initials="SŠ" lastIdx="13" clrIdx="0">
    <p:extLst>
      <p:ext uri="{19B8F6BF-5375-455C-9EA6-DF929625EA0E}">
        <p15:presenceInfo xmlns:p15="http://schemas.microsoft.com/office/powerpoint/2012/main" userId="S-1-5-21-2139529396-3781340806-515191094-4060" providerId="AD"/>
      </p:ext>
    </p:extLst>
  </p:cmAuthor>
  <p:cmAuthor id="2" name="Jelena Šobat" initials="JŠ" lastIdx="3" clrIdx="2">
    <p:extLst>
      <p:ext uri="{19B8F6BF-5375-455C-9EA6-DF929625EA0E}">
        <p15:presenceInfo xmlns:p15="http://schemas.microsoft.com/office/powerpoint/2012/main" userId="S-1-5-21-2139529396-3781340806-515191094-1297" providerId="AD"/>
      </p:ext>
    </p:extLst>
  </p:cmAuthor>
  <p:cmAuthor id="3" name="Mira Zovko" initials="MZ" lastIdx="9" clrIdx="1">
    <p:extLst>
      <p:ext uri="{19B8F6BF-5375-455C-9EA6-DF929625EA0E}">
        <p15:presenceInfo xmlns:p15="http://schemas.microsoft.com/office/powerpoint/2012/main" userId="S-1-5-21-2139529396-3781340806-515191094-5373" providerId="AD"/>
      </p:ext>
    </p:extLst>
  </p:cmAuthor>
  <p:cmAuthor id="4" name="Marija" initials="M" lastIdx="5" clrIdx="3">
    <p:extLst>
      <p:ext uri="{19B8F6BF-5375-455C-9EA6-DF929625EA0E}">
        <p15:presenceInfo xmlns:p15="http://schemas.microsoft.com/office/powerpoint/2012/main" userId="Marija" providerId="None"/>
      </p:ext>
    </p:extLst>
  </p:cmAuthor>
  <p:cmAuthor id="5" name="Marija Galic Kotarski" initials="MGK" lastIdx="2" clrIdx="4">
    <p:extLst>
      <p:ext uri="{19B8F6BF-5375-455C-9EA6-DF929625EA0E}">
        <p15:presenceInfo xmlns:p15="http://schemas.microsoft.com/office/powerpoint/2012/main" userId="S-1-5-21-2139529396-3781340806-515191094-51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24B121-05ED-415B-BA3F-E1A783A5EE3A}" v="1888" dt="2022-11-10T08:05:40.884"/>
    <p1510:client id="{287A6828-E9F1-434B-92AC-2F3E9D293DC8}" v="1224" dt="2022-11-09T09:23:17.585"/>
    <p1510:client id="{4CD5E378-BFD0-4665-86FB-9C53DAFDBCE4}" v="1" dt="2022-11-11T08:32:42.983"/>
    <p1510:client id="{70AF35CC-F3F4-40BB-A238-B980088BE420}" v="1023" dt="2022-11-08T13:39:01.735"/>
    <p1510:client id="{8532ACBE-98B5-43D8-9987-29BF23A7E0C0}" v="168" dt="2022-11-11T13:39:40.910"/>
    <p1510:client id="{898A201B-4608-4177-A6EC-90B14FAD9CD7}" v="221" dt="2022-11-11T13:53:30.880"/>
    <p1510:client id="{9DFA29AA-F89D-4788-BAD2-AE302CA2CBF0}" v="274" dt="2022-11-11T09:41:53.973"/>
    <p1510:client id="{C0F20EC1-2EEF-409B-B238-901CB5B3A55C}" v="1025" dt="2022-11-11T13:25:26.136"/>
    <p1510:client id="{D569A731-9220-4950-8747-B8A045E53036}" v="177" dt="2022-11-11T12:34:34.488"/>
    <p1510:client id="{FAEEFDDC-D2D5-4BAB-87BF-8F49FBF97573}" v="22" dt="2022-11-10T08:59:48.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3107"/>
        <p:guide pos="212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863D15-63FD-486F-9BB4-784B416C475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FD5214A-097B-46D4-BCF9-05C5DC7B096A}">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1600" b="1" i="0"/>
            <a:t>C1.6. R1-I1 – </a:t>
          </a:r>
          <a:r>
            <a:rPr lang="en-US" sz="1600" b="1" i="0" err="1"/>
            <a:t>Regionalna</a:t>
          </a:r>
          <a:r>
            <a:rPr lang="en-US" sz="1600" b="1" i="0"/>
            <a:t> </a:t>
          </a:r>
          <a:r>
            <a:rPr lang="en-US" sz="1600" b="1" i="0" err="1"/>
            <a:t>diversifikacija</a:t>
          </a:r>
          <a:r>
            <a:rPr lang="en-US" sz="1600" b="1" i="0"/>
            <a:t> </a:t>
          </a:r>
          <a:r>
            <a:rPr lang="en-US" sz="1600" b="1" i="0" err="1"/>
            <a:t>i</a:t>
          </a:r>
          <a:r>
            <a:rPr lang="en-US" sz="1600" b="1" i="0"/>
            <a:t> </a:t>
          </a:r>
          <a:r>
            <a:rPr lang="en-US" sz="1600" b="1" i="0" err="1"/>
            <a:t>specijalizacija</a:t>
          </a:r>
          <a:r>
            <a:rPr lang="en-US" sz="1600" b="1" i="0"/>
            <a:t> </a:t>
          </a:r>
          <a:r>
            <a:rPr lang="en-US" sz="1600" b="1" i="0" err="1"/>
            <a:t>hrvatskog</a:t>
          </a:r>
          <a:r>
            <a:rPr lang="en-US" sz="1600" b="1" i="0"/>
            <a:t> </a:t>
          </a:r>
          <a:r>
            <a:rPr lang="en-US" sz="1600" b="1" i="0" err="1"/>
            <a:t>turizma</a:t>
          </a:r>
          <a:r>
            <a:rPr lang="en-US" sz="1600" b="1" i="0"/>
            <a:t> </a:t>
          </a:r>
          <a:r>
            <a:rPr lang="en-US" sz="1600" b="1" i="0" err="1"/>
            <a:t>kroz</a:t>
          </a:r>
          <a:r>
            <a:rPr lang="en-US" sz="1600" b="1" i="0"/>
            <a:t> </a:t>
          </a:r>
          <a:r>
            <a:rPr lang="en-US" sz="1600" b="1" i="0" err="1"/>
            <a:t>ulaganja</a:t>
          </a:r>
          <a:r>
            <a:rPr lang="en-US" sz="1600" b="1" i="0"/>
            <a:t> u </a:t>
          </a:r>
          <a:r>
            <a:rPr lang="en-US" sz="1600" b="1" i="0" err="1"/>
            <a:t>razvoj</a:t>
          </a:r>
          <a:r>
            <a:rPr lang="en-US" sz="1600" b="1" i="0"/>
            <a:t> </a:t>
          </a:r>
          <a:r>
            <a:rPr lang="en-US" sz="1600" b="1" i="0" err="1"/>
            <a:t>turističkih</a:t>
          </a:r>
          <a:r>
            <a:rPr lang="en-US" sz="1600" b="1" i="0"/>
            <a:t> </a:t>
          </a:r>
          <a:r>
            <a:rPr lang="en-US" sz="1600" b="1" i="0" err="1"/>
            <a:t>proizvoda</a:t>
          </a:r>
          <a:r>
            <a:rPr lang="en-US" sz="1600" b="1" i="0"/>
            <a:t> </a:t>
          </a:r>
          <a:r>
            <a:rPr lang="en-US" sz="1600" b="1" i="0" err="1"/>
            <a:t>visoke</a:t>
          </a:r>
          <a:r>
            <a:rPr lang="en-US" sz="1600" b="1" i="0"/>
            <a:t> </a:t>
          </a:r>
          <a:r>
            <a:rPr lang="en-US" sz="1600" b="1" i="0" err="1"/>
            <a:t>dodane</a:t>
          </a:r>
          <a:r>
            <a:rPr lang="en-US" sz="1600" b="1" i="0"/>
            <a:t> </a:t>
          </a:r>
          <a:r>
            <a:rPr lang="en-US" sz="1600" b="1" i="0" err="1"/>
            <a:t>vrijednosti</a:t>
          </a:r>
          <a:r>
            <a:rPr lang="hr-HR" sz="1600" b="1" i="0"/>
            <a:t> </a:t>
          </a:r>
        </a:p>
        <a:p>
          <a:endParaRPr lang="hr-HR" sz="1600" b="0" i="1"/>
        </a:p>
        <a:p>
          <a:r>
            <a:rPr lang="hr-HR" sz="1600" b="0" i="1"/>
            <a:t>Poziv na dodjelu bespovratnih sredstava za razvoj te zelenu i digitalnu tranziciju javne turističke infrastrukture </a:t>
          </a:r>
        </a:p>
        <a:p>
          <a:endParaRPr lang="hr-HR" sz="1600" b="1" i="0"/>
        </a:p>
        <a:p>
          <a:r>
            <a:rPr lang="hr-HR" sz="1600" b="1" i="0"/>
            <a:t>930.000.000,00 HRK  </a:t>
          </a:r>
        </a:p>
        <a:p>
          <a:r>
            <a:rPr lang="hr-HR" sz="1600" b="1" i="0"/>
            <a:t>(123.432.211,82 EUR)</a:t>
          </a:r>
          <a:endParaRPr lang="en-US" sz="1600" b="1" i="0"/>
        </a:p>
      </dgm:t>
    </dgm:pt>
    <dgm:pt modelId="{7499DC8B-5F57-474D-8C41-34F307033BE1}" type="parTrans" cxnId="{4121013B-126D-412A-8C52-F0D20FB470A8}">
      <dgm:prSet/>
      <dgm:spPr/>
      <dgm:t>
        <a:bodyPr/>
        <a:lstStyle/>
        <a:p>
          <a:endParaRPr lang="en-US"/>
        </a:p>
      </dgm:t>
    </dgm:pt>
    <dgm:pt modelId="{1D224216-2D14-4D85-BBC7-B0118694A0F8}" type="sibTrans" cxnId="{4121013B-126D-412A-8C52-F0D20FB470A8}">
      <dgm:prSet/>
      <dgm:spPr/>
      <dgm:t>
        <a:bodyPr/>
        <a:lstStyle/>
        <a:p>
          <a:endParaRPr lang="en-US"/>
        </a:p>
      </dgm:t>
    </dgm:pt>
    <dgm:pt modelId="{28F65082-2B57-4E9E-A505-8C7B5E7D5CA9}">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hr-HR" sz="1600" b="1"/>
            <a:t>GRUPA 1 </a:t>
          </a:r>
        </a:p>
        <a:p>
          <a:r>
            <a:rPr lang="hr-HR" sz="1600"/>
            <a:t>Bespovratna sredstva za razvoj </a:t>
          </a:r>
          <a:r>
            <a:rPr lang="hr-HR" sz="1600" err="1"/>
            <a:t>posjetiteljske</a:t>
          </a:r>
          <a:r>
            <a:rPr lang="hr-HR" sz="1600"/>
            <a:t> infrastrukture </a:t>
          </a:r>
        </a:p>
        <a:p>
          <a:r>
            <a:rPr lang="hr-HR" sz="1600" b="1"/>
            <a:t>185.000.000,00 HRK</a:t>
          </a:r>
        </a:p>
        <a:p>
          <a:r>
            <a:rPr lang="hr-HR" sz="1600" b="1"/>
            <a:t>(24.553.719,55 EUR)</a:t>
          </a:r>
          <a:endParaRPr lang="en-US" sz="1600" b="1"/>
        </a:p>
      </dgm:t>
    </dgm:pt>
    <dgm:pt modelId="{8D646A43-13EA-421B-B043-18CB52FB1588}" type="parTrans" cxnId="{D5B40329-5DC2-45D8-A983-1B51FF4372BD}">
      <dgm:prSet/>
      <dgm:spPr/>
      <dgm:t>
        <a:bodyPr/>
        <a:lstStyle/>
        <a:p>
          <a:endParaRPr lang="en-US"/>
        </a:p>
      </dgm:t>
    </dgm:pt>
    <dgm:pt modelId="{1C95DD51-AF8D-46B7-84F8-6D4176B71EBE}" type="sibTrans" cxnId="{D5B40329-5DC2-45D8-A983-1B51FF4372BD}">
      <dgm:prSet/>
      <dgm:spPr/>
      <dgm:t>
        <a:bodyPr/>
        <a:lstStyle/>
        <a:p>
          <a:endParaRPr lang="en-US"/>
        </a:p>
      </dgm:t>
    </dgm:pt>
    <dgm:pt modelId="{39E4693C-BAAE-45B4-945C-DBFAA8DD20D8}">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hr-HR" sz="1600" b="1"/>
            <a:t>GRUPA 2 </a:t>
          </a:r>
        </a:p>
        <a:p>
          <a:r>
            <a:rPr lang="hr-HR" sz="1600"/>
            <a:t>Bespovratna sredstva za razvoj infrastrukture aktivnog turizma </a:t>
          </a:r>
        </a:p>
        <a:p>
          <a:r>
            <a:rPr lang="hr-HR" sz="1600" b="1"/>
            <a:t>280.000.000,00 HRK</a:t>
          </a:r>
        </a:p>
        <a:p>
          <a:r>
            <a:rPr lang="hr-HR" sz="1600" b="1"/>
            <a:t>(37.162.386,36 EUR)</a:t>
          </a:r>
          <a:endParaRPr lang="en-US" sz="1600" b="1"/>
        </a:p>
      </dgm:t>
    </dgm:pt>
    <dgm:pt modelId="{FBD5F790-3003-4C48-80F7-E0C206CBFBDE}" type="parTrans" cxnId="{CEE72D82-3DCB-4AE2-AC09-28B555E1BDEB}">
      <dgm:prSet/>
      <dgm:spPr/>
      <dgm:t>
        <a:bodyPr/>
        <a:lstStyle/>
        <a:p>
          <a:endParaRPr lang="en-US"/>
        </a:p>
      </dgm:t>
    </dgm:pt>
    <dgm:pt modelId="{997FC23D-FB79-41C7-B853-AEE106A44446}" type="sibTrans" cxnId="{CEE72D82-3DCB-4AE2-AC09-28B555E1BDEB}">
      <dgm:prSet/>
      <dgm:spPr/>
      <dgm:t>
        <a:bodyPr/>
        <a:lstStyle/>
        <a:p>
          <a:endParaRPr lang="en-US"/>
        </a:p>
      </dgm:t>
    </dgm:pt>
    <dgm:pt modelId="{45E5A893-534F-4AD5-B47A-1D9F2753052E}">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hr-HR" sz="1600" b="1"/>
            <a:t>GRUPA 3 </a:t>
          </a:r>
        </a:p>
        <a:p>
          <a:r>
            <a:rPr lang="hr-HR" sz="1600"/>
            <a:t>Bespovratna sredstva za infrastrukturu u funkciji razvoja lječilišnog i wellness turizma </a:t>
          </a:r>
        </a:p>
        <a:p>
          <a:r>
            <a:rPr lang="hr-HR" sz="1600" b="1"/>
            <a:t>465.000.000,00 HRK</a:t>
          </a:r>
        </a:p>
        <a:p>
          <a:r>
            <a:rPr lang="hr-HR" sz="1600" b="1"/>
            <a:t>(61.716.105,91 EUR)</a:t>
          </a:r>
          <a:endParaRPr lang="en-US" sz="1600" b="1"/>
        </a:p>
      </dgm:t>
    </dgm:pt>
    <dgm:pt modelId="{FC3C2922-ED7E-4904-A4F5-EDD677103502}" type="parTrans" cxnId="{AF19708E-F471-4F05-BE1F-82AA24AF9180}">
      <dgm:prSet/>
      <dgm:spPr/>
      <dgm:t>
        <a:bodyPr/>
        <a:lstStyle/>
        <a:p>
          <a:endParaRPr lang="en-US"/>
        </a:p>
      </dgm:t>
    </dgm:pt>
    <dgm:pt modelId="{20D1D7E5-DECC-4ADA-8948-C36C92D815C2}" type="sibTrans" cxnId="{AF19708E-F471-4F05-BE1F-82AA24AF9180}">
      <dgm:prSet/>
      <dgm:spPr/>
      <dgm:t>
        <a:bodyPr/>
        <a:lstStyle/>
        <a:p>
          <a:endParaRPr lang="en-US"/>
        </a:p>
      </dgm:t>
    </dgm:pt>
    <dgm:pt modelId="{592C0DB0-640D-4A6E-A9D2-3740E4579952}" type="pres">
      <dgm:prSet presAssocID="{AD863D15-63FD-486F-9BB4-784B416C475C}" presName="hierChild1" presStyleCnt="0">
        <dgm:presLayoutVars>
          <dgm:orgChart val="1"/>
          <dgm:chPref val="1"/>
          <dgm:dir/>
          <dgm:animOne val="branch"/>
          <dgm:animLvl val="lvl"/>
          <dgm:resizeHandles/>
        </dgm:presLayoutVars>
      </dgm:prSet>
      <dgm:spPr/>
      <dgm:t>
        <a:bodyPr/>
        <a:lstStyle/>
        <a:p>
          <a:endParaRPr lang="en-US"/>
        </a:p>
      </dgm:t>
    </dgm:pt>
    <dgm:pt modelId="{86AE9FFC-6B8F-43AB-8A6D-A5F07E2F07B3}" type="pres">
      <dgm:prSet presAssocID="{AFD5214A-097B-46D4-BCF9-05C5DC7B096A}" presName="hierRoot1" presStyleCnt="0">
        <dgm:presLayoutVars>
          <dgm:hierBranch val="init"/>
        </dgm:presLayoutVars>
      </dgm:prSet>
      <dgm:spPr/>
    </dgm:pt>
    <dgm:pt modelId="{20158E09-C25B-4900-9758-B6A46F32ABF4}" type="pres">
      <dgm:prSet presAssocID="{AFD5214A-097B-46D4-BCF9-05C5DC7B096A}" presName="rootComposite1" presStyleCnt="0"/>
      <dgm:spPr/>
    </dgm:pt>
    <dgm:pt modelId="{974203B3-4B46-4F7C-9117-36D16FE73C76}" type="pres">
      <dgm:prSet presAssocID="{AFD5214A-097B-46D4-BCF9-05C5DC7B096A}" presName="rootText1" presStyleLbl="node0" presStyleIdx="0" presStyleCnt="1" custScaleX="421725" custScaleY="192056" custLinFactNeighborY="-12618">
        <dgm:presLayoutVars>
          <dgm:chPref val="3"/>
        </dgm:presLayoutVars>
      </dgm:prSet>
      <dgm:spPr/>
      <dgm:t>
        <a:bodyPr/>
        <a:lstStyle/>
        <a:p>
          <a:endParaRPr lang="en-US"/>
        </a:p>
      </dgm:t>
    </dgm:pt>
    <dgm:pt modelId="{A01F18C4-2031-4914-BAEE-506162FFE693}" type="pres">
      <dgm:prSet presAssocID="{AFD5214A-097B-46D4-BCF9-05C5DC7B096A}" presName="rootConnector1" presStyleLbl="node1" presStyleIdx="0" presStyleCnt="0"/>
      <dgm:spPr/>
      <dgm:t>
        <a:bodyPr/>
        <a:lstStyle/>
        <a:p>
          <a:endParaRPr lang="en-US"/>
        </a:p>
      </dgm:t>
    </dgm:pt>
    <dgm:pt modelId="{0A459416-0A59-4CF8-896F-CFB9FE9DA67B}" type="pres">
      <dgm:prSet presAssocID="{AFD5214A-097B-46D4-BCF9-05C5DC7B096A}" presName="hierChild2" presStyleCnt="0"/>
      <dgm:spPr/>
    </dgm:pt>
    <dgm:pt modelId="{3EA41A9E-8633-4BF2-BCC5-09F82B237B84}" type="pres">
      <dgm:prSet presAssocID="{8D646A43-13EA-421B-B043-18CB52FB1588}" presName="Name37" presStyleLbl="parChTrans1D2" presStyleIdx="0" presStyleCnt="3"/>
      <dgm:spPr/>
      <dgm:t>
        <a:bodyPr/>
        <a:lstStyle/>
        <a:p>
          <a:endParaRPr lang="en-US"/>
        </a:p>
      </dgm:t>
    </dgm:pt>
    <dgm:pt modelId="{EBA1C28C-1E16-42D1-92AD-B584CD786DA7}" type="pres">
      <dgm:prSet presAssocID="{28F65082-2B57-4E9E-A505-8C7B5E7D5CA9}" presName="hierRoot2" presStyleCnt="0">
        <dgm:presLayoutVars>
          <dgm:hierBranch val="init"/>
        </dgm:presLayoutVars>
      </dgm:prSet>
      <dgm:spPr/>
    </dgm:pt>
    <dgm:pt modelId="{CC8FC373-5B5A-4D22-899C-5C023DE4EB7C}" type="pres">
      <dgm:prSet presAssocID="{28F65082-2B57-4E9E-A505-8C7B5E7D5CA9}" presName="rootComposite" presStyleCnt="0"/>
      <dgm:spPr/>
    </dgm:pt>
    <dgm:pt modelId="{33DBF317-1C14-46B2-9C2A-3B399C2E9790}" type="pres">
      <dgm:prSet presAssocID="{28F65082-2B57-4E9E-A505-8C7B5E7D5CA9}" presName="rootText" presStyleLbl="node2" presStyleIdx="0" presStyleCnt="3" custScaleX="126538" custScaleY="136642" custLinFactNeighborY="9468">
        <dgm:presLayoutVars>
          <dgm:chPref val="3"/>
        </dgm:presLayoutVars>
      </dgm:prSet>
      <dgm:spPr/>
      <dgm:t>
        <a:bodyPr/>
        <a:lstStyle/>
        <a:p>
          <a:endParaRPr lang="en-US"/>
        </a:p>
      </dgm:t>
    </dgm:pt>
    <dgm:pt modelId="{0FA7A181-B53E-43D1-B2E6-37864EF0343B}" type="pres">
      <dgm:prSet presAssocID="{28F65082-2B57-4E9E-A505-8C7B5E7D5CA9}" presName="rootConnector" presStyleLbl="node2" presStyleIdx="0" presStyleCnt="3"/>
      <dgm:spPr/>
      <dgm:t>
        <a:bodyPr/>
        <a:lstStyle/>
        <a:p>
          <a:endParaRPr lang="en-US"/>
        </a:p>
      </dgm:t>
    </dgm:pt>
    <dgm:pt modelId="{6798CCDD-7A7A-456B-81C4-871443114AA2}" type="pres">
      <dgm:prSet presAssocID="{28F65082-2B57-4E9E-A505-8C7B5E7D5CA9}" presName="hierChild4" presStyleCnt="0"/>
      <dgm:spPr/>
    </dgm:pt>
    <dgm:pt modelId="{386FFA20-57A5-43BA-B0CD-C8812152A185}" type="pres">
      <dgm:prSet presAssocID="{28F65082-2B57-4E9E-A505-8C7B5E7D5CA9}" presName="hierChild5" presStyleCnt="0"/>
      <dgm:spPr/>
    </dgm:pt>
    <dgm:pt modelId="{22311B6B-72D2-4140-8FB8-D1E564E6CD7D}" type="pres">
      <dgm:prSet presAssocID="{FBD5F790-3003-4C48-80F7-E0C206CBFBDE}" presName="Name37" presStyleLbl="parChTrans1D2" presStyleIdx="1" presStyleCnt="3"/>
      <dgm:spPr/>
      <dgm:t>
        <a:bodyPr/>
        <a:lstStyle/>
        <a:p>
          <a:endParaRPr lang="en-US"/>
        </a:p>
      </dgm:t>
    </dgm:pt>
    <dgm:pt modelId="{CDB258CB-3102-4C38-B466-B244622DDB8B}" type="pres">
      <dgm:prSet presAssocID="{39E4693C-BAAE-45B4-945C-DBFAA8DD20D8}" presName="hierRoot2" presStyleCnt="0">
        <dgm:presLayoutVars>
          <dgm:hierBranch val="init"/>
        </dgm:presLayoutVars>
      </dgm:prSet>
      <dgm:spPr/>
    </dgm:pt>
    <dgm:pt modelId="{3B103046-74FB-4DEE-87FE-0B0D29CFB480}" type="pres">
      <dgm:prSet presAssocID="{39E4693C-BAAE-45B4-945C-DBFAA8DD20D8}" presName="rootComposite" presStyleCnt="0"/>
      <dgm:spPr/>
    </dgm:pt>
    <dgm:pt modelId="{BDB5B460-AFF9-4DB9-B0BA-DED5BBA3C1A5}" type="pres">
      <dgm:prSet presAssocID="{39E4693C-BAAE-45B4-945C-DBFAA8DD20D8}" presName="rootText" presStyleLbl="node2" presStyleIdx="1" presStyleCnt="3" custScaleX="126538" custScaleY="136642" custLinFactNeighborY="9468">
        <dgm:presLayoutVars>
          <dgm:chPref val="3"/>
        </dgm:presLayoutVars>
      </dgm:prSet>
      <dgm:spPr/>
      <dgm:t>
        <a:bodyPr/>
        <a:lstStyle/>
        <a:p>
          <a:endParaRPr lang="en-US"/>
        </a:p>
      </dgm:t>
    </dgm:pt>
    <dgm:pt modelId="{D178C23F-D062-4D99-8415-EF45DE9B9F2A}" type="pres">
      <dgm:prSet presAssocID="{39E4693C-BAAE-45B4-945C-DBFAA8DD20D8}" presName="rootConnector" presStyleLbl="node2" presStyleIdx="1" presStyleCnt="3"/>
      <dgm:spPr/>
      <dgm:t>
        <a:bodyPr/>
        <a:lstStyle/>
        <a:p>
          <a:endParaRPr lang="en-US"/>
        </a:p>
      </dgm:t>
    </dgm:pt>
    <dgm:pt modelId="{2CDAA09C-B702-497A-BF61-C673053B6BDE}" type="pres">
      <dgm:prSet presAssocID="{39E4693C-BAAE-45B4-945C-DBFAA8DD20D8}" presName="hierChild4" presStyleCnt="0"/>
      <dgm:spPr/>
    </dgm:pt>
    <dgm:pt modelId="{0A4A6183-34B4-433D-A51F-DC6D0F99D640}" type="pres">
      <dgm:prSet presAssocID="{39E4693C-BAAE-45B4-945C-DBFAA8DD20D8}" presName="hierChild5" presStyleCnt="0"/>
      <dgm:spPr/>
    </dgm:pt>
    <dgm:pt modelId="{0958B9F2-9F60-46E2-8D02-17C5A45F2341}" type="pres">
      <dgm:prSet presAssocID="{FC3C2922-ED7E-4904-A4F5-EDD677103502}" presName="Name37" presStyleLbl="parChTrans1D2" presStyleIdx="2" presStyleCnt="3"/>
      <dgm:spPr/>
      <dgm:t>
        <a:bodyPr/>
        <a:lstStyle/>
        <a:p>
          <a:endParaRPr lang="en-US"/>
        </a:p>
      </dgm:t>
    </dgm:pt>
    <dgm:pt modelId="{01BD315A-E2EC-46A3-B8A3-4285DAD5D889}" type="pres">
      <dgm:prSet presAssocID="{45E5A893-534F-4AD5-B47A-1D9F2753052E}" presName="hierRoot2" presStyleCnt="0">
        <dgm:presLayoutVars>
          <dgm:hierBranch val="init"/>
        </dgm:presLayoutVars>
      </dgm:prSet>
      <dgm:spPr/>
    </dgm:pt>
    <dgm:pt modelId="{98D83D30-02DF-4ED3-8576-9DF9BE3ACC93}" type="pres">
      <dgm:prSet presAssocID="{45E5A893-534F-4AD5-B47A-1D9F2753052E}" presName="rootComposite" presStyleCnt="0"/>
      <dgm:spPr/>
    </dgm:pt>
    <dgm:pt modelId="{EF17FE85-CBF0-4184-B4BB-F9209D087D1A}" type="pres">
      <dgm:prSet presAssocID="{45E5A893-534F-4AD5-B47A-1D9F2753052E}" presName="rootText" presStyleLbl="node2" presStyleIdx="2" presStyleCnt="3" custScaleX="126538" custScaleY="136822" custLinFactNeighborY="9468">
        <dgm:presLayoutVars>
          <dgm:chPref val="3"/>
        </dgm:presLayoutVars>
      </dgm:prSet>
      <dgm:spPr/>
      <dgm:t>
        <a:bodyPr/>
        <a:lstStyle/>
        <a:p>
          <a:endParaRPr lang="en-US"/>
        </a:p>
      </dgm:t>
    </dgm:pt>
    <dgm:pt modelId="{A555CA08-7FFF-4F4C-90DA-80287D4377EB}" type="pres">
      <dgm:prSet presAssocID="{45E5A893-534F-4AD5-B47A-1D9F2753052E}" presName="rootConnector" presStyleLbl="node2" presStyleIdx="2" presStyleCnt="3"/>
      <dgm:spPr/>
      <dgm:t>
        <a:bodyPr/>
        <a:lstStyle/>
        <a:p>
          <a:endParaRPr lang="en-US"/>
        </a:p>
      </dgm:t>
    </dgm:pt>
    <dgm:pt modelId="{F24B9DBC-C22C-4717-80F4-4DD14DD8C9E4}" type="pres">
      <dgm:prSet presAssocID="{45E5A893-534F-4AD5-B47A-1D9F2753052E}" presName="hierChild4" presStyleCnt="0"/>
      <dgm:spPr/>
    </dgm:pt>
    <dgm:pt modelId="{E5B9B507-9067-4171-A4EF-FF0958017D3A}" type="pres">
      <dgm:prSet presAssocID="{45E5A893-534F-4AD5-B47A-1D9F2753052E}" presName="hierChild5" presStyleCnt="0"/>
      <dgm:spPr/>
    </dgm:pt>
    <dgm:pt modelId="{4ACAD1C3-3A60-4A07-922E-E7FA9DE8D930}" type="pres">
      <dgm:prSet presAssocID="{AFD5214A-097B-46D4-BCF9-05C5DC7B096A}" presName="hierChild3" presStyleCnt="0"/>
      <dgm:spPr/>
    </dgm:pt>
  </dgm:ptLst>
  <dgm:cxnLst>
    <dgm:cxn modelId="{89743D6F-7900-4CAB-99AA-ABE79BC1A868}" type="presOf" srcId="{FC3C2922-ED7E-4904-A4F5-EDD677103502}" destId="{0958B9F2-9F60-46E2-8D02-17C5A45F2341}" srcOrd="0" destOrd="0" presId="urn:microsoft.com/office/officeart/2005/8/layout/orgChart1"/>
    <dgm:cxn modelId="{CEE72D82-3DCB-4AE2-AC09-28B555E1BDEB}" srcId="{AFD5214A-097B-46D4-BCF9-05C5DC7B096A}" destId="{39E4693C-BAAE-45B4-945C-DBFAA8DD20D8}" srcOrd="1" destOrd="0" parTransId="{FBD5F790-3003-4C48-80F7-E0C206CBFBDE}" sibTransId="{997FC23D-FB79-41C7-B853-AEE106A44446}"/>
    <dgm:cxn modelId="{6C429E6C-8A33-480F-9FA7-0E13A813F089}" type="presOf" srcId="{8D646A43-13EA-421B-B043-18CB52FB1588}" destId="{3EA41A9E-8633-4BF2-BCC5-09F82B237B84}" srcOrd="0" destOrd="0" presId="urn:microsoft.com/office/officeart/2005/8/layout/orgChart1"/>
    <dgm:cxn modelId="{4121013B-126D-412A-8C52-F0D20FB470A8}" srcId="{AD863D15-63FD-486F-9BB4-784B416C475C}" destId="{AFD5214A-097B-46D4-BCF9-05C5DC7B096A}" srcOrd="0" destOrd="0" parTransId="{7499DC8B-5F57-474D-8C41-34F307033BE1}" sibTransId="{1D224216-2D14-4D85-BBC7-B0118694A0F8}"/>
    <dgm:cxn modelId="{6011ECC5-620A-445F-BC0D-01CC1BAC9EDD}" type="presOf" srcId="{FBD5F790-3003-4C48-80F7-E0C206CBFBDE}" destId="{22311B6B-72D2-4140-8FB8-D1E564E6CD7D}" srcOrd="0" destOrd="0" presId="urn:microsoft.com/office/officeart/2005/8/layout/orgChart1"/>
    <dgm:cxn modelId="{4AF3DA21-26B8-4742-8294-AA0BD93F9890}" type="presOf" srcId="{AFD5214A-097B-46D4-BCF9-05C5DC7B096A}" destId="{974203B3-4B46-4F7C-9117-36D16FE73C76}" srcOrd="0" destOrd="0" presId="urn:microsoft.com/office/officeart/2005/8/layout/orgChart1"/>
    <dgm:cxn modelId="{49D04EE8-C98B-49EB-9D9E-2B1B0DFB8E7C}" type="presOf" srcId="{45E5A893-534F-4AD5-B47A-1D9F2753052E}" destId="{EF17FE85-CBF0-4184-B4BB-F9209D087D1A}" srcOrd="0" destOrd="0" presId="urn:microsoft.com/office/officeart/2005/8/layout/orgChart1"/>
    <dgm:cxn modelId="{0CAA26CC-CD53-457A-A365-867C407B84F9}" type="presOf" srcId="{AFD5214A-097B-46D4-BCF9-05C5DC7B096A}" destId="{A01F18C4-2031-4914-BAEE-506162FFE693}" srcOrd="1" destOrd="0" presId="urn:microsoft.com/office/officeart/2005/8/layout/orgChart1"/>
    <dgm:cxn modelId="{165F1627-EDDA-4C00-8F63-AEB2F530CA84}" type="presOf" srcId="{45E5A893-534F-4AD5-B47A-1D9F2753052E}" destId="{A555CA08-7FFF-4F4C-90DA-80287D4377EB}" srcOrd="1" destOrd="0" presId="urn:microsoft.com/office/officeart/2005/8/layout/orgChart1"/>
    <dgm:cxn modelId="{58159964-4812-400C-A79E-32F82FAB7CA9}" type="presOf" srcId="{39E4693C-BAAE-45B4-945C-DBFAA8DD20D8}" destId="{D178C23F-D062-4D99-8415-EF45DE9B9F2A}" srcOrd="1" destOrd="0" presId="urn:microsoft.com/office/officeart/2005/8/layout/orgChart1"/>
    <dgm:cxn modelId="{C18A827F-3A99-4B8F-81D5-E42143384FC4}" type="presOf" srcId="{39E4693C-BAAE-45B4-945C-DBFAA8DD20D8}" destId="{BDB5B460-AFF9-4DB9-B0BA-DED5BBA3C1A5}" srcOrd="0" destOrd="0" presId="urn:microsoft.com/office/officeart/2005/8/layout/orgChart1"/>
    <dgm:cxn modelId="{AF19708E-F471-4F05-BE1F-82AA24AF9180}" srcId="{AFD5214A-097B-46D4-BCF9-05C5DC7B096A}" destId="{45E5A893-534F-4AD5-B47A-1D9F2753052E}" srcOrd="2" destOrd="0" parTransId="{FC3C2922-ED7E-4904-A4F5-EDD677103502}" sibTransId="{20D1D7E5-DECC-4ADA-8948-C36C92D815C2}"/>
    <dgm:cxn modelId="{2201CFF7-D284-4FDB-949F-149E30082174}" type="presOf" srcId="{28F65082-2B57-4E9E-A505-8C7B5E7D5CA9}" destId="{0FA7A181-B53E-43D1-B2E6-37864EF0343B}" srcOrd="1" destOrd="0" presId="urn:microsoft.com/office/officeart/2005/8/layout/orgChart1"/>
    <dgm:cxn modelId="{40D2EB33-07A5-4469-B05E-17C2B94EF271}" type="presOf" srcId="{28F65082-2B57-4E9E-A505-8C7B5E7D5CA9}" destId="{33DBF317-1C14-46B2-9C2A-3B399C2E9790}" srcOrd="0" destOrd="0" presId="urn:microsoft.com/office/officeart/2005/8/layout/orgChart1"/>
    <dgm:cxn modelId="{D5B40329-5DC2-45D8-A983-1B51FF4372BD}" srcId="{AFD5214A-097B-46D4-BCF9-05C5DC7B096A}" destId="{28F65082-2B57-4E9E-A505-8C7B5E7D5CA9}" srcOrd="0" destOrd="0" parTransId="{8D646A43-13EA-421B-B043-18CB52FB1588}" sibTransId="{1C95DD51-AF8D-46B7-84F8-6D4176B71EBE}"/>
    <dgm:cxn modelId="{36D8730B-8466-4BBB-A172-4044F00BAC38}" type="presOf" srcId="{AD863D15-63FD-486F-9BB4-784B416C475C}" destId="{592C0DB0-640D-4A6E-A9D2-3740E4579952}" srcOrd="0" destOrd="0" presId="urn:microsoft.com/office/officeart/2005/8/layout/orgChart1"/>
    <dgm:cxn modelId="{7AF44C22-C008-48D2-9280-9C99F6F510DD}" type="presParOf" srcId="{592C0DB0-640D-4A6E-A9D2-3740E4579952}" destId="{86AE9FFC-6B8F-43AB-8A6D-A5F07E2F07B3}" srcOrd="0" destOrd="0" presId="urn:microsoft.com/office/officeart/2005/8/layout/orgChart1"/>
    <dgm:cxn modelId="{E6C39C47-88D7-460E-958C-39DC3EEE01A1}" type="presParOf" srcId="{86AE9FFC-6B8F-43AB-8A6D-A5F07E2F07B3}" destId="{20158E09-C25B-4900-9758-B6A46F32ABF4}" srcOrd="0" destOrd="0" presId="urn:microsoft.com/office/officeart/2005/8/layout/orgChart1"/>
    <dgm:cxn modelId="{1546D718-0C70-4857-8321-FAD10A764060}" type="presParOf" srcId="{20158E09-C25B-4900-9758-B6A46F32ABF4}" destId="{974203B3-4B46-4F7C-9117-36D16FE73C76}" srcOrd="0" destOrd="0" presId="urn:microsoft.com/office/officeart/2005/8/layout/orgChart1"/>
    <dgm:cxn modelId="{6B306C67-A283-44AD-9D57-7C44E901AC77}" type="presParOf" srcId="{20158E09-C25B-4900-9758-B6A46F32ABF4}" destId="{A01F18C4-2031-4914-BAEE-506162FFE693}" srcOrd="1" destOrd="0" presId="urn:microsoft.com/office/officeart/2005/8/layout/orgChart1"/>
    <dgm:cxn modelId="{7DDA923F-E569-480C-A64B-32822F848177}" type="presParOf" srcId="{86AE9FFC-6B8F-43AB-8A6D-A5F07E2F07B3}" destId="{0A459416-0A59-4CF8-896F-CFB9FE9DA67B}" srcOrd="1" destOrd="0" presId="urn:microsoft.com/office/officeart/2005/8/layout/orgChart1"/>
    <dgm:cxn modelId="{72DE3251-A7EC-44F5-8418-C0CC3B0A9AE4}" type="presParOf" srcId="{0A459416-0A59-4CF8-896F-CFB9FE9DA67B}" destId="{3EA41A9E-8633-4BF2-BCC5-09F82B237B84}" srcOrd="0" destOrd="0" presId="urn:microsoft.com/office/officeart/2005/8/layout/orgChart1"/>
    <dgm:cxn modelId="{59FFEEC5-F2C4-463D-AD92-6D601A149389}" type="presParOf" srcId="{0A459416-0A59-4CF8-896F-CFB9FE9DA67B}" destId="{EBA1C28C-1E16-42D1-92AD-B584CD786DA7}" srcOrd="1" destOrd="0" presId="urn:microsoft.com/office/officeart/2005/8/layout/orgChart1"/>
    <dgm:cxn modelId="{851C72C7-FA53-43E6-AF27-6A1EC29A54B8}" type="presParOf" srcId="{EBA1C28C-1E16-42D1-92AD-B584CD786DA7}" destId="{CC8FC373-5B5A-4D22-899C-5C023DE4EB7C}" srcOrd="0" destOrd="0" presId="urn:microsoft.com/office/officeart/2005/8/layout/orgChart1"/>
    <dgm:cxn modelId="{A733C577-6A70-4685-855D-8FCDEBD0705B}" type="presParOf" srcId="{CC8FC373-5B5A-4D22-899C-5C023DE4EB7C}" destId="{33DBF317-1C14-46B2-9C2A-3B399C2E9790}" srcOrd="0" destOrd="0" presId="urn:microsoft.com/office/officeart/2005/8/layout/orgChart1"/>
    <dgm:cxn modelId="{BDD512A6-DDBD-436F-9D61-901672384E05}" type="presParOf" srcId="{CC8FC373-5B5A-4D22-899C-5C023DE4EB7C}" destId="{0FA7A181-B53E-43D1-B2E6-37864EF0343B}" srcOrd="1" destOrd="0" presId="urn:microsoft.com/office/officeart/2005/8/layout/orgChart1"/>
    <dgm:cxn modelId="{70FF1239-E596-46AB-A7E6-BEE17D17F900}" type="presParOf" srcId="{EBA1C28C-1E16-42D1-92AD-B584CD786DA7}" destId="{6798CCDD-7A7A-456B-81C4-871443114AA2}" srcOrd="1" destOrd="0" presId="urn:microsoft.com/office/officeart/2005/8/layout/orgChart1"/>
    <dgm:cxn modelId="{FE4D8618-0CD5-4F56-A16E-F718467F7951}" type="presParOf" srcId="{EBA1C28C-1E16-42D1-92AD-B584CD786DA7}" destId="{386FFA20-57A5-43BA-B0CD-C8812152A185}" srcOrd="2" destOrd="0" presId="urn:microsoft.com/office/officeart/2005/8/layout/orgChart1"/>
    <dgm:cxn modelId="{10863111-924A-47FC-B5E4-B46DFDF3EB2A}" type="presParOf" srcId="{0A459416-0A59-4CF8-896F-CFB9FE9DA67B}" destId="{22311B6B-72D2-4140-8FB8-D1E564E6CD7D}" srcOrd="2" destOrd="0" presId="urn:microsoft.com/office/officeart/2005/8/layout/orgChart1"/>
    <dgm:cxn modelId="{668A787E-61DC-4C4A-B8B3-F699A3183636}" type="presParOf" srcId="{0A459416-0A59-4CF8-896F-CFB9FE9DA67B}" destId="{CDB258CB-3102-4C38-B466-B244622DDB8B}" srcOrd="3" destOrd="0" presId="urn:microsoft.com/office/officeart/2005/8/layout/orgChart1"/>
    <dgm:cxn modelId="{42BCC18E-810E-4F4C-A1E8-04F61C76E820}" type="presParOf" srcId="{CDB258CB-3102-4C38-B466-B244622DDB8B}" destId="{3B103046-74FB-4DEE-87FE-0B0D29CFB480}" srcOrd="0" destOrd="0" presId="urn:microsoft.com/office/officeart/2005/8/layout/orgChart1"/>
    <dgm:cxn modelId="{C0AB2B01-C3CD-4F04-A517-C13C4A8E2C8A}" type="presParOf" srcId="{3B103046-74FB-4DEE-87FE-0B0D29CFB480}" destId="{BDB5B460-AFF9-4DB9-B0BA-DED5BBA3C1A5}" srcOrd="0" destOrd="0" presId="urn:microsoft.com/office/officeart/2005/8/layout/orgChart1"/>
    <dgm:cxn modelId="{F4AF62B2-F3A6-4644-BD0D-D0F63260814A}" type="presParOf" srcId="{3B103046-74FB-4DEE-87FE-0B0D29CFB480}" destId="{D178C23F-D062-4D99-8415-EF45DE9B9F2A}" srcOrd="1" destOrd="0" presId="urn:microsoft.com/office/officeart/2005/8/layout/orgChart1"/>
    <dgm:cxn modelId="{3AC16F8F-138B-41D1-B888-7F348F09BCCC}" type="presParOf" srcId="{CDB258CB-3102-4C38-B466-B244622DDB8B}" destId="{2CDAA09C-B702-497A-BF61-C673053B6BDE}" srcOrd="1" destOrd="0" presId="urn:microsoft.com/office/officeart/2005/8/layout/orgChart1"/>
    <dgm:cxn modelId="{CD83FD11-F3CE-4F94-B4C8-96AC0EB9636C}" type="presParOf" srcId="{CDB258CB-3102-4C38-B466-B244622DDB8B}" destId="{0A4A6183-34B4-433D-A51F-DC6D0F99D640}" srcOrd="2" destOrd="0" presId="urn:microsoft.com/office/officeart/2005/8/layout/orgChart1"/>
    <dgm:cxn modelId="{D553607F-DB09-4D70-9F55-6779E734DA0B}" type="presParOf" srcId="{0A459416-0A59-4CF8-896F-CFB9FE9DA67B}" destId="{0958B9F2-9F60-46E2-8D02-17C5A45F2341}" srcOrd="4" destOrd="0" presId="urn:microsoft.com/office/officeart/2005/8/layout/orgChart1"/>
    <dgm:cxn modelId="{CBD20D54-2325-4CD2-8EFD-0B946278482E}" type="presParOf" srcId="{0A459416-0A59-4CF8-896F-CFB9FE9DA67B}" destId="{01BD315A-E2EC-46A3-B8A3-4285DAD5D889}" srcOrd="5" destOrd="0" presId="urn:microsoft.com/office/officeart/2005/8/layout/orgChart1"/>
    <dgm:cxn modelId="{3DC4BFEF-B074-4B66-AEB9-91A269D86E96}" type="presParOf" srcId="{01BD315A-E2EC-46A3-B8A3-4285DAD5D889}" destId="{98D83D30-02DF-4ED3-8576-9DF9BE3ACC93}" srcOrd="0" destOrd="0" presId="urn:microsoft.com/office/officeart/2005/8/layout/orgChart1"/>
    <dgm:cxn modelId="{CC4EE69E-D216-495C-BD72-D2885822EC6B}" type="presParOf" srcId="{98D83D30-02DF-4ED3-8576-9DF9BE3ACC93}" destId="{EF17FE85-CBF0-4184-B4BB-F9209D087D1A}" srcOrd="0" destOrd="0" presId="urn:microsoft.com/office/officeart/2005/8/layout/orgChart1"/>
    <dgm:cxn modelId="{BCC234D7-7196-4BD1-B02C-012E127AB89C}" type="presParOf" srcId="{98D83D30-02DF-4ED3-8576-9DF9BE3ACC93}" destId="{A555CA08-7FFF-4F4C-90DA-80287D4377EB}" srcOrd="1" destOrd="0" presId="urn:microsoft.com/office/officeart/2005/8/layout/orgChart1"/>
    <dgm:cxn modelId="{FB6ABF73-90E0-4960-86C6-EFD05623365C}" type="presParOf" srcId="{01BD315A-E2EC-46A3-B8A3-4285DAD5D889}" destId="{F24B9DBC-C22C-4717-80F4-4DD14DD8C9E4}" srcOrd="1" destOrd="0" presId="urn:microsoft.com/office/officeart/2005/8/layout/orgChart1"/>
    <dgm:cxn modelId="{A8D5D871-C123-40B1-AFD8-299C727386F7}" type="presParOf" srcId="{01BD315A-E2EC-46A3-B8A3-4285DAD5D889}" destId="{E5B9B507-9067-4171-A4EF-FF0958017D3A}" srcOrd="2" destOrd="0" presId="urn:microsoft.com/office/officeart/2005/8/layout/orgChart1"/>
    <dgm:cxn modelId="{285C5A10-2DCD-4466-AB33-F2959041D137}" type="presParOf" srcId="{86AE9FFC-6B8F-43AB-8A6D-A5F07E2F07B3}" destId="{4ACAD1C3-3A60-4A07-922E-E7FA9DE8D93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926154-8263-4525-BF99-7FF127C6DC37}" type="doc">
      <dgm:prSet loTypeId="urn:microsoft.com/office/officeart/2005/8/layout/hProcess11" loCatId="process" qsTypeId="urn:microsoft.com/office/officeart/2005/8/quickstyle/simple1" qsCatId="simple" csTypeId="urn:microsoft.com/office/officeart/2005/8/colors/accent1_2" csCatId="accent1" phldr="1"/>
      <dgm:spPr/>
    </dgm:pt>
    <dgm:pt modelId="{B4D83EA2-0C8B-4433-94DB-B5C62776093D}">
      <dgm:prSet phldrT="[Text]" custT="1"/>
      <dgm:spPr/>
      <dgm:t>
        <a:bodyPr/>
        <a:lstStyle/>
        <a:p>
          <a:pPr rtl="0">
            <a:lnSpc>
              <a:spcPct val="100000"/>
            </a:lnSpc>
          </a:pPr>
          <a:r>
            <a:rPr lang="hr-HR" sz="1800" b="1"/>
            <a:t>Javno savjetovanje i komentari EK na Nacrt </a:t>
          </a:r>
          <a:r>
            <a:rPr lang="hr-HR" sz="1800" b="1" err="1"/>
            <a:t>UzP</a:t>
          </a:r>
          <a:r>
            <a:rPr lang="hr-HR" sz="1800" b="1"/>
            <a:t>-a </a:t>
          </a:r>
          <a:r>
            <a:rPr lang="hr-HR" sz="1800" b="1">
              <a:latin typeface="Calibri Light"/>
            </a:rPr>
            <a:t>(svibanj/lipanj 2022.)</a:t>
          </a:r>
          <a:endParaRPr lang="en-US" sz="1800" b="1"/>
        </a:p>
      </dgm:t>
    </dgm:pt>
    <dgm:pt modelId="{0BE346A3-5C4B-418B-B668-0058D356C81D}" type="parTrans" cxnId="{536FE554-AB3E-4676-8B63-7D69E39D70FC}">
      <dgm:prSet/>
      <dgm:spPr/>
      <dgm:t>
        <a:bodyPr/>
        <a:lstStyle/>
        <a:p>
          <a:endParaRPr lang="en-US" sz="1800"/>
        </a:p>
      </dgm:t>
    </dgm:pt>
    <dgm:pt modelId="{4DA44B95-E1DC-48A7-9415-B749A121149F}" type="sibTrans" cxnId="{536FE554-AB3E-4676-8B63-7D69E39D70FC}">
      <dgm:prSet/>
      <dgm:spPr/>
      <dgm:t>
        <a:bodyPr/>
        <a:lstStyle/>
        <a:p>
          <a:endParaRPr lang="en-US" sz="1800"/>
        </a:p>
      </dgm:t>
    </dgm:pt>
    <dgm:pt modelId="{149EFF1C-171B-4FF0-A1CB-C0236B8D8341}">
      <dgm:prSet phldrT="[Text]" custT="1"/>
      <dgm:spPr/>
      <dgm:t>
        <a:bodyPr/>
        <a:lstStyle/>
        <a:p>
          <a:r>
            <a:rPr lang="hr-HR" sz="1800" b="1"/>
            <a:t>Prijava putem sustava </a:t>
          </a:r>
          <a:r>
            <a:rPr lang="hr-HR" sz="1800" b="1" err="1"/>
            <a:t>eNPOO</a:t>
          </a:r>
          <a:endParaRPr lang="en-US" sz="1800" b="1"/>
        </a:p>
      </dgm:t>
    </dgm:pt>
    <dgm:pt modelId="{0C07DB50-3B20-407C-81DF-1E62578C19F8}" type="parTrans" cxnId="{0144964F-C4F2-41E1-8377-95D18137F9AF}">
      <dgm:prSet/>
      <dgm:spPr/>
      <dgm:t>
        <a:bodyPr/>
        <a:lstStyle/>
        <a:p>
          <a:endParaRPr lang="en-US" sz="1800"/>
        </a:p>
      </dgm:t>
    </dgm:pt>
    <dgm:pt modelId="{318B3B07-721B-4B2C-B270-0E0C62B2F6D5}" type="sibTrans" cxnId="{0144964F-C4F2-41E1-8377-95D18137F9AF}">
      <dgm:prSet/>
      <dgm:spPr/>
      <dgm:t>
        <a:bodyPr/>
        <a:lstStyle/>
        <a:p>
          <a:endParaRPr lang="en-US" sz="1800"/>
        </a:p>
      </dgm:t>
    </dgm:pt>
    <dgm:pt modelId="{474C2741-FA2F-4F85-BF5F-A113CCC11DEB}">
      <dgm:prSet phldrT="[Text]" custT="1"/>
      <dgm:spPr/>
      <dgm:t>
        <a:bodyPr/>
        <a:lstStyle/>
        <a:p>
          <a:r>
            <a:rPr lang="hr-HR" sz="1800" b="1"/>
            <a:t>Objava Poziva C1.6 R1-I1 </a:t>
          </a:r>
          <a:r>
            <a:rPr lang="hr-HR" sz="1800" b="1">
              <a:latin typeface="Calibri Light"/>
            </a:rPr>
            <a:t>5.10.2022.</a:t>
          </a:r>
          <a:endParaRPr lang="en-US" sz="1800" b="1"/>
        </a:p>
      </dgm:t>
    </dgm:pt>
    <dgm:pt modelId="{D2F39073-9B36-42AD-ABF7-94D5268D9908}" type="parTrans" cxnId="{6A49D578-011C-4C5E-9351-B0006115E120}">
      <dgm:prSet/>
      <dgm:spPr/>
      <dgm:t>
        <a:bodyPr/>
        <a:lstStyle/>
        <a:p>
          <a:endParaRPr lang="en-US" sz="1800"/>
        </a:p>
      </dgm:t>
    </dgm:pt>
    <dgm:pt modelId="{54CFA913-A057-4DD8-8FA1-55A3B26A00A1}" type="sibTrans" cxnId="{6A49D578-011C-4C5E-9351-B0006115E120}">
      <dgm:prSet/>
      <dgm:spPr/>
      <dgm:t>
        <a:bodyPr/>
        <a:lstStyle/>
        <a:p>
          <a:endParaRPr lang="en-US" sz="1800"/>
        </a:p>
      </dgm:t>
    </dgm:pt>
    <dgm:pt modelId="{2FDC4F2C-0105-440F-BAFE-3A8914798DD2}">
      <dgm:prSet phldrT="[Text]" custT="1"/>
      <dgm:spPr/>
      <dgm:t>
        <a:bodyPr/>
        <a:lstStyle/>
        <a:p>
          <a:r>
            <a:rPr lang="hr-HR" sz="1800" b="1"/>
            <a:t>Donošenje Odluke o financiranju</a:t>
          </a:r>
          <a:endParaRPr lang="en-US" sz="1800" b="1"/>
        </a:p>
      </dgm:t>
    </dgm:pt>
    <dgm:pt modelId="{E1075DF8-0EAA-43EB-BCE8-3EF939F45FB3}" type="parTrans" cxnId="{813BFC39-247A-4FCE-9F00-78A2B03A10B3}">
      <dgm:prSet/>
      <dgm:spPr/>
      <dgm:t>
        <a:bodyPr/>
        <a:lstStyle/>
        <a:p>
          <a:endParaRPr lang="en-US" sz="1800"/>
        </a:p>
      </dgm:t>
    </dgm:pt>
    <dgm:pt modelId="{4CAE0C60-4598-4144-8877-644495854879}" type="sibTrans" cxnId="{813BFC39-247A-4FCE-9F00-78A2B03A10B3}">
      <dgm:prSet/>
      <dgm:spPr/>
      <dgm:t>
        <a:bodyPr/>
        <a:lstStyle/>
        <a:p>
          <a:endParaRPr lang="en-US" sz="1800"/>
        </a:p>
      </dgm:t>
    </dgm:pt>
    <dgm:pt modelId="{8B5CF3FF-477C-4BE4-A079-9C776D140EEA}">
      <dgm:prSet phldrT="[Text]" custT="1"/>
      <dgm:spPr/>
      <dgm:t>
        <a:bodyPr/>
        <a:lstStyle/>
        <a:p>
          <a:r>
            <a:rPr lang="hr-HR" sz="1800" b="1"/>
            <a:t>Završetak projekta </a:t>
          </a:r>
        </a:p>
        <a:p>
          <a:r>
            <a:rPr lang="hr-HR" sz="1800" b="1"/>
            <a:t>K2/2025</a:t>
          </a:r>
          <a:endParaRPr lang="en-US" sz="1800" b="1"/>
        </a:p>
      </dgm:t>
    </dgm:pt>
    <dgm:pt modelId="{71D901F4-6111-4E32-90C6-997CF5F19C95}" type="parTrans" cxnId="{4A11B0C2-2DCC-4D5D-8E9C-2E16A46B574D}">
      <dgm:prSet/>
      <dgm:spPr/>
      <dgm:t>
        <a:bodyPr/>
        <a:lstStyle/>
        <a:p>
          <a:endParaRPr lang="en-US" sz="1800"/>
        </a:p>
      </dgm:t>
    </dgm:pt>
    <dgm:pt modelId="{80B2F26C-3144-4C02-B148-24272A5AC367}" type="sibTrans" cxnId="{4A11B0C2-2DCC-4D5D-8E9C-2E16A46B574D}">
      <dgm:prSet/>
      <dgm:spPr/>
      <dgm:t>
        <a:bodyPr/>
        <a:lstStyle/>
        <a:p>
          <a:endParaRPr lang="en-US" sz="1800"/>
        </a:p>
      </dgm:t>
    </dgm:pt>
    <dgm:pt modelId="{17B79EB8-7ADB-4075-BB00-BBEE4692E291}" type="pres">
      <dgm:prSet presAssocID="{75926154-8263-4525-BF99-7FF127C6DC37}" presName="Name0" presStyleCnt="0">
        <dgm:presLayoutVars>
          <dgm:dir/>
          <dgm:resizeHandles val="exact"/>
        </dgm:presLayoutVars>
      </dgm:prSet>
      <dgm:spPr/>
    </dgm:pt>
    <dgm:pt modelId="{C50DF1EB-E24D-4B5F-BC58-92F153D0BF25}" type="pres">
      <dgm:prSet presAssocID="{75926154-8263-4525-BF99-7FF127C6DC37}" presName="arrow" presStyleLbl="bgShp" presStyleIdx="0" presStyleCnt="1" custScaleY="155523" custLinFactNeighborX="87"/>
      <dgm:spPr/>
    </dgm:pt>
    <dgm:pt modelId="{A01BA31F-3F80-4092-968B-26708B333369}" type="pres">
      <dgm:prSet presAssocID="{75926154-8263-4525-BF99-7FF127C6DC37}" presName="points" presStyleCnt="0"/>
      <dgm:spPr/>
    </dgm:pt>
    <dgm:pt modelId="{4A7FFA54-E860-4722-AB8C-04AE1D3D21CF}" type="pres">
      <dgm:prSet presAssocID="{B4D83EA2-0C8B-4433-94DB-B5C62776093D}" presName="compositeA" presStyleCnt="0"/>
      <dgm:spPr/>
    </dgm:pt>
    <dgm:pt modelId="{99D08C2B-D94A-49C6-A535-3032AFE330B8}" type="pres">
      <dgm:prSet presAssocID="{B4D83EA2-0C8B-4433-94DB-B5C62776093D}" presName="textA" presStyleLbl="revTx" presStyleIdx="0" presStyleCnt="5" custScaleX="114769" custScaleY="54134" custLinFactNeighborX="-1624" custLinFactNeighborY="26259">
        <dgm:presLayoutVars>
          <dgm:bulletEnabled val="1"/>
        </dgm:presLayoutVars>
      </dgm:prSet>
      <dgm:spPr/>
      <dgm:t>
        <a:bodyPr/>
        <a:lstStyle/>
        <a:p>
          <a:endParaRPr lang="en-US"/>
        </a:p>
      </dgm:t>
    </dgm:pt>
    <dgm:pt modelId="{EACB13FD-AA0F-4896-99D9-CF59CCF833E0}" type="pres">
      <dgm:prSet presAssocID="{B4D83EA2-0C8B-4433-94DB-B5C62776093D}" presName="circleA" presStyleLbl="node1" presStyleIdx="0" presStyleCnt="5" custLinFactNeighborX="-35158" custLinFactNeighborY="45183">
        <dgm:style>
          <a:lnRef idx="0">
            <a:schemeClr val="accent1"/>
          </a:lnRef>
          <a:fillRef idx="3">
            <a:schemeClr val="accent1"/>
          </a:fillRef>
          <a:effectRef idx="3">
            <a:schemeClr val="accent1"/>
          </a:effectRef>
          <a:fontRef idx="minor">
            <a:schemeClr val="lt1"/>
          </a:fontRef>
        </dgm:style>
      </dgm:prSet>
      <dgm:spPr/>
    </dgm:pt>
    <dgm:pt modelId="{AF9470CC-46F0-4529-B663-A68A564C312B}" type="pres">
      <dgm:prSet presAssocID="{B4D83EA2-0C8B-4433-94DB-B5C62776093D}" presName="spaceA" presStyleCnt="0"/>
      <dgm:spPr/>
    </dgm:pt>
    <dgm:pt modelId="{AE3E121A-EAA7-436B-8306-0F8876C37F91}" type="pres">
      <dgm:prSet presAssocID="{4DA44B95-E1DC-48A7-9415-B749A121149F}" presName="space" presStyleCnt="0"/>
      <dgm:spPr/>
    </dgm:pt>
    <dgm:pt modelId="{18629B37-259B-4784-B0EF-45B2E3D4DB1C}" type="pres">
      <dgm:prSet presAssocID="{474C2741-FA2F-4F85-BF5F-A113CCC11DEB}" presName="compositeB" presStyleCnt="0"/>
      <dgm:spPr/>
    </dgm:pt>
    <dgm:pt modelId="{DBF7AFE3-E3C4-4C81-83EB-CC84B6918B76}" type="pres">
      <dgm:prSet presAssocID="{474C2741-FA2F-4F85-BF5F-A113CCC11DEB}" presName="textB" presStyleLbl="revTx" presStyleIdx="1" presStyleCnt="5" custScaleY="44861" custLinFactNeighborX="-54010" custLinFactNeighborY="-30180">
        <dgm:presLayoutVars>
          <dgm:bulletEnabled val="1"/>
        </dgm:presLayoutVars>
      </dgm:prSet>
      <dgm:spPr/>
      <dgm:t>
        <a:bodyPr/>
        <a:lstStyle/>
        <a:p>
          <a:endParaRPr lang="en-US"/>
        </a:p>
      </dgm:t>
    </dgm:pt>
    <dgm:pt modelId="{2EEAE30B-48C7-4C98-8363-F4EB5E0FC5A7}" type="pres">
      <dgm:prSet presAssocID="{474C2741-FA2F-4F85-BF5F-A113CCC11DEB}" presName="circleB" presStyleLbl="node1" presStyleIdx="1" presStyleCnt="5" custLinFactX="-95632" custLinFactNeighborX="-100000" custLinFactNeighborY="-55822">
        <dgm:style>
          <a:lnRef idx="0">
            <a:schemeClr val="accent1"/>
          </a:lnRef>
          <a:fillRef idx="3">
            <a:schemeClr val="accent1"/>
          </a:fillRef>
          <a:effectRef idx="3">
            <a:schemeClr val="accent1"/>
          </a:effectRef>
          <a:fontRef idx="minor">
            <a:schemeClr val="lt1"/>
          </a:fontRef>
        </dgm:style>
      </dgm:prSet>
      <dgm:spPr/>
    </dgm:pt>
    <dgm:pt modelId="{4B5D4FD1-54C5-4683-A634-92F58022EC69}" type="pres">
      <dgm:prSet presAssocID="{474C2741-FA2F-4F85-BF5F-A113CCC11DEB}" presName="spaceB" presStyleCnt="0"/>
      <dgm:spPr/>
    </dgm:pt>
    <dgm:pt modelId="{6D7157D1-02FF-4C7B-BBEB-E36AE2F55236}" type="pres">
      <dgm:prSet presAssocID="{54CFA913-A057-4DD8-8FA1-55A3B26A00A1}" presName="space" presStyleCnt="0"/>
      <dgm:spPr/>
    </dgm:pt>
    <dgm:pt modelId="{E4870929-A3F1-4F6B-A7F2-F1DF57AA4518}" type="pres">
      <dgm:prSet presAssocID="{149EFF1C-171B-4FF0-A1CB-C0236B8D8341}" presName="compositeA" presStyleCnt="0"/>
      <dgm:spPr/>
    </dgm:pt>
    <dgm:pt modelId="{1E227DBB-3761-4E12-A1C7-0581706C48D7}" type="pres">
      <dgm:prSet presAssocID="{149EFF1C-171B-4FF0-A1CB-C0236B8D8341}" presName="textA" presStyleLbl="revTx" presStyleIdx="2" presStyleCnt="5" custScaleX="102636" custScaleY="50046" custLinFactNeighborX="-1513" custLinFactNeighborY="26272">
        <dgm:presLayoutVars>
          <dgm:bulletEnabled val="1"/>
        </dgm:presLayoutVars>
      </dgm:prSet>
      <dgm:spPr/>
      <dgm:t>
        <a:bodyPr/>
        <a:lstStyle/>
        <a:p>
          <a:endParaRPr lang="en-US"/>
        </a:p>
      </dgm:t>
    </dgm:pt>
    <dgm:pt modelId="{3338DC22-4A14-4B91-9206-3C7723D86EDA}" type="pres">
      <dgm:prSet presAssocID="{149EFF1C-171B-4FF0-A1CB-C0236B8D8341}" presName="circleA" presStyleLbl="node1" presStyleIdx="2" presStyleCnt="5" custLinFactNeighborX="-6201" custLinFactNeighborY="49271">
        <dgm:style>
          <a:lnRef idx="0">
            <a:schemeClr val="accent1"/>
          </a:lnRef>
          <a:fillRef idx="3">
            <a:schemeClr val="accent1"/>
          </a:fillRef>
          <a:effectRef idx="3">
            <a:schemeClr val="accent1"/>
          </a:effectRef>
          <a:fontRef idx="minor">
            <a:schemeClr val="lt1"/>
          </a:fontRef>
        </dgm:style>
      </dgm:prSet>
      <dgm:spPr/>
    </dgm:pt>
    <dgm:pt modelId="{A7F4C28B-432B-4561-95FD-BC8BD61CA2BE}" type="pres">
      <dgm:prSet presAssocID="{149EFF1C-171B-4FF0-A1CB-C0236B8D8341}" presName="spaceA" presStyleCnt="0"/>
      <dgm:spPr/>
    </dgm:pt>
    <dgm:pt modelId="{B6F7836C-CCE1-4545-B93F-4A1225D8008A}" type="pres">
      <dgm:prSet presAssocID="{318B3B07-721B-4B2C-B270-0E0C62B2F6D5}" presName="space" presStyleCnt="0"/>
      <dgm:spPr/>
    </dgm:pt>
    <dgm:pt modelId="{430FFC5A-71E3-433A-9ABD-8B87972D2A33}" type="pres">
      <dgm:prSet presAssocID="{2FDC4F2C-0105-440F-BAFE-3A8914798DD2}" presName="compositeB" presStyleCnt="0"/>
      <dgm:spPr/>
    </dgm:pt>
    <dgm:pt modelId="{FFBCB782-1F0C-42A3-9FC0-D62BD0AEE12C}" type="pres">
      <dgm:prSet presAssocID="{2FDC4F2C-0105-440F-BAFE-3A8914798DD2}" presName="textB" presStyleLbl="revTx" presStyleIdx="3" presStyleCnt="5" custScaleY="51242" custLinFactNeighborX="36708" custLinFactNeighborY="-25386">
        <dgm:presLayoutVars>
          <dgm:bulletEnabled val="1"/>
        </dgm:presLayoutVars>
      </dgm:prSet>
      <dgm:spPr/>
      <dgm:t>
        <a:bodyPr/>
        <a:lstStyle/>
        <a:p>
          <a:endParaRPr lang="en-US"/>
        </a:p>
      </dgm:t>
    </dgm:pt>
    <dgm:pt modelId="{DE54874E-F415-48D4-9B71-3AB0335EFE85}" type="pres">
      <dgm:prSet presAssocID="{2FDC4F2C-0105-440F-BAFE-3A8914798DD2}" presName="circleB" presStyleLbl="node1" presStyleIdx="3" presStyleCnt="5" custLinFactX="26077" custLinFactNeighborX="100000" custLinFactNeighborY="-48117">
        <dgm:style>
          <a:lnRef idx="0">
            <a:schemeClr val="accent1"/>
          </a:lnRef>
          <a:fillRef idx="3">
            <a:schemeClr val="accent1"/>
          </a:fillRef>
          <a:effectRef idx="3">
            <a:schemeClr val="accent1"/>
          </a:effectRef>
          <a:fontRef idx="minor">
            <a:schemeClr val="lt1"/>
          </a:fontRef>
        </dgm:style>
      </dgm:prSet>
      <dgm:spPr/>
    </dgm:pt>
    <dgm:pt modelId="{67A7AA6D-E875-4693-8E0C-A9F15080DF2A}" type="pres">
      <dgm:prSet presAssocID="{2FDC4F2C-0105-440F-BAFE-3A8914798DD2}" presName="spaceB" presStyleCnt="0"/>
      <dgm:spPr/>
    </dgm:pt>
    <dgm:pt modelId="{724EDE58-8C1B-4A10-90D6-AE927F0878DD}" type="pres">
      <dgm:prSet presAssocID="{4CAE0C60-4598-4144-8877-644495854879}" presName="space" presStyleCnt="0"/>
      <dgm:spPr/>
    </dgm:pt>
    <dgm:pt modelId="{CC39A40E-975A-4251-B6FB-047B59B1D4D6}" type="pres">
      <dgm:prSet presAssocID="{8B5CF3FF-477C-4BE4-A079-9C776D140EEA}" presName="compositeA" presStyleCnt="0"/>
      <dgm:spPr/>
    </dgm:pt>
    <dgm:pt modelId="{746B5800-EC81-462A-A2CF-91B1C6321AE1}" type="pres">
      <dgm:prSet presAssocID="{8B5CF3FF-477C-4BE4-A079-9C776D140EEA}" presName="textA" presStyleLbl="revTx" presStyleIdx="4" presStyleCnt="5" custScaleX="69465" custScaleY="33712" custLinFactNeighborX="78599" custLinFactNeighborY="38983">
        <dgm:presLayoutVars>
          <dgm:bulletEnabled val="1"/>
        </dgm:presLayoutVars>
      </dgm:prSet>
      <dgm:spPr/>
      <dgm:t>
        <a:bodyPr/>
        <a:lstStyle/>
        <a:p>
          <a:endParaRPr lang="en-US"/>
        </a:p>
      </dgm:t>
    </dgm:pt>
    <dgm:pt modelId="{1E9EECEB-DBA9-4E45-AF4F-E26649D9323A}" type="pres">
      <dgm:prSet presAssocID="{8B5CF3FF-477C-4BE4-A079-9C776D140EEA}" presName="circleA" presStyleLbl="node1" presStyleIdx="4" presStyleCnt="5" custLinFactX="100000" custLinFactNeighborX="181737" custLinFactNeighborY="66929">
        <dgm:style>
          <a:lnRef idx="0">
            <a:schemeClr val="accent1"/>
          </a:lnRef>
          <a:fillRef idx="3">
            <a:schemeClr val="accent1"/>
          </a:fillRef>
          <a:effectRef idx="3">
            <a:schemeClr val="accent1"/>
          </a:effectRef>
          <a:fontRef idx="minor">
            <a:schemeClr val="lt1"/>
          </a:fontRef>
        </dgm:style>
      </dgm:prSet>
      <dgm:spPr/>
    </dgm:pt>
    <dgm:pt modelId="{E055B94E-1709-4AA7-8CAD-939F4C9AB7CA}" type="pres">
      <dgm:prSet presAssocID="{8B5CF3FF-477C-4BE4-A079-9C776D140EEA}" presName="spaceA" presStyleCnt="0"/>
      <dgm:spPr/>
    </dgm:pt>
  </dgm:ptLst>
  <dgm:cxnLst>
    <dgm:cxn modelId="{207821B4-41C6-4041-835C-7F8846CD29D1}" type="presOf" srcId="{474C2741-FA2F-4F85-BF5F-A113CCC11DEB}" destId="{DBF7AFE3-E3C4-4C81-83EB-CC84B6918B76}" srcOrd="0" destOrd="0" presId="urn:microsoft.com/office/officeart/2005/8/layout/hProcess11"/>
    <dgm:cxn modelId="{813BFC39-247A-4FCE-9F00-78A2B03A10B3}" srcId="{75926154-8263-4525-BF99-7FF127C6DC37}" destId="{2FDC4F2C-0105-440F-BAFE-3A8914798DD2}" srcOrd="3" destOrd="0" parTransId="{E1075DF8-0EAA-43EB-BCE8-3EF939F45FB3}" sibTransId="{4CAE0C60-4598-4144-8877-644495854879}"/>
    <dgm:cxn modelId="{CC0FC23B-8923-4097-88C2-062D3F8DE112}" type="presOf" srcId="{149EFF1C-171B-4FF0-A1CB-C0236B8D8341}" destId="{1E227DBB-3761-4E12-A1C7-0581706C48D7}" srcOrd="0" destOrd="0" presId="urn:microsoft.com/office/officeart/2005/8/layout/hProcess11"/>
    <dgm:cxn modelId="{487B4153-3FF8-4B85-ADAC-1D28EB3B20C0}" type="presOf" srcId="{75926154-8263-4525-BF99-7FF127C6DC37}" destId="{17B79EB8-7ADB-4075-BB00-BBEE4692E291}" srcOrd="0" destOrd="0" presId="urn:microsoft.com/office/officeart/2005/8/layout/hProcess11"/>
    <dgm:cxn modelId="{0144964F-C4F2-41E1-8377-95D18137F9AF}" srcId="{75926154-8263-4525-BF99-7FF127C6DC37}" destId="{149EFF1C-171B-4FF0-A1CB-C0236B8D8341}" srcOrd="2" destOrd="0" parTransId="{0C07DB50-3B20-407C-81DF-1E62578C19F8}" sibTransId="{318B3B07-721B-4B2C-B270-0E0C62B2F6D5}"/>
    <dgm:cxn modelId="{E07923BB-2C6A-4781-81CF-70C37121FB78}" type="presOf" srcId="{B4D83EA2-0C8B-4433-94DB-B5C62776093D}" destId="{99D08C2B-D94A-49C6-A535-3032AFE330B8}" srcOrd="0" destOrd="0" presId="urn:microsoft.com/office/officeart/2005/8/layout/hProcess11"/>
    <dgm:cxn modelId="{6A49D578-011C-4C5E-9351-B0006115E120}" srcId="{75926154-8263-4525-BF99-7FF127C6DC37}" destId="{474C2741-FA2F-4F85-BF5F-A113CCC11DEB}" srcOrd="1" destOrd="0" parTransId="{D2F39073-9B36-42AD-ABF7-94D5268D9908}" sibTransId="{54CFA913-A057-4DD8-8FA1-55A3B26A00A1}"/>
    <dgm:cxn modelId="{536FE554-AB3E-4676-8B63-7D69E39D70FC}" srcId="{75926154-8263-4525-BF99-7FF127C6DC37}" destId="{B4D83EA2-0C8B-4433-94DB-B5C62776093D}" srcOrd="0" destOrd="0" parTransId="{0BE346A3-5C4B-418B-B668-0058D356C81D}" sibTransId="{4DA44B95-E1DC-48A7-9415-B749A121149F}"/>
    <dgm:cxn modelId="{4A11B0C2-2DCC-4D5D-8E9C-2E16A46B574D}" srcId="{75926154-8263-4525-BF99-7FF127C6DC37}" destId="{8B5CF3FF-477C-4BE4-A079-9C776D140EEA}" srcOrd="4" destOrd="0" parTransId="{71D901F4-6111-4E32-90C6-997CF5F19C95}" sibTransId="{80B2F26C-3144-4C02-B148-24272A5AC367}"/>
    <dgm:cxn modelId="{5DA423B4-9D4E-4096-9A4D-8D0E82F83E90}" type="presOf" srcId="{2FDC4F2C-0105-440F-BAFE-3A8914798DD2}" destId="{FFBCB782-1F0C-42A3-9FC0-D62BD0AEE12C}" srcOrd="0" destOrd="0" presId="urn:microsoft.com/office/officeart/2005/8/layout/hProcess11"/>
    <dgm:cxn modelId="{82A0E0F1-082B-4275-8DD0-9FFBBD1677CA}" type="presOf" srcId="{8B5CF3FF-477C-4BE4-A079-9C776D140EEA}" destId="{746B5800-EC81-462A-A2CF-91B1C6321AE1}" srcOrd="0" destOrd="0" presId="urn:microsoft.com/office/officeart/2005/8/layout/hProcess11"/>
    <dgm:cxn modelId="{010C6C46-7D2A-4AE5-9052-DAEBF0C8B7B2}" type="presParOf" srcId="{17B79EB8-7ADB-4075-BB00-BBEE4692E291}" destId="{C50DF1EB-E24D-4B5F-BC58-92F153D0BF25}" srcOrd="0" destOrd="0" presId="urn:microsoft.com/office/officeart/2005/8/layout/hProcess11"/>
    <dgm:cxn modelId="{95488453-58CE-42A8-AE13-4FAF850A6677}" type="presParOf" srcId="{17B79EB8-7ADB-4075-BB00-BBEE4692E291}" destId="{A01BA31F-3F80-4092-968B-26708B333369}" srcOrd="1" destOrd="0" presId="urn:microsoft.com/office/officeart/2005/8/layout/hProcess11"/>
    <dgm:cxn modelId="{88541E05-6A99-489A-95E3-C4020346559D}" type="presParOf" srcId="{A01BA31F-3F80-4092-968B-26708B333369}" destId="{4A7FFA54-E860-4722-AB8C-04AE1D3D21CF}" srcOrd="0" destOrd="0" presId="urn:microsoft.com/office/officeart/2005/8/layout/hProcess11"/>
    <dgm:cxn modelId="{82DED73B-667A-4C28-BC1B-4FC1986BF4FD}" type="presParOf" srcId="{4A7FFA54-E860-4722-AB8C-04AE1D3D21CF}" destId="{99D08C2B-D94A-49C6-A535-3032AFE330B8}" srcOrd="0" destOrd="0" presId="urn:microsoft.com/office/officeart/2005/8/layout/hProcess11"/>
    <dgm:cxn modelId="{0B49E8B0-6053-425E-BA71-BE8BD83DDD6C}" type="presParOf" srcId="{4A7FFA54-E860-4722-AB8C-04AE1D3D21CF}" destId="{EACB13FD-AA0F-4896-99D9-CF59CCF833E0}" srcOrd="1" destOrd="0" presId="urn:microsoft.com/office/officeart/2005/8/layout/hProcess11"/>
    <dgm:cxn modelId="{209B9B12-E013-4B0A-8452-31FD767DE0B3}" type="presParOf" srcId="{4A7FFA54-E860-4722-AB8C-04AE1D3D21CF}" destId="{AF9470CC-46F0-4529-B663-A68A564C312B}" srcOrd="2" destOrd="0" presId="urn:microsoft.com/office/officeart/2005/8/layout/hProcess11"/>
    <dgm:cxn modelId="{0EAEF3AB-21FE-4A7F-AE72-1E79336FB332}" type="presParOf" srcId="{A01BA31F-3F80-4092-968B-26708B333369}" destId="{AE3E121A-EAA7-436B-8306-0F8876C37F91}" srcOrd="1" destOrd="0" presId="urn:microsoft.com/office/officeart/2005/8/layout/hProcess11"/>
    <dgm:cxn modelId="{BA2AD26C-5A82-4D8B-BFA1-E9D7121E0A4C}" type="presParOf" srcId="{A01BA31F-3F80-4092-968B-26708B333369}" destId="{18629B37-259B-4784-B0EF-45B2E3D4DB1C}" srcOrd="2" destOrd="0" presId="urn:microsoft.com/office/officeart/2005/8/layout/hProcess11"/>
    <dgm:cxn modelId="{3F91536F-7F58-48B6-B067-85069E0DC56E}" type="presParOf" srcId="{18629B37-259B-4784-B0EF-45B2E3D4DB1C}" destId="{DBF7AFE3-E3C4-4C81-83EB-CC84B6918B76}" srcOrd="0" destOrd="0" presId="urn:microsoft.com/office/officeart/2005/8/layout/hProcess11"/>
    <dgm:cxn modelId="{8AEE13C5-0A4E-4C7E-B386-79704BEAC776}" type="presParOf" srcId="{18629B37-259B-4784-B0EF-45B2E3D4DB1C}" destId="{2EEAE30B-48C7-4C98-8363-F4EB5E0FC5A7}" srcOrd="1" destOrd="0" presId="urn:microsoft.com/office/officeart/2005/8/layout/hProcess11"/>
    <dgm:cxn modelId="{AF3237F8-5D7E-4009-B4D1-E63B207BBF01}" type="presParOf" srcId="{18629B37-259B-4784-B0EF-45B2E3D4DB1C}" destId="{4B5D4FD1-54C5-4683-A634-92F58022EC69}" srcOrd="2" destOrd="0" presId="urn:microsoft.com/office/officeart/2005/8/layout/hProcess11"/>
    <dgm:cxn modelId="{B4DF76B1-7387-4D2C-AB41-CC457289F712}" type="presParOf" srcId="{A01BA31F-3F80-4092-968B-26708B333369}" destId="{6D7157D1-02FF-4C7B-BBEB-E36AE2F55236}" srcOrd="3" destOrd="0" presId="urn:microsoft.com/office/officeart/2005/8/layout/hProcess11"/>
    <dgm:cxn modelId="{9F102B84-DFA2-43D4-9D4C-4D24EAC51CFD}" type="presParOf" srcId="{A01BA31F-3F80-4092-968B-26708B333369}" destId="{E4870929-A3F1-4F6B-A7F2-F1DF57AA4518}" srcOrd="4" destOrd="0" presId="urn:microsoft.com/office/officeart/2005/8/layout/hProcess11"/>
    <dgm:cxn modelId="{322B7C78-02C8-4857-8070-6E688ADB7F58}" type="presParOf" srcId="{E4870929-A3F1-4F6B-A7F2-F1DF57AA4518}" destId="{1E227DBB-3761-4E12-A1C7-0581706C48D7}" srcOrd="0" destOrd="0" presId="urn:microsoft.com/office/officeart/2005/8/layout/hProcess11"/>
    <dgm:cxn modelId="{47F07063-8191-438F-A574-09D7CFEAF565}" type="presParOf" srcId="{E4870929-A3F1-4F6B-A7F2-F1DF57AA4518}" destId="{3338DC22-4A14-4B91-9206-3C7723D86EDA}" srcOrd="1" destOrd="0" presId="urn:microsoft.com/office/officeart/2005/8/layout/hProcess11"/>
    <dgm:cxn modelId="{F256D380-21E5-4714-94A4-D29FF31CC097}" type="presParOf" srcId="{E4870929-A3F1-4F6B-A7F2-F1DF57AA4518}" destId="{A7F4C28B-432B-4561-95FD-BC8BD61CA2BE}" srcOrd="2" destOrd="0" presId="urn:microsoft.com/office/officeart/2005/8/layout/hProcess11"/>
    <dgm:cxn modelId="{C6D9E4CA-D276-4B86-B33C-39D53D9757B7}" type="presParOf" srcId="{A01BA31F-3F80-4092-968B-26708B333369}" destId="{B6F7836C-CCE1-4545-B93F-4A1225D8008A}" srcOrd="5" destOrd="0" presId="urn:microsoft.com/office/officeart/2005/8/layout/hProcess11"/>
    <dgm:cxn modelId="{094B34F0-517A-44E7-BC39-FC92F8A3DA2F}" type="presParOf" srcId="{A01BA31F-3F80-4092-968B-26708B333369}" destId="{430FFC5A-71E3-433A-9ABD-8B87972D2A33}" srcOrd="6" destOrd="0" presId="urn:microsoft.com/office/officeart/2005/8/layout/hProcess11"/>
    <dgm:cxn modelId="{B95BE66F-D82F-49EB-A84F-8430A88D6241}" type="presParOf" srcId="{430FFC5A-71E3-433A-9ABD-8B87972D2A33}" destId="{FFBCB782-1F0C-42A3-9FC0-D62BD0AEE12C}" srcOrd="0" destOrd="0" presId="urn:microsoft.com/office/officeart/2005/8/layout/hProcess11"/>
    <dgm:cxn modelId="{16A9710F-2999-4DC7-803D-5574B5717DC8}" type="presParOf" srcId="{430FFC5A-71E3-433A-9ABD-8B87972D2A33}" destId="{DE54874E-F415-48D4-9B71-3AB0335EFE85}" srcOrd="1" destOrd="0" presId="urn:microsoft.com/office/officeart/2005/8/layout/hProcess11"/>
    <dgm:cxn modelId="{12A656DB-87CB-4531-9AEB-C697B2F22F9B}" type="presParOf" srcId="{430FFC5A-71E3-433A-9ABD-8B87972D2A33}" destId="{67A7AA6D-E875-4693-8E0C-A9F15080DF2A}" srcOrd="2" destOrd="0" presId="urn:microsoft.com/office/officeart/2005/8/layout/hProcess11"/>
    <dgm:cxn modelId="{63B8D76F-B4D0-4424-BDEA-47C1F11E2632}" type="presParOf" srcId="{A01BA31F-3F80-4092-968B-26708B333369}" destId="{724EDE58-8C1B-4A10-90D6-AE927F0878DD}" srcOrd="7" destOrd="0" presId="urn:microsoft.com/office/officeart/2005/8/layout/hProcess11"/>
    <dgm:cxn modelId="{2E349A13-35B3-4F72-9A6F-1C33AEB1A5CE}" type="presParOf" srcId="{A01BA31F-3F80-4092-968B-26708B333369}" destId="{CC39A40E-975A-4251-B6FB-047B59B1D4D6}" srcOrd="8" destOrd="0" presId="urn:microsoft.com/office/officeart/2005/8/layout/hProcess11"/>
    <dgm:cxn modelId="{4CA416DF-D0AA-45D1-81FA-913D252FAD4A}" type="presParOf" srcId="{CC39A40E-975A-4251-B6FB-047B59B1D4D6}" destId="{746B5800-EC81-462A-A2CF-91B1C6321AE1}" srcOrd="0" destOrd="0" presId="urn:microsoft.com/office/officeart/2005/8/layout/hProcess11"/>
    <dgm:cxn modelId="{36913C9C-8A83-43AD-B6B3-E6D68B2CA761}" type="presParOf" srcId="{CC39A40E-975A-4251-B6FB-047B59B1D4D6}" destId="{1E9EECEB-DBA9-4E45-AF4F-E26649D9323A}" srcOrd="1" destOrd="0" presId="urn:microsoft.com/office/officeart/2005/8/layout/hProcess11"/>
    <dgm:cxn modelId="{82222338-7A98-4FAF-89F8-CF6EB5FD4A10}" type="presParOf" srcId="{CC39A40E-975A-4251-B6FB-047B59B1D4D6}" destId="{E055B94E-1709-4AA7-8CAD-939F4C9AB7C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8B9F2-9F60-46E2-8D02-17C5A45F2341}">
      <dsp:nvSpPr>
        <dsp:cNvPr id="0" name=""/>
        <dsp:cNvSpPr/>
      </dsp:nvSpPr>
      <dsp:spPr>
        <a:xfrm>
          <a:off x="5257800" y="2412840"/>
          <a:ext cx="3674089" cy="797956"/>
        </a:xfrm>
        <a:custGeom>
          <a:avLst/>
          <a:gdLst/>
          <a:ahLst/>
          <a:cxnLst/>
          <a:rect l="0" t="0" r="0" b="0"/>
          <a:pathLst>
            <a:path>
              <a:moveTo>
                <a:pt x="0" y="0"/>
              </a:moveTo>
              <a:lnTo>
                <a:pt x="0" y="536478"/>
              </a:lnTo>
              <a:lnTo>
                <a:pt x="3674089" y="536478"/>
              </a:lnTo>
              <a:lnTo>
                <a:pt x="3674089" y="7979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311B6B-72D2-4140-8FB8-D1E564E6CD7D}">
      <dsp:nvSpPr>
        <dsp:cNvPr id="0" name=""/>
        <dsp:cNvSpPr/>
      </dsp:nvSpPr>
      <dsp:spPr>
        <a:xfrm>
          <a:off x="5212080" y="2412840"/>
          <a:ext cx="91440" cy="797956"/>
        </a:xfrm>
        <a:custGeom>
          <a:avLst/>
          <a:gdLst/>
          <a:ahLst/>
          <a:cxnLst/>
          <a:rect l="0" t="0" r="0" b="0"/>
          <a:pathLst>
            <a:path>
              <a:moveTo>
                <a:pt x="45720" y="0"/>
              </a:moveTo>
              <a:lnTo>
                <a:pt x="45720" y="7979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A41A9E-8633-4BF2-BCC5-09F82B237B84}">
      <dsp:nvSpPr>
        <dsp:cNvPr id="0" name=""/>
        <dsp:cNvSpPr/>
      </dsp:nvSpPr>
      <dsp:spPr>
        <a:xfrm>
          <a:off x="1583710" y="2412840"/>
          <a:ext cx="3674089" cy="797956"/>
        </a:xfrm>
        <a:custGeom>
          <a:avLst/>
          <a:gdLst/>
          <a:ahLst/>
          <a:cxnLst/>
          <a:rect l="0" t="0" r="0" b="0"/>
          <a:pathLst>
            <a:path>
              <a:moveTo>
                <a:pt x="3674089" y="0"/>
              </a:moveTo>
              <a:lnTo>
                <a:pt x="3674089" y="536478"/>
              </a:lnTo>
              <a:lnTo>
                <a:pt x="0" y="536478"/>
              </a:lnTo>
              <a:lnTo>
                <a:pt x="0" y="7979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4203B3-4B46-4F7C-9117-36D16FE73C76}">
      <dsp:nvSpPr>
        <dsp:cNvPr id="0" name=""/>
        <dsp:cNvSpPr/>
      </dsp:nvSpPr>
      <dsp:spPr>
        <a:xfrm>
          <a:off x="6761" y="21487"/>
          <a:ext cx="10502076" cy="2391353"/>
        </a:xfrm>
        <a:prstGeom prst="rect">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i="0" kern="1200"/>
            <a:t>C1.6. R1-I1 – </a:t>
          </a:r>
          <a:r>
            <a:rPr lang="en-US" sz="1600" b="1" i="0" kern="1200" err="1"/>
            <a:t>Regionalna</a:t>
          </a:r>
          <a:r>
            <a:rPr lang="en-US" sz="1600" b="1" i="0" kern="1200"/>
            <a:t> </a:t>
          </a:r>
          <a:r>
            <a:rPr lang="en-US" sz="1600" b="1" i="0" kern="1200" err="1"/>
            <a:t>diversifikacija</a:t>
          </a:r>
          <a:r>
            <a:rPr lang="en-US" sz="1600" b="1" i="0" kern="1200"/>
            <a:t> </a:t>
          </a:r>
          <a:r>
            <a:rPr lang="en-US" sz="1600" b="1" i="0" kern="1200" err="1"/>
            <a:t>i</a:t>
          </a:r>
          <a:r>
            <a:rPr lang="en-US" sz="1600" b="1" i="0" kern="1200"/>
            <a:t> </a:t>
          </a:r>
          <a:r>
            <a:rPr lang="en-US" sz="1600" b="1" i="0" kern="1200" err="1"/>
            <a:t>specijalizacija</a:t>
          </a:r>
          <a:r>
            <a:rPr lang="en-US" sz="1600" b="1" i="0" kern="1200"/>
            <a:t> </a:t>
          </a:r>
          <a:r>
            <a:rPr lang="en-US" sz="1600" b="1" i="0" kern="1200" err="1"/>
            <a:t>hrvatskog</a:t>
          </a:r>
          <a:r>
            <a:rPr lang="en-US" sz="1600" b="1" i="0" kern="1200"/>
            <a:t> </a:t>
          </a:r>
          <a:r>
            <a:rPr lang="en-US" sz="1600" b="1" i="0" kern="1200" err="1"/>
            <a:t>turizma</a:t>
          </a:r>
          <a:r>
            <a:rPr lang="en-US" sz="1600" b="1" i="0" kern="1200"/>
            <a:t> </a:t>
          </a:r>
          <a:r>
            <a:rPr lang="en-US" sz="1600" b="1" i="0" kern="1200" err="1"/>
            <a:t>kroz</a:t>
          </a:r>
          <a:r>
            <a:rPr lang="en-US" sz="1600" b="1" i="0" kern="1200"/>
            <a:t> </a:t>
          </a:r>
          <a:r>
            <a:rPr lang="en-US" sz="1600" b="1" i="0" kern="1200" err="1"/>
            <a:t>ulaganja</a:t>
          </a:r>
          <a:r>
            <a:rPr lang="en-US" sz="1600" b="1" i="0" kern="1200"/>
            <a:t> u </a:t>
          </a:r>
          <a:r>
            <a:rPr lang="en-US" sz="1600" b="1" i="0" kern="1200" err="1"/>
            <a:t>razvoj</a:t>
          </a:r>
          <a:r>
            <a:rPr lang="en-US" sz="1600" b="1" i="0" kern="1200"/>
            <a:t> </a:t>
          </a:r>
          <a:r>
            <a:rPr lang="en-US" sz="1600" b="1" i="0" kern="1200" err="1"/>
            <a:t>turističkih</a:t>
          </a:r>
          <a:r>
            <a:rPr lang="en-US" sz="1600" b="1" i="0" kern="1200"/>
            <a:t> </a:t>
          </a:r>
          <a:r>
            <a:rPr lang="en-US" sz="1600" b="1" i="0" kern="1200" err="1"/>
            <a:t>proizvoda</a:t>
          </a:r>
          <a:r>
            <a:rPr lang="en-US" sz="1600" b="1" i="0" kern="1200"/>
            <a:t> </a:t>
          </a:r>
          <a:r>
            <a:rPr lang="en-US" sz="1600" b="1" i="0" kern="1200" err="1"/>
            <a:t>visoke</a:t>
          </a:r>
          <a:r>
            <a:rPr lang="en-US" sz="1600" b="1" i="0" kern="1200"/>
            <a:t> </a:t>
          </a:r>
          <a:r>
            <a:rPr lang="en-US" sz="1600" b="1" i="0" kern="1200" err="1"/>
            <a:t>dodane</a:t>
          </a:r>
          <a:r>
            <a:rPr lang="en-US" sz="1600" b="1" i="0" kern="1200"/>
            <a:t> </a:t>
          </a:r>
          <a:r>
            <a:rPr lang="en-US" sz="1600" b="1" i="0" kern="1200" err="1"/>
            <a:t>vrijednosti</a:t>
          </a:r>
          <a:r>
            <a:rPr lang="hr-HR" sz="1600" b="1" i="0" kern="1200"/>
            <a:t> </a:t>
          </a:r>
        </a:p>
        <a:p>
          <a:pPr lvl="0" algn="ctr" defTabSz="711200">
            <a:lnSpc>
              <a:spcPct val="90000"/>
            </a:lnSpc>
            <a:spcBef>
              <a:spcPct val="0"/>
            </a:spcBef>
            <a:spcAft>
              <a:spcPct val="35000"/>
            </a:spcAft>
          </a:pPr>
          <a:endParaRPr lang="hr-HR" sz="1600" b="0" i="1" kern="1200"/>
        </a:p>
        <a:p>
          <a:pPr lvl="0" algn="ctr" defTabSz="711200">
            <a:lnSpc>
              <a:spcPct val="90000"/>
            </a:lnSpc>
            <a:spcBef>
              <a:spcPct val="0"/>
            </a:spcBef>
            <a:spcAft>
              <a:spcPct val="35000"/>
            </a:spcAft>
          </a:pPr>
          <a:r>
            <a:rPr lang="hr-HR" sz="1600" b="0" i="1" kern="1200"/>
            <a:t>Poziv na dodjelu bespovratnih sredstava za razvoj te zelenu i digitalnu tranziciju javne turističke infrastrukture </a:t>
          </a:r>
        </a:p>
        <a:p>
          <a:pPr lvl="0" algn="ctr" defTabSz="711200">
            <a:lnSpc>
              <a:spcPct val="90000"/>
            </a:lnSpc>
            <a:spcBef>
              <a:spcPct val="0"/>
            </a:spcBef>
            <a:spcAft>
              <a:spcPct val="35000"/>
            </a:spcAft>
          </a:pPr>
          <a:endParaRPr lang="hr-HR" sz="1600" b="1" i="0" kern="1200"/>
        </a:p>
        <a:p>
          <a:pPr lvl="0" algn="ctr" defTabSz="711200">
            <a:lnSpc>
              <a:spcPct val="90000"/>
            </a:lnSpc>
            <a:spcBef>
              <a:spcPct val="0"/>
            </a:spcBef>
            <a:spcAft>
              <a:spcPct val="35000"/>
            </a:spcAft>
          </a:pPr>
          <a:r>
            <a:rPr lang="hr-HR" sz="1600" b="1" i="0" kern="1200"/>
            <a:t>930.000.000,00 HRK  </a:t>
          </a:r>
        </a:p>
        <a:p>
          <a:pPr lvl="0" algn="ctr" defTabSz="711200">
            <a:lnSpc>
              <a:spcPct val="90000"/>
            </a:lnSpc>
            <a:spcBef>
              <a:spcPct val="0"/>
            </a:spcBef>
            <a:spcAft>
              <a:spcPct val="35000"/>
            </a:spcAft>
          </a:pPr>
          <a:r>
            <a:rPr lang="hr-HR" sz="1600" b="1" i="0" kern="1200"/>
            <a:t>(123.432.211,82 EUR)</a:t>
          </a:r>
          <a:endParaRPr lang="en-US" sz="1600" b="1" i="0" kern="1200"/>
        </a:p>
      </dsp:txBody>
      <dsp:txXfrm>
        <a:off x="6761" y="21487"/>
        <a:ext cx="10502076" cy="2391353"/>
      </dsp:txXfrm>
    </dsp:sp>
    <dsp:sp modelId="{33DBF317-1C14-46B2-9C2A-3B399C2E9790}">
      <dsp:nvSpPr>
        <dsp:cNvPr id="0" name=""/>
        <dsp:cNvSpPr/>
      </dsp:nvSpPr>
      <dsp:spPr>
        <a:xfrm>
          <a:off x="8143" y="3210796"/>
          <a:ext cx="3151133" cy="1701375"/>
        </a:xfrm>
        <a:prstGeom prst="rect">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hr-HR" sz="1600" b="1" kern="1200"/>
            <a:t>GRUPA 1 </a:t>
          </a:r>
        </a:p>
        <a:p>
          <a:pPr lvl="0" algn="ctr" defTabSz="711200">
            <a:lnSpc>
              <a:spcPct val="90000"/>
            </a:lnSpc>
            <a:spcBef>
              <a:spcPct val="0"/>
            </a:spcBef>
            <a:spcAft>
              <a:spcPct val="35000"/>
            </a:spcAft>
          </a:pPr>
          <a:r>
            <a:rPr lang="hr-HR" sz="1600" kern="1200"/>
            <a:t>Bespovratna sredstva za razvoj </a:t>
          </a:r>
          <a:r>
            <a:rPr lang="hr-HR" sz="1600" kern="1200" err="1"/>
            <a:t>posjetiteljske</a:t>
          </a:r>
          <a:r>
            <a:rPr lang="hr-HR" sz="1600" kern="1200"/>
            <a:t> infrastrukture </a:t>
          </a:r>
        </a:p>
        <a:p>
          <a:pPr lvl="0" algn="ctr" defTabSz="711200">
            <a:lnSpc>
              <a:spcPct val="90000"/>
            </a:lnSpc>
            <a:spcBef>
              <a:spcPct val="0"/>
            </a:spcBef>
            <a:spcAft>
              <a:spcPct val="35000"/>
            </a:spcAft>
          </a:pPr>
          <a:r>
            <a:rPr lang="hr-HR" sz="1600" b="1" kern="1200"/>
            <a:t>185.000.000,00 HRK</a:t>
          </a:r>
        </a:p>
        <a:p>
          <a:pPr lvl="0" algn="ctr" defTabSz="711200">
            <a:lnSpc>
              <a:spcPct val="90000"/>
            </a:lnSpc>
            <a:spcBef>
              <a:spcPct val="0"/>
            </a:spcBef>
            <a:spcAft>
              <a:spcPct val="35000"/>
            </a:spcAft>
          </a:pPr>
          <a:r>
            <a:rPr lang="hr-HR" sz="1600" b="1" kern="1200"/>
            <a:t>(24.553.719,55 EUR)</a:t>
          </a:r>
          <a:endParaRPr lang="en-US" sz="1600" b="1" kern="1200"/>
        </a:p>
      </dsp:txBody>
      <dsp:txXfrm>
        <a:off x="8143" y="3210796"/>
        <a:ext cx="3151133" cy="1701375"/>
      </dsp:txXfrm>
    </dsp:sp>
    <dsp:sp modelId="{BDB5B460-AFF9-4DB9-B0BA-DED5BBA3C1A5}">
      <dsp:nvSpPr>
        <dsp:cNvPr id="0" name=""/>
        <dsp:cNvSpPr/>
      </dsp:nvSpPr>
      <dsp:spPr>
        <a:xfrm>
          <a:off x="3682233" y="3210796"/>
          <a:ext cx="3151133" cy="1701375"/>
        </a:xfrm>
        <a:prstGeom prst="rect">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hr-HR" sz="1600" b="1" kern="1200"/>
            <a:t>GRUPA 2 </a:t>
          </a:r>
        </a:p>
        <a:p>
          <a:pPr lvl="0" algn="ctr" defTabSz="711200">
            <a:lnSpc>
              <a:spcPct val="90000"/>
            </a:lnSpc>
            <a:spcBef>
              <a:spcPct val="0"/>
            </a:spcBef>
            <a:spcAft>
              <a:spcPct val="35000"/>
            </a:spcAft>
          </a:pPr>
          <a:r>
            <a:rPr lang="hr-HR" sz="1600" kern="1200"/>
            <a:t>Bespovratna sredstva za razvoj infrastrukture aktivnog turizma </a:t>
          </a:r>
        </a:p>
        <a:p>
          <a:pPr lvl="0" algn="ctr" defTabSz="711200">
            <a:lnSpc>
              <a:spcPct val="90000"/>
            </a:lnSpc>
            <a:spcBef>
              <a:spcPct val="0"/>
            </a:spcBef>
            <a:spcAft>
              <a:spcPct val="35000"/>
            </a:spcAft>
          </a:pPr>
          <a:r>
            <a:rPr lang="hr-HR" sz="1600" b="1" kern="1200"/>
            <a:t>280.000.000,00 HRK</a:t>
          </a:r>
        </a:p>
        <a:p>
          <a:pPr lvl="0" algn="ctr" defTabSz="711200">
            <a:lnSpc>
              <a:spcPct val="90000"/>
            </a:lnSpc>
            <a:spcBef>
              <a:spcPct val="0"/>
            </a:spcBef>
            <a:spcAft>
              <a:spcPct val="35000"/>
            </a:spcAft>
          </a:pPr>
          <a:r>
            <a:rPr lang="hr-HR" sz="1600" b="1" kern="1200"/>
            <a:t>(37.162.386,36 EUR)</a:t>
          </a:r>
          <a:endParaRPr lang="en-US" sz="1600" b="1" kern="1200"/>
        </a:p>
      </dsp:txBody>
      <dsp:txXfrm>
        <a:off x="3682233" y="3210796"/>
        <a:ext cx="3151133" cy="1701375"/>
      </dsp:txXfrm>
    </dsp:sp>
    <dsp:sp modelId="{EF17FE85-CBF0-4184-B4BB-F9209D087D1A}">
      <dsp:nvSpPr>
        <dsp:cNvPr id="0" name=""/>
        <dsp:cNvSpPr/>
      </dsp:nvSpPr>
      <dsp:spPr>
        <a:xfrm>
          <a:off x="7356322" y="3210796"/>
          <a:ext cx="3151133" cy="1703616"/>
        </a:xfrm>
        <a:prstGeom prst="rect">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hr-HR" sz="1600" b="1" kern="1200"/>
            <a:t>GRUPA 3 </a:t>
          </a:r>
        </a:p>
        <a:p>
          <a:pPr lvl="0" algn="ctr" defTabSz="711200">
            <a:lnSpc>
              <a:spcPct val="90000"/>
            </a:lnSpc>
            <a:spcBef>
              <a:spcPct val="0"/>
            </a:spcBef>
            <a:spcAft>
              <a:spcPct val="35000"/>
            </a:spcAft>
          </a:pPr>
          <a:r>
            <a:rPr lang="hr-HR" sz="1600" kern="1200"/>
            <a:t>Bespovratna sredstva za infrastrukturu u funkciji razvoja lječilišnog i wellness turizma </a:t>
          </a:r>
        </a:p>
        <a:p>
          <a:pPr lvl="0" algn="ctr" defTabSz="711200">
            <a:lnSpc>
              <a:spcPct val="90000"/>
            </a:lnSpc>
            <a:spcBef>
              <a:spcPct val="0"/>
            </a:spcBef>
            <a:spcAft>
              <a:spcPct val="35000"/>
            </a:spcAft>
          </a:pPr>
          <a:r>
            <a:rPr lang="hr-HR" sz="1600" b="1" kern="1200"/>
            <a:t>465.000.000,00 HRK</a:t>
          </a:r>
        </a:p>
        <a:p>
          <a:pPr lvl="0" algn="ctr" defTabSz="711200">
            <a:lnSpc>
              <a:spcPct val="90000"/>
            </a:lnSpc>
            <a:spcBef>
              <a:spcPct val="0"/>
            </a:spcBef>
            <a:spcAft>
              <a:spcPct val="35000"/>
            </a:spcAft>
          </a:pPr>
          <a:r>
            <a:rPr lang="hr-HR" sz="1600" b="1" kern="1200"/>
            <a:t>(61.716.105,91 EUR)</a:t>
          </a:r>
          <a:endParaRPr lang="en-US" sz="1600" b="1" kern="1200"/>
        </a:p>
      </dsp:txBody>
      <dsp:txXfrm>
        <a:off x="7356322" y="3210796"/>
        <a:ext cx="3151133" cy="17036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DF1EB-E24D-4B5F-BC58-92F153D0BF25}">
      <dsp:nvSpPr>
        <dsp:cNvPr id="0" name=""/>
        <dsp:cNvSpPr/>
      </dsp:nvSpPr>
      <dsp:spPr>
        <a:xfrm>
          <a:off x="0" y="1015879"/>
          <a:ext cx="11297264" cy="3344574"/>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D08C2B-D94A-49C6-A535-3032AFE330B8}">
      <dsp:nvSpPr>
        <dsp:cNvPr id="0" name=""/>
        <dsp:cNvSpPr/>
      </dsp:nvSpPr>
      <dsp:spPr>
        <a:xfrm>
          <a:off x="0" y="811299"/>
          <a:ext cx="2170877" cy="1164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100000"/>
            </a:lnSpc>
            <a:spcBef>
              <a:spcPct val="0"/>
            </a:spcBef>
            <a:spcAft>
              <a:spcPct val="35000"/>
            </a:spcAft>
          </a:pPr>
          <a:r>
            <a:rPr lang="hr-HR" sz="1800" b="1" kern="1200"/>
            <a:t>Javno savjetovanje i komentari EK na Nacrt </a:t>
          </a:r>
          <a:r>
            <a:rPr lang="hr-HR" sz="1800" b="1" kern="1200" err="1"/>
            <a:t>UzP</a:t>
          </a:r>
          <a:r>
            <a:rPr lang="hr-HR" sz="1800" b="1" kern="1200"/>
            <a:t>-a </a:t>
          </a:r>
          <a:r>
            <a:rPr lang="hr-HR" sz="1800" b="1" kern="1200">
              <a:latin typeface="Calibri Light"/>
            </a:rPr>
            <a:t>(svibanj/lipanj 2022.)</a:t>
          </a:r>
          <a:endParaRPr lang="en-US" sz="1800" b="1" kern="1200"/>
        </a:p>
      </dsp:txBody>
      <dsp:txXfrm>
        <a:off x="0" y="811299"/>
        <a:ext cx="2170877" cy="1164169"/>
      </dsp:txXfrm>
    </dsp:sp>
    <dsp:sp modelId="{EACB13FD-AA0F-4896-99D9-CF59CCF833E0}">
      <dsp:nvSpPr>
        <dsp:cNvPr id="0" name=""/>
        <dsp:cNvSpPr/>
      </dsp:nvSpPr>
      <dsp:spPr>
        <a:xfrm>
          <a:off x="628809" y="2415678"/>
          <a:ext cx="537633" cy="537633"/>
        </a:xfrm>
        <a:prstGeom prst="ellipse">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sp>
    <dsp:sp modelId="{DBF7AFE3-E3C4-4C81-83EB-CC84B6918B76}">
      <dsp:nvSpPr>
        <dsp:cNvPr id="0" name=""/>
        <dsp:cNvSpPr/>
      </dsp:nvSpPr>
      <dsp:spPr>
        <a:xfrm>
          <a:off x="1245053" y="3466106"/>
          <a:ext cx="1891519" cy="964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hr-HR" sz="1800" b="1" kern="1200"/>
            <a:t>Objava Poziva C1.6 R1-I1 </a:t>
          </a:r>
          <a:r>
            <a:rPr lang="hr-HR" sz="1800" b="1" kern="1200">
              <a:latin typeface="Calibri Light"/>
            </a:rPr>
            <a:t>5.10.2022.</a:t>
          </a:r>
          <a:endParaRPr lang="en-US" sz="1800" b="1" kern="1200"/>
        </a:p>
      </dsp:txBody>
      <dsp:txXfrm>
        <a:off x="1245053" y="3466106"/>
        <a:ext cx="1891519" cy="964750"/>
      </dsp:txXfrm>
    </dsp:sp>
    <dsp:sp modelId="{2EEAE30B-48C7-4C98-8363-F4EB5E0FC5A7}">
      <dsp:nvSpPr>
        <dsp:cNvPr id="0" name=""/>
        <dsp:cNvSpPr/>
      </dsp:nvSpPr>
      <dsp:spPr>
        <a:xfrm>
          <a:off x="1891822" y="2415678"/>
          <a:ext cx="537633" cy="537633"/>
        </a:xfrm>
        <a:prstGeom prst="ellipse">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sp>
    <dsp:sp modelId="{1E227DBB-3761-4E12-A1C7-0581706C48D7}">
      <dsp:nvSpPr>
        <dsp:cNvPr id="0" name=""/>
        <dsp:cNvSpPr/>
      </dsp:nvSpPr>
      <dsp:spPr>
        <a:xfrm>
          <a:off x="4224139" y="833557"/>
          <a:ext cx="1941379" cy="1076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hr-HR" sz="1800" b="1" kern="1200"/>
            <a:t>Prijava putem sustava </a:t>
          </a:r>
          <a:r>
            <a:rPr lang="hr-HR" sz="1800" b="1" kern="1200" err="1"/>
            <a:t>eNPOO</a:t>
          </a:r>
          <a:endParaRPr lang="en-US" sz="1800" b="1" kern="1200"/>
        </a:p>
      </dsp:txBody>
      <dsp:txXfrm>
        <a:off x="4224139" y="833557"/>
        <a:ext cx="1941379" cy="1076256"/>
      </dsp:txXfrm>
    </dsp:sp>
    <dsp:sp modelId="{3338DC22-4A14-4B91-9206-3C7723D86EDA}">
      <dsp:nvSpPr>
        <dsp:cNvPr id="0" name=""/>
        <dsp:cNvSpPr/>
      </dsp:nvSpPr>
      <dsp:spPr>
        <a:xfrm>
          <a:off x="4921292" y="2415678"/>
          <a:ext cx="537633" cy="537633"/>
        </a:xfrm>
        <a:prstGeom prst="ellipse">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sp>
    <dsp:sp modelId="{FFBCB782-1F0C-42A3-9FC0-D62BD0AEE12C}">
      <dsp:nvSpPr>
        <dsp:cNvPr id="0" name=""/>
        <dsp:cNvSpPr/>
      </dsp:nvSpPr>
      <dsp:spPr>
        <a:xfrm>
          <a:off x="6983052" y="3466283"/>
          <a:ext cx="1891519" cy="1101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hr-HR" sz="1800" b="1" kern="1200"/>
            <a:t>Donošenje Odluke o financiranju</a:t>
          </a:r>
          <a:endParaRPr lang="en-US" sz="1800" b="1" kern="1200"/>
        </a:p>
      </dsp:txBody>
      <dsp:txXfrm>
        <a:off x="6983052" y="3466283"/>
        <a:ext cx="1891519" cy="1101976"/>
      </dsp:txXfrm>
    </dsp:sp>
    <dsp:sp modelId="{DE54874E-F415-48D4-9B71-3AB0335EFE85}">
      <dsp:nvSpPr>
        <dsp:cNvPr id="0" name=""/>
        <dsp:cNvSpPr/>
      </dsp:nvSpPr>
      <dsp:spPr>
        <a:xfrm>
          <a:off x="7643489" y="2422796"/>
          <a:ext cx="537633" cy="537633"/>
        </a:xfrm>
        <a:prstGeom prst="ellipse">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sp>
    <dsp:sp modelId="{746B5800-EC81-462A-A2CF-91B1C6321AE1}">
      <dsp:nvSpPr>
        <dsp:cNvPr id="0" name=""/>
        <dsp:cNvSpPr/>
      </dsp:nvSpPr>
      <dsp:spPr>
        <a:xfrm>
          <a:off x="9983320" y="1194728"/>
          <a:ext cx="1313943" cy="724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hr-HR" sz="1800" b="1" kern="1200"/>
            <a:t>Završetak projekta </a:t>
          </a:r>
        </a:p>
        <a:p>
          <a:pPr lvl="0" algn="ctr" defTabSz="800100">
            <a:lnSpc>
              <a:spcPct val="90000"/>
            </a:lnSpc>
            <a:spcBef>
              <a:spcPct val="0"/>
            </a:spcBef>
            <a:spcAft>
              <a:spcPct val="35000"/>
            </a:spcAft>
          </a:pPr>
          <a:r>
            <a:rPr lang="hr-HR" sz="1800" b="1" kern="1200"/>
            <a:t>K2/2025</a:t>
          </a:r>
          <a:endParaRPr lang="en-US" sz="1800" b="1" kern="1200"/>
        </a:p>
      </dsp:txBody>
      <dsp:txXfrm>
        <a:off x="9983320" y="1194728"/>
        <a:ext cx="1313943" cy="724987"/>
      </dsp:txXfrm>
    </dsp:sp>
    <dsp:sp modelId="{1E9EECEB-DBA9-4E45-AF4F-E26649D9323A}">
      <dsp:nvSpPr>
        <dsp:cNvPr id="0" name=""/>
        <dsp:cNvSpPr/>
      </dsp:nvSpPr>
      <dsp:spPr>
        <a:xfrm>
          <a:off x="10466464" y="2422796"/>
          <a:ext cx="537633" cy="537633"/>
        </a:xfrm>
        <a:prstGeom prst="ellipse">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19413" cy="4953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14763" y="1"/>
            <a:ext cx="2919412" cy="495300"/>
          </a:xfrm>
          <a:prstGeom prst="rect">
            <a:avLst/>
          </a:prstGeom>
        </p:spPr>
        <p:txBody>
          <a:bodyPr vert="horz" lIns="91440" tIns="45720" rIns="91440" bIns="45720" rtlCol="0"/>
          <a:lstStyle>
            <a:lvl1pPr algn="r">
              <a:defRPr sz="1200"/>
            </a:lvl1pPr>
          </a:lstStyle>
          <a:p>
            <a:fld id="{B9347FE7-4EBA-44E0-9FF9-6981AB4EBF2F}" type="datetimeFigureOut">
              <a:rPr lang="hr-HR" smtClean="0"/>
              <a:pPr/>
              <a:t>14.11.2022.</a:t>
            </a:fld>
            <a:endParaRPr lang="hr-HR"/>
          </a:p>
        </p:txBody>
      </p:sp>
      <p:sp>
        <p:nvSpPr>
          <p:cNvPr id="4" name="Footer Placeholder 3"/>
          <p:cNvSpPr>
            <a:spLocks noGrp="1"/>
          </p:cNvSpPr>
          <p:nvPr>
            <p:ph type="ftr" sz="quarter" idx="2"/>
          </p:nvPr>
        </p:nvSpPr>
        <p:spPr>
          <a:xfrm>
            <a:off x="2" y="9371013"/>
            <a:ext cx="2919413" cy="4953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C0D52B3-FBC1-407B-8ABC-93E4B1AAAD19}" type="slidenum">
              <a:rPr lang="hr-HR" smtClean="0"/>
              <a:pPr/>
              <a:t>‹#›</a:t>
            </a:fld>
            <a:endParaRPr lang="hr-HR"/>
          </a:p>
        </p:txBody>
      </p:sp>
    </p:spTree>
    <p:extLst>
      <p:ext uri="{BB962C8B-B14F-4D97-AF65-F5344CB8AC3E}">
        <p14:creationId xmlns:p14="http://schemas.microsoft.com/office/powerpoint/2010/main" val="1069630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19413" cy="4953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14763" y="1"/>
            <a:ext cx="2919412" cy="495300"/>
          </a:xfrm>
          <a:prstGeom prst="rect">
            <a:avLst/>
          </a:prstGeom>
        </p:spPr>
        <p:txBody>
          <a:bodyPr vert="horz" lIns="91440" tIns="45720" rIns="91440" bIns="45720" rtlCol="0"/>
          <a:lstStyle>
            <a:lvl1pPr algn="r">
              <a:defRPr sz="1200"/>
            </a:lvl1pPr>
          </a:lstStyle>
          <a:p>
            <a:fld id="{396247D7-DB5E-441D-B10A-7E1BA5FA8E6A}" type="datetimeFigureOut">
              <a:rPr lang="hr-HR" smtClean="0"/>
              <a:pPr/>
              <a:t>14.11.2022.</a:t>
            </a:fld>
            <a:endParaRPr lang="hr-HR"/>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2" y="9371013"/>
            <a:ext cx="2919413" cy="4953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6BCC85DE-B5F4-440B-A010-51A2D73137C1}" type="slidenum">
              <a:rPr lang="hr-HR" smtClean="0"/>
              <a:pPr/>
              <a:t>‹#›</a:t>
            </a:fld>
            <a:endParaRPr lang="hr-HR"/>
          </a:p>
        </p:txBody>
      </p:sp>
    </p:spTree>
    <p:extLst>
      <p:ext uri="{BB962C8B-B14F-4D97-AF65-F5344CB8AC3E}">
        <p14:creationId xmlns:p14="http://schemas.microsoft.com/office/powerpoint/2010/main" val="1620404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r-HR" baseline="0"/>
          </a:p>
        </p:txBody>
      </p:sp>
      <p:sp>
        <p:nvSpPr>
          <p:cNvPr id="4" name="Slide Number Placeholder 3"/>
          <p:cNvSpPr>
            <a:spLocks noGrp="1"/>
          </p:cNvSpPr>
          <p:nvPr>
            <p:ph type="sldNum" sz="quarter" idx="10"/>
          </p:nvPr>
        </p:nvSpPr>
        <p:spPr/>
        <p:txBody>
          <a:bodyPr/>
          <a:lstStyle/>
          <a:p>
            <a:fld id="{6BCC85DE-B5F4-440B-A010-51A2D73137C1}" type="slidenum">
              <a:rPr lang="hr-HR" smtClean="0"/>
              <a:pPr/>
              <a:t>1</a:t>
            </a:fld>
            <a:endParaRPr lang="hr-HR"/>
          </a:p>
        </p:txBody>
      </p:sp>
    </p:spTree>
    <p:extLst>
      <p:ext uri="{BB962C8B-B14F-4D97-AF65-F5344CB8AC3E}">
        <p14:creationId xmlns:p14="http://schemas.microsoft.com/office/powerpoint/2010/main" val="1989659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12</a:t>
            </a:fld>
            <a:endParaRPr lang="hr-HR"/>
          </a:p>
        </p:txBody>
      </p:sp>
    </p:spTree>
    <p:extLst>
      <p:ext uri="{BB962C8B-B14F-4D97-AF65-F5344CB8AC3E}">
        <p14:creationId xmlns:p14="http://schemas.microsoft.com/office/powerpoint/2010/main" val="2378451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13</a:t>
            </a:fld>
            <a:endParaRPr lang="hr-HR"/>
          </a:p>
        </p:txBody>
      </p:sp>
    </p:spTree>
    <p:extLst>
      <p:ext uri="{BB962C8B-B14F-4D97-AF65-F5344CB8AC3E}">
        <p14:creationId xmlns:p14="http://schemas.microsoft.com/office/powerpoint/2010/main" val="2477807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14</a:t>
            </a:fld>
            <a:endParaRPr lang="hr-HR"/>
          </a:p>
        </p:txBody>
      </p:sp>
    </p:spTree>
    <p:extLst>
      <p:ext uri="{BB962C8B-B14F-4D97-AF65-F5344CB8AC3E}">
        <p14:creationId xmlns:p14="http://schemas.microsoft.com/office/powerpoint/2010/main" val="2694199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15</a:t>
            </a:fld>
            <a:endParaRPr lang="hr-HR"/>
          </a:p>
        </p:txBody>
      </p:sp>
    </p:spTree>
    <p:extLst>
      <p:ext uri="{BB962C8B-B14F-4D97-AF65-F5344CB8AC3E}">
        <p14:creationId xmlns:p14="http://schemas.microsoft.com/office/powerpoint/2010/main" val="2511779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a:t>Minimalni uvjeti za odabir projekta su navedeni</a:t>
            </a:r>
            <a:r>
              <a:rPr lang="hr-HR" baseline="0"/>
              <a:t> u uputama za prijavitelje, a boduje se </a:t>
            </a:r>
            <a:r>
              <a:rPr lang="hr-HR" baseline="0" err="1"/>
              <a:t>nadstandard</a:t>
            </a:r>
            <a:r>
              <a:rPr lang="hr-HR" baseline="0"/>
              <a:t>.</a:t>
            </a:r>
            <a:endParaRPr lang="hr-H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16</a:t>
            </a:fld>
            <a:endParaRPr lang="hr-HR"/>
          </a:p>
        </p:txBody>
      </p:sp>
    </p:spTree>
    <p:extLst>
      <p:ext uri="{BB962C8B-B14F-4D97-AF65-F5344CB8AC3E}">
        <p14:creationId xmlns:p14="http://schemas.microsoft.com/office/powerpoint/2010/main" val="3513829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a:t>ITR – povećanje atraktivnosti slabije razvijenih turističkih destinacija</a:t>
            </a:r>
          </a:p>
          <a:p>
            <a:r>
              <a:rPr lang="hr-HR"/>
              <a:t>Sva ulaganja u ovom Pozivu moraju doprinijeti</a:t>
            </a:r>
            <a:r>
              <a:rPr lang="hr-HR" baseline="0"/>
              <a:t> značajno</a:t>
            </a:r>
            <a:r>
              <a:rPr lang="hr-HR"/>
              <a:t> jednom od ciljeva Uredbe (EU) 2020/852 Europskog Parlamenta i Vijeća od 18. lipnja 2020. o uspostavi okvira za olakšavanje održivih ulaganja i izmjeni Uredbe (EU) 2019/2088:</a:t>
            </a:r>
          </a:p>
          <a:p>
            <a:r>
              <a:rPr lang="hr-HR"/>
              <a:t>1. Ublažavanje klimatskih promjena; (rekonstrukcija i obnova JTI – više od 30% uštede energije i/ili stakleničkih plinova u odnosu na ex-</a:t>
            </a:r>
            <a:r>
              <a:rPr lang="hr-HR" err="1"/>
              <a:t>ante</a:t>
            </a:r>
            <a:r>
              <a:rPr lang="hr-HR" baseline="0"/>
              <a:t> procjenu; novogradnja – standard za zgrade gotovo nulte energije – </a:t>
            </a:r>
            <a:r>
              <a:rPr lang="hr-HR" baseline="0" err="1"/>
              <a:t>nZEB</a:t>
            </a:r>
            <a:r>
              <a:rPr lang="hr-HR" baseline="0"/>
              <a:t>)</a:t>
            </a:r>
            <a:endParaRPr lang="hr-HR"/>
          </a:p>
          <a:p>
            <a:r>
              <a:rPr lang="hr-HR"/>
              <a:t>2. Prilagodbe klimatskim promjenama;</a:t>
            </a:r>
          </a:p>
          <a:p>
            <a:r>
              <a:rPr lang="hr-HR"/>
              <a:t>3. Održiva uporaba i zaštita voda i morskih resursa</a:t>
            </a:r>
            <a:r>
              <a:rPr lang="hr-HR" baseline="0"/>
              <a:t> (projekt će rezultirati dobrovoljnim certifikatom eko oznake i/ili certifikatom sustava upravljanja okolišem i/ili energijom kao što su EU </a:t>
            </a:r>
            <a:r>
              <a:rPr lang="hr-HR" baseline="0" err="1"/>
              <a:t>Ecolabel</a:t>
            </a:r>
            <a:r>
              <a:rPr lang="hr-HR" baseline="0"/>
              <a:t>, EMAS, ISO standardi ili ekvivalent koji dokazuje doprinos zaštiti vodnih resursa i mora; </a:t>
            </a:r>
            <a:endParaRPr lang="hr-HR"/>
          </a:p>
          <a:p>
            <a:r>
              <a:rPr lang="hr-HR"/>
              <a:t>4. Kružno gospodarstvo, uključujući prevenciju i recikliranje otpada;</a:t>
            </a:r>
          </a:p>
          <a:p>
            <a:r>
              <a:rPr lang="hr-HR"/>
              <a:t>5. Prevencija i kontrola onečišćenja zraka, vode ili tla;</a:t>
            </a:r>
          </a:p>
          <a:p>
            <a:r>
              <a:rPr lang="hr-HR"/>
              <a:t>6. Zaštita i obnova biološke raznolikosti i ekosustava;</a:t>
            </a: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17</a:t>
            </a:fld>
            <a:endParaRPr lang="hr-HR"/>
          </a:p>
        </p:txBody>
      </p:sp>
    </p:spTree>
    <p:extLst>
      <p:ext uri="{BB962C8B-B14F-4D97-AF65-F5344CB8AC3E}">
        <p14:creationId xmlns:p14="http://schemas.microsoft.com/office/powerpoint/2010/main" val="1756490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18</a:t>
            </a:fld>
            <a:endParaRPr lang="hr-HR"/>
          </a:p>
        </p:txBody>
      </p:sp>
    </p:spTree>
    <p:extLst>
      <p:ext uri="{BB962C8B-B14F-4D97-AF65-F5344CB8AC3E}">
        <p14:creationId xmlns:p14="http://schemas.microsoft.com/office/powerpoint/2010/main" val="2159365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indent="0">
              <a:buNone/>
            </a:pPr>
            <a:endParaRPr lang="hr-HR" baseline="0"/>
          </a:p>
          <a:p>
            <a:pPr marL="228600" indent="-228600">
              <a:buAutoNum type="arabicPeriod"/>
            </a:pPr>
            <a:endParaRPr lang="hr-H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19</a:t>
            </a:fld>
            <a:endParaRPr lang="hr-HR"/>
          </a:p>
        </p:txBody>
      </p:sp>
    </p:spTree>
    <p:extLst>
      <p:ext uri="{BB962C8B-B14F-4D97-AF65-F5344CB8AC3E}">
        <p14:creationId xmlns:p14="http://schemas.microsoft.com/office/powerpoint/2010/main" val="2004613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20</a:t>
            </a:fld>
            <a:endParaRPr lang="hr-HR"/>
          </a:p>
        </p:txBody>
      </p:sp>
    </p:spTree>
    <p:extLst>
      <p:ext uri="{BB962C8B-B14F-4D97-AF65-F5344CB8AC3E}">
        <p14:creationId xmlns:p14="http://schemas.microsoft.com/office/powerpoint/2010/main" val="471600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21</a:t>
            </a:fld>
            <a:endParaRPr lang="hr-HR"/>
          </a:p>
        </p:txBody>
      </p:sp>
    </p:spTree>
    <p:extLst>
      <p:ext uri="{BB962C8B-B14F-4D97-AF65-F5344CB8AC3E}">
        <p14:creationId xmlns:p14="http://schemas.microsoft.com/office/powerpoint/2010/main" val="3960166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2</a:t>
            </a:fld>
            <a:endParaRPr lang="hr-HR"/>
          </a:p>
        </p:txBody>
      </p:sp>
    </p:spTree>
    <p:extLst>
      <p:ext uri="{BB962C8B-B14F-4D97-AF65-F5344CB8AC3E}">
        <p14:creationId xmlns:p14="http://schemas.microsoft.com/office/powerpoint/2010/main" val="2205991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22</a:t>
            </a:fld>
            <a:endParaRPr lang="hr-HR"/>
          </a:p>
        </p:txBody>
      </p:sp>
    </p:spTree>
    <p:extLst>
      <p:ext uri="{BB962C8B-B14F-4D97-AF65-F5344CB8AC3E}">
        <p14:creationId xmlns:p14="http://schemas.microsoft.com/office/powerpoint/2010/main" val="3731734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23</a:t>
            </a:fld>
            <a:endParaRPr lang="hr-HR"/>
          </a:p>
        </p:txBody>
      </p:sp>
    </p:spTree>
    <p:extLst>
      <p:ext uri="{BB962C8B-B14F-4D97-AF65-F5344CB8AC3E}">
        <p14:creationId xmlns:p14="http://schemas.microsoft.com/office/powerpoint/2010/main" val="3877015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24</a:t>
            </a:fld>
            <a:endParaRPr lang="hr-HR"/>
          </a:p>
        </p:txBody>
      </p:sp>
    </p:spTree>
    <p:extLst>
      <p:ext uri="{BB962C8B-B14F-4D97-AF65-F5344CB8AC3E}">
        <p14:creationId xmlns:p14="http://schemas.microsoft.com/office/powerpoint/2010/main" val="1563271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25</a:t>
            </a:fld>
            <a:endParaRPr lang="hr-HR"/>
          </a:p>
        </p:txBody>
      </p:sp>
    </p:spTree>
    <p:extLst>
      <p:ext uri="{BB962C8B-B14F-4D97-AF65-F5344CB8AC3E}">
        <p14:creationId xmlns:p14="http://schemas.microsoft.com/office/powerpoint/2010/main" val="26048695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26</a:t>
            </a:fld>
            <a:endParaRPr lang="hr-HR"/>
          </a:p>
        </p:txBody>
      </p:sp>
    </p:spTree>
    <p:extLst>
      <p:ext uri="{BB962C8B-B14F-4D97-AF65-F5344CB8AC3E}">
        <p14:creationId xmlns:p14="http://schemas.microsoft.com/office/powerpoint/2010/main" val="22082429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6BCC85DE-B5F4-440B-A010-51A2D73137C1}" type="slidenum">
              <a:rPr lang="hr-HR" smtClean="0"/>
              <a:pPr/>
              <a:t>33</a:t>
            </a:fld>
            <a:endParaRPr lang="hr-HR"/>
          </a:p>
        </p:txBody>
      </p:sp>
    </p:spTree>
    <p:extLst>
      <p:ext uri="{BB962C8B-B14F-4D97-AF65-F5344CB8AC3E}">
        <p14:creationId xmlns:p14="http://schemas.microsoft.com/office/powerpoint/2010/main" val="2114938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a:t>Poveznica na NPOO i NRS 2030</a:t>
            </a:r>
          </a:p>
        </p:txBody>
      </p:sp>
      <p:sp>
        <p:nvSpPr>
          <p:cNvPr id="4" name="Slide Number Placeholder 3"/>
          <p:cNvSpPr>
            <a:spLocks noGrp="1"/>
          </p:cNvSpPr>
          <p:nvPr>
            <p:ph type="sldNum" sz="quarter" idx="10"/>
          </p:nvPr>
        </p:nvSpPr>
        <p:spPr/>
        <p:txBody>
          <a:bodyPr/>
          <a:lstStyle/>
          <a:p>
            <a:fld id="{6BCC85DE-B5F4-440B-A010-51A2D73137C1}" type="slidenum">
              <a:rPr lang="hr-HR" smtClean="0"/>
              <a:pPr/>
              <a:t>3</a:t>
            </a:fld>
            <a:endParaRPr lang="hr-HR"/>
          </a:p>
        </p:txBody>
      </p:sp>
    </p:spTree>
    <p:extLst>
      <p:ext uri="{BB962C8B-B14F-4D97-AF65-F5344CB8AC3E}">
        <p14:creationId xmlns:p14="http://schemas.microsoft.com/office/powerpoint/2010/main" val="824933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200" kern="1200" err="1">
                <a:solidFill>
                  <a:schemeClr val="tx1"/>
                </a:solidFill>
                <a:effectLst/>
                <a:latin typeface="+mn-lt"/>
                <a:ea typeface="+mn-ea"/>
                <a:cs typeface="+mn-cs"/>
              </a:rPr>
              <a:t>Posjetiteljska</a:t>
            </a:r>
            <a:r>
              <a:rPr lang="hr-HR" sz="1200" kern="1200">
                <a:solidFill>
                  <a:schemeClr val="tx1"/>
                </a:solidFill>
                <a:effectLst/>
                <a:latin typeface="+mn-lt"/>
                <a:ea typeface="+mn-ea"/>
                <a:cs typeface="+mn-cs"/>
              </a:rPr>
              <a:t> infrastruktura u funkciji valorizacije gastronomske i enološke ponude destinacije, moraju sadržavati barem jedan od navedenih ugostiteljskih objekata; restorani, barovi ili objekti jednostavnih usluga ili se navedeni sadržaji nalaze unutar područja od maksimalno 200 m udaljenosti od lokacije na kojoj se realizira projekt.</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1200" kern="1200">
                <a:solidFill>
                  <a:schemeClr val="tx1"/>
                </a:solidFill>
                <a:effectLst/>
                <a:latin typeface="+mn-lt"/>
                <a:ea typeface="+mn-ea"/>
                <a:cs typeface="+mn-cs"/>
              </a:rPr>
              <a:t>Na području županije nije moguće graditi centar za posjetitelje ili interpretacijski centar iste tematike, ukoliko takav već postoji.</a:t>
            </a:r>
          </a:p>
          <a:p>
            <a:endParaRPr lang="hr-H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6</a:t>
            </a:fld>
            <a:endParaRPr lang="hr-HR"/>
          </a:p>
        </p:txBody>
      </p:sp>
    </p:spTree>
    <p:extLst>
      <p:ext uri="{BB962C8B-B14F-4D97-AF65-F5344CB8AC3E}">
        <p14:creationId xmlns:p14="http://schemas.microsoft.com/office/powerpoint/2010/main" val="3822543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a:t>Na području županije nije moguće graditi centar za posjetitelje ili interpretacijski centar iste tematike, ukoliko takav već postoji.</a:t>
            </a:r>
          </a:p>
          <a:p>
            <a:pPr marL="0" marR="0" lvl="0" indent="0" algn="l" defTabSz="914400" rtl="0" eaLnBrk="1" fontAlgn="auto" latinLnBrk="0" hangingPunct="1">
              <a:lnSpc>
                <a:spcPct val="100000"/>
              </a:lnSpc>
              <a:spcBef>
                <a:spcPts val="0"/>
              </a:spcBef>
              <a:spcAft>
                <a:spcPts val="0"/>
              </a:spcAft>
              <a:buClrTx/>
              <a:buSzTx/>
              <a:buFontTx/>
              <a:buNone/>
              <a:tabLst/>
              <a:defRPr/>
            </a:pPr>
            <a:endParaRPr lang="hr-H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7</a:t>
            </a:fld>
            <a:endParaRPr lang="hr-HR"/>
          </a:p>
        </p:txBody>
      </p:sp>
    </p:spTree>
    <p:extLst>
      <p:ext uri="{BB962C8B-B14F-4D97-AF65-F5344CB8AC3E}">
        <p14:creationId xmlns:p14="http://schemas.microsoft.com/office/powerpoint/2010/main" val="1477608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200" kern="1200">
                <a:solidFill>
                  <a:schemeClr val="tx1"/>
                </a:solidFill>
                <a:effectLst/>
                <a:latin typeface="+mn-lt"/>
                <a:ea typeface="+mn-ea"/>
                <a:cs typeface="+mn-cs"/>
              </a:rPr>
              <a:t>Projekti iz ove grupe moraju sadržavati barem jedan od navedenih ugostiteljskih objekata; restorani, barovi ili objekti jednostavnih usluga ili se navedeni sadržaji nalaze unutar područja od maksimalno 200 m udaljenosti od lokacije na kojoj se realizira projekt</a:t>
            </a:r>
            <a:r>
              <a:rPr lang="hr-HR" sz="1200" kern="1200" baseline="0">
                <a:solidFill>
                  <a:schemeClr val="tx1"/>
                </a:solidFill>
                <a:effectLst/>
                <a:latin typeface="+mn-lt"/>
                <a:ea typeface="+mn-ea"/>
                <a:cs typeface="+mn-cs"/>
              </a:rPr>
              <a:t> (navedeni uvjet se ne odnosi na planinarsku infrastrukturu)</a:t>
            </a:r>
            <a:endParaRPr lang="hr-HR" sz="1200" kern="1200">
              <a:solidFill>
                <a:schemeClr val="tx1"/>
              </a:solidFill>
              <a:effectLst/>
              <a:latin typeface="+mn-lt"/>
              <a:ea typeface="+mn-ea"/>
              <a:cs typeface="+mn-cs"/>
            </a:endParaRPr>
          </a:p>
          <a:p>
            <a:endParaRPr lang="hr-H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8</a:t>
            </a:fld>
            <a:endParaRPr lang="hr-HR"/>
          </a:p>
        </p:txBody>
      </p:sp>
    </p:spTree>
    <p:extLst>
      <p:ext uri="{BB962C8B-B14F-4D97-AF65-F5344CB8AC3E}">
        <p14:creationId xmlns:p14="http://schemas.microsoft.com/office/powerpoint/2010/main" val="228026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9</a:t>
            </a:fld>
            <a:endParaRPr lang="hr-HR"/>
          </a:p>
        </p:txBody>
      </p:sp>
    </p:spTree>
    <p:extLst>
      <p:ext uri="{BB962C8B-B14F-4D97-AF65-F5344CB8AC3E}">
        <p14:creationId xmlns:p14="http://schemas.microsoft.com/office/powerpoint/2010/main" val="2163326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a:t>Iznos sufinanciranja je 100% prihvatljivih troškova za projekte koji ne sadrže državnu potporu,</a:t>
            </a:r>
            <a:r>
              <a:rPr lang="hr-HR" baseline="0"/>
              <a:t> dok je za ulaganja u projekte koji sadrže državnu potporu intenzitet u skladu s pravilima za dodjelu državnih potpora u Programu dodjele potpora.</a:t>
            </a:r>
            <a:endParaRPr lang="hr-H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10</a:t>
            </a:fld>
            <a:endParaRPr lang="hr-HR"/>
          </a:p>
        </p:txBody>
      </p:sp>
    </p:spTree>
    <p:extLst>
      <p:ext uri="{BB962C8B-B14F-4D97-AF65-F5344CB8AC3E}">
        <p14:creationId xmlns:p14="http://schemas.microsoft.com/office/powerpoint/2010/main" val="2953328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6BCC85DE-B5F4-440B-A010-51A2D73137C1}" type="slidenum">
              <a:rPr lang="hr-HR" smtClean="0"/>
              <a:pPr/>
              <a:t>11</a:t>
            </a:fld>
            <a:endParaRPr lang="hr-HR"/>
          </a:p>
        </p:txBody>
      </p:sp>
    </p:spTree>
    <p:extLst>
      <p:ext uri="{BB962C8B-B14F-4D97-AF65-F5344CB8AC3E}">
        <p14:creationId xmlns:p14="http://schemas.microsoft.com/office/powerpoint/2010/main" val="152761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48D5236-9397-4F22-9A6A-33537E9D7447}"/>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4914AEC6-730B-4A44-AB70-E46D69807E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4958A0DA-E374-411B-8FDA-208AAEAFF21A}"/>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5" name="Rezervirano mjesto podnožja 4">
            <a:extLst>
              <a:ext uri="{FF2B5EF4-FFF2-40B4-BE49-F238E27FC236}">
                <a16:creationId xmlns:a16="http://schemas.microsoft.com/office/drawing/2014/main" id="{009AD7FC-0002-4B42-9618-4CF79B635F8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E6E619E7-0829-41ED-A968-5C5FC2B18645}"/>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134815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4429877-340E-4D45-833D-9DB56C357E7F}"/>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17552BED-13C3-4904-AB38-B4094A063B8D}"/>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18DCEB8C-4C1C-46B5-9389-CE9061BED2D5}"/>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5" name="Rezervirano mjesto podnožja 4">
            <a:extLst>
              <a:ext uri="{FF2B5EF4-FFF2-40B4-BE49-F238E27FC236}">
                <a16:creationId xmlns:a16="http://schemas.microsoft.com/office/drawing/2014/main" id="{8B066866-95BD-4AF0-8DE9-B1B835CA675A}"/>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97F26B39-4633-42FB-AA72-B70E82CE0414}"/>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368229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6531B184-E7EF-415C-A6E6-344D00F2D1D5}"/>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D7A064EA-CDBE-4EEB-989B-87214BA31A70}"/>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038A58F2-B261-4F0E-BBA4-8C5213637DCE}"/>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5" name="Rezervirano mjesto podnožja 4">
            <a:extLst>
              <a:ext uri="{FF2B5EF4-FFF2-40B4-BE49-F238E27FC236}">
                <a16:creationId xmlns:a16="http://schemas.microsoft.com/office/drawing/2014/main" id="{8A360AF1-2C48-4B5C-8318-1AF4AEC9D18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1828490-58C9-4AFB-A2F1-7909D9556326}"/>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2066301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E66DB30-FBED-4E41-B6FF-7BFEAFDB9A1E}"/>
              </a:ext>
            </a:extLst>
          </p:cNvPr>
          <p:cNvSpPr>
            <a:spLocks noGrp="1"/>
          </p:cNvSpPr>
          <p:nvPr>
            <p:ph type="title"/>
          </p:nvPr>
        </p:nvSpPr>
        <p:spPr>
          <a:xfrm>
            <a:off x="838200" y="365126"/>
            <a:ext cx="10515600" cy="874738"/>
          </a:xfrm>
        </p:spPr>
        <p:txBody>
          <a:bodyPr anchor="b"/>
          <a:lstStyle>
            <a:lvl1pPr algn="r">
              <a:defRPr sz="2800" b="1">
                <a:solidFill>
                  <a:schemeClr val="accent1">
                    <a:lumMod val="75000"/>
                  </a:schemeClr>
                </a:solidFill>
              </a:defRPr>
            </a:lvl1pPr>
          </a:lstStyle>
          <a:p>
            <a:endParaRPr lang="hr-HR"/>
          </a:p>
        </p:txBody>
      </p:sp>
      <p:sp>
        <p:nvSpPr>
          <p:cNvPr id="3" name="Rezervirano mjesto sadržaja 2">
            <a:extLst>
              <a:ext uri="{FF2B5EF4-FFF2-40B4-BE49-F238E27FC236}">
                <a16:creationId xmlns:a16="http://schemas.microsoft.com/office/drawing/2014/main" id="{3E7AAA3C-48CC-44C1-8AC6-993FEC5D3F46}"/>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pic>
        <p:nvPicPr>
          <p:cNvPr id="8" name="Slika 7" descr="Slika na kojoj se prikazuje tekst, znak, plavo&#10;&#10;Opis je automatski generiran">
            <a:extLst>
              <a:ext uri="{FF2B5EF4-FFF2-40B4-BE49-F238E27FC236}">
                <a16:creationId xmlns:a16="http://schemas.microsoft.com/office/drawing/2014/main" id="{AE10BF12-CCF1-46BB-A81A-3CBEDAB592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9800" y="446954"/>
            <a:ext cx="2200000" cy="580952"/>
          </a:xfrm>
          <a:prstGeom prst="rect">
            <a:avLst/>
          </a:prstGeom>
        </p:spPr>
      </p:pic>
      <p:cxnSp>
        <p:nvCxnSpPr>
          <p:cNvPr id="12" name="Ravni poveznik 11">
            <a:extLst>
              <a:ext uri="{FF2B5EF4-FFF2-40B4-BE49-F238E27FC236}">
                <a16:creationId xmlns:a16="http://schemas.microsoft.com/office/drawing/2014/main" id="{1BF6715F-2A18-462C-AEC9-52F57F91F8E0}"/>
              </a:ext>
            </a:extLst>
          </p:cNvPr>
          <p:cNvCxnSpPr/>
          <p:nvPr userDrawn="1"/>
        </p:nvCxnSpPr>
        <p:spPr>
          <a:xfrm>
            <a:off x="838200" y="1239864"/>
            <a:ext cx="105156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42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F5B5298-28E2-4A5A-AFFC-6825E0C7BCED}"/>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ABB2E95C-756C-4EB1-AB34-63E85DDA0A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74B6467E-C7FD-449A-ACB7-3245FE3F918D}"/>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5" name="Rezervirano mjesto podnožja 4">
            <a:extLst>
              <a:ext uri="{FF2B5EF4-FFF2-40B4-BE49-F238E27FC236}">
                <a16:creationId xmlns:a16="http://schemas.microsoft.com/office/drawing/2014/main" id="{8BCBFAC7-5870-4175-9A20-EF668E5ABCB9}"/>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98A3217D-56BB-452B-A5AA-46F2EF97A596}"/>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2530844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FD0873C-0EA8-4E37-96EE-069924BBF57D}"/>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D589067B-BD82-4105-9980-428E7F3BDC4B}"/>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95A73FED-8DA2-4870-A23A-8B360FDE168F}"/>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24452331-2064-4B9B-969B-017736CF35BD}"/>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6" name="Rezervirano mjesto podnožja 5">
            <a:extLst>
              <a:ext uri="{FF2B5EF4-FFF2-40B4-BE49-F238E27FC236}">
                <a16:creationId xmlns:a16="http://schemas.microsoft.com/office/drawing/2014/main" id="{A3C25B3B-8E92-4652-A911-D59CB0136EFE}"/>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A06CF70D-84A2-4B4E-8E76-6C0F2117CF62}"/>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3721513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00D0D60-8CE4-4FC0-8D91-1518F5137584}"/>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61817FB9-6A8B-4E38-B853-834E8F3FB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309BCE77-0863-4055-8931-85204E935F8B}"/>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FF59E38E-68DA-4F4C-B053-3C6449EB96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FB782682-43E0-4566-940C-C9905D500A41}"/>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DAE5528E-A40F-491E-8675-5A3C1FA3344E}"/>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8" name="Rezervirano mjesto podnožja 7">
            <a:extLst>
              <a:ext uri="{FF2B5EF4-FFF2-40B4-BE49-F238E27FC236}">
                <a16:creationId xmlns:a16="http://schemas.microsoft.com/office/drawing/2014/main" id="{38667F23-2953-4B09-B413-B54739133C04}"/>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44889EE7-3412-4A61-944D-AD638DD6A480}"/>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286217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892750C-324C-46B6-9FA9-C1502CF9EEDD}"/>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1AA77F3F-9911-4881-9F25-EB4E9AB7B696}"/>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4" name="Rezervirano mjesto podnožja 3">
            <a:extLst>
              <a:ext uri="{FF2B5EF4-FFF2-40B4-BE49-F238E27FC236}">
                <a16:creationId xmlns:a16="http://schemas.microsoft.com/office/drawing/2014/main" id="{7CF29CEF-E530-4F0C-B8CC-D8C4EA49E7F0}"/>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9993F38E-15AB-4E20-9712-F18D177F8275}"/>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21332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EC53077C-76EE-4D6E-BBDF-257F36478ECA}"/>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3" name="Rezervirano mjesto podnožja 2">
            <a:extLst>
              <a:ext uri="{FF2B5EF4-FFF2-40B4-BE49-F238E27FC236}">
                <a16:creationId xmlns:a16="http://schemas.microsoft.com/office/drawing/2014/main" id="{DB044270-2AF0-4926-B2F4-96DD9296E58B}"/>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5D9AD1CF-BE63-412F-AD28-55CA9776B8C6}"/>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277067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F10083-79BC-498E-9018-C8BEDD11CD7C}"/>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0B2E0BC8-7799-4328-9DB9-7678055AA0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4F486E18-7C5E-448D-B7AE-88035D5D44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AB926EC2-A849-44FB-AA73-A917E15D451A}"/>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6" name="Rezervirano mjesto podnožja 5">
            <a:extLst>
              <a:ext uri="{FF2B5EF4-FFF2-40B4-BE49-F238E27FC236}">
                <a16:creationId xmlns:a16="http://schemas.microsoft.com/office/drawing/2014/main" id="{E093D8CB-A430-4272-936D-188F2A9D73D8}"/>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9488C85F-BF7C-43EC-8B95-5CA48E44C937}"/>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640516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6C3DB01-D88B-4764-AC9A-51594D22F95D}"/>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EB89892D-B55F-45FD-AD49-ACCB6C0972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451EED42-07AD-430B-80EF-9DCABF757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ADE24438-992B-4A5F-BDA9-C80542027866}"/>
              </a:ext>
            </a:extLst>
          </p:cNvPr>
          <p:cNvSpPr>
            <a:spLocks noGrp="1"/>
          </p:cNvSpPr>
          <p:nvPr>
            <p:ph type="dt" sz="half" idx="10"/>
          </p:nvPr>
        </p:nvSpPr>
        <p:spPr/>
        <p:txBody>
          <a:bodyPr/>
          <a:lstStyle/>
          <a:p>
            <a:fld id="{63DAF860-C60A-4B0B-AAC9-4611B9BEFEC1}" type="datetimeFigureOut">
              <a:rPr lang="hr-HR" smtClean="0"/>
              <a:pPr/>
              <a:t>14.11.2022.</a:t>
            </a:fld>
            <a:endParaRPr lang="hr-HR"/>
          </a:p>
        </p:txBody>
      </p:sp>
      <p:sp>
        <p:nvSpPr>
          <p:cNvPr id="6" name="Rezervirano mjesto podnožja 5">
            <a:extLst>
              <a:ext uri="{FF2B5EF4-FFF2-40B4-BE49-F238E27FC236}">
                <a16:creationId xmlns:a16="http://schemas.microsoft.com/office/drawing/2014/main" id="{CFEC8D97-98BD-4775-91FC-77818DC3DDAB}"/>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382DACB1-DF5E-407F-8338-AC06BA144857}"/>
              </a:ext>
            </a:extLst>
          </p:cNvPr>
          <p:cNvSpPr>
            <a:spLocks noGrp="1"/>
          </p:cNvSpPr>
          <p:nvPr>
            <p:ph type="sldNum" sz="quarter" idx="12"/>
          </p:nvPr>
        </p:nvSpPr>
        <p:spPr/>
        <p:txBody>
          <a:bodyPr/>
          <a:lstStyle/>
          <a:p>
            <a:fld id="{CB349ACB-13F1-4EE9-9BE9-5465273C2F6D}" type="slidenum">
              <a:rPr lang="hr-HR" smtClean="0"/>
              <a:pPr/>
              <a:t>‹#›</a:t>
            </a:fld>
            <a:endParaRPr lang="hr-HR"/>
          </a:p>
        </p:txBody>
      </p:sp>
    </p:spTree>
    <p:extLst>
      <p:ext uri="{BB962C8B-B14F-4D97-AF65-F5344CB8AC3E}">
        <p14:creationId xmlns:p14="http://schemas.microsoft.com/office/powerpoint/2010/main" val="3315930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3BCFF5AB-951A-481B-859D-AA4BB08382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C053EA28-41AA-4A87-ACEA-9EB7483C09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4573B563-AC44-400C-9136-4D9DFE6AE9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AF860-C60A-4B0B-AAC9-4611B9BEFEC1}" type="datetimeFigureOut">
              <a:rPr lang="hr-HR" smtClean="0"/>
              <a:pPr/>
              <a:t>14.11.2022.</a:t>
            </a:fld>
            <a:endParaRPr lang="hr-HR"/>
          </a:p>
        </p:txBody>
      </p:sp>
      <p:sp>
        <p:nvSpPr>
          <p:cNvPr id="5" name="Rezervirano mjesto podnožja 4">
            <a:extLst>
              <a:ext uri="{FF2B5EF4-FFF2-40B4-BE49-F238E27FC236}">
                <a16:creationId xmlns:a16="http://schemas.microsoft.com/office/drawing/2014/main" id="{465AE07B-3724-4DA6-87A2-CCE2C2AC3D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9455C8E2-CE1F-4421-B1C2-29D8129F70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49ACB-13F1-4EE9-9BE9-5465273C2F6D}" type="slidenum">
              <a:rPr lang="hr-HR" smtClean="0"/>
              <a:pPr/>
              <a:t>‹#›</a:t>
            </a:fld>
            <a:endParaRPr lang="hr-HR"/>
          </a:p>
        </p:txBody>
      </p:sp>
    </p:spTree>
    <p:extLst>
      <p:ext uri="{BB962C8B-B14F-4D97-AF65-F5344CB8AC3E}">
        <p14:creationId xmlns:p14="http://schemas.microsoft.com/office/powerpoint/2010/main" val="3198002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hyperlink" Target="mailto:fondovieu.podrska@fina.hr" TargetMode="External"/><Relationship Id="rId2" Type="http://schemas.openxmlformats.org/officeDocument/2006/relationships/hyperlink" Target="https://fondovieu.gov.hr/documents/korisnicke-upute-za-rad-u-sustavu.pdf"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a:extLst>
              <a:ext uri="{FF2B5EF4-FFF2-40B4-BE49-F238E27FC236}">
                <a16:creationId xmlns:a16="http://schemas.microsoft.com/office/drawing/2014/main" id="{916D77FC-0202-4689-A2F7-71BD395757F9}"/>
              </a:ext>
            </a:extLst>
          </p:cNvPr>
          <p:cNvSpPr>
            <a:spLocks noGrp="1" noChangeAspect="1" noChangeArrowheads="1"/>
          </p:cNvSpPr>
          <p:nvPr>
            <p:ph type="ctrTitle"/>
          </p:nvPr>
        </p:nvSpPr>
        <p:spPr bwMode="auto">
          <a:xfrm>
            <a:off x="8062546" y="519857"/>
            <a:ext cx="3385038" cy="6934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0000"/>
          </a:bodyPr>
          <a:lstStyle/>
          <a:p>
            <a:r>
              <a:rPr lang="hr-HR" dirty="0"/>
              <a:t/>
            </a:r>
            <a:br>
              <a:rPr lang="hr-HR" dirty="0"/>
            </a:br>
            <a:r>
              <a:rPr lang="hr-HR" dirty="0"/>
              <a:t> </a:t>
            </a:r>
            <a:br>
              <a:rPr lang="hr-HR" dirty="0"/>
            </a:br>
            <a:endParaRPr lang="hr-HR" b="1" dirty="0">
              <a:solidFill>
                <a:schemeClr val="accent1">
                  <a:lumMod val="75000"/>
                </a:schemeClr>
              </a:solidFill>
              <a:effectLst>
                <a:outerShdw blurRad="38100" dist="38100" dir="2700000" algn="tl">
                  <a:srgbClr val="000000">
                    <a:alpha val="43137"/>
                  </a:srgbClr>
                </a:outerShdw>
              </a:effectLst>
            </a:endParaRPr>
          </a:p>
        </p:txBody>
      </p:sp>
      <p:sp>
        <p:nvSpPr>
          <p:cNvPr id="5" name="AutoShape 4">
            <a:extLst>
              <a:ext uri="{FF2B5EF4-FFF2-40B4-BE49-F238E27FC236}">
                <a16:creationId xmlns:a16="http://schemas.microsoft.com/office/drawing/2014/main" id="{10F9E7B6-087B-4494-B578-B7F81D6C536F}"/>
              </a:ext>
            </a:extLst>
          </p:cNvPr>
          <p:cNvSpPr>
            <a:spLocks noChangeAspect="1" noChangeArrowheads="1"/>
          </p:cNvSpPr>
          <p:nvPr/>
        </p:nvSpPr>
        <p:spPr bwMode="auto">
          <a:xfrm>
            <a:off x="4995863" y="3138488"/>
            <a:ext cx="2200275" cy="581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6" name="AutoShape 6">
            <a:extLst>
              <a:ext uri="{FF2B5EF4-FFF2-40B4-BE49-F238E27FC236}">
                <a16:creationId xmlns:a16="http://schemas.microsoft.com/office/drawing/2014/main" id="{062259FA-310F-4D8E-B26A-6D4635192F89}"/>
              </a:ext>
            </a:extLst>
          </p:cNvPr>
          <p:cNvSpPr>
            <a:spLocks noGrp="1" noChangeAspect="1" noChangeArrowheads="1"/>
          </p:cNvSpPr>
          <p:nvPr>
            <p:ph type="subTitle" idx="1"/>
          </p:nvPr>
        </p:nvSpPr>
        <p:spPr bwMode="auto">
          <a:xfrm>
            <a:off x="1524000" y="5735638"/>
            <a:ext cx="9144000" cy="49962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hr-HR" b="1">
                <a:solidFill>
                  <a:schemeClr val="accent1">
                    <a:lumMod val="75000"/>
                  </a:schemeClr>
                </a:solidFill>
              </a:rPr>
              <a:t>studeni 2022.</a:t>
            </a:r>
          </a:p>
        </p:txBody>
      </p:sp>
      <p:pic>
        <p:nvPicPr>
          <p:cNvPr id="9" name="Slika 8" descr="Slika na kojoj se prikazuje tekst, znak, plavo&#10;&#10;Opis je automatski generiran">
            <a:extLst>
              <a:ext uri="{FF2B5EF4-FFF2-40B4-BE49-F238E27FC236}">
                <a16:creationId xmlns:a16="http://schemas.microsoft.com/office/drawing/2014/main" id="{05336E02-3465-4966-9D2E-9F01456B33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168" y="541411"/>
            <a:ext cx="2200000" cy="580952"/>
          </a:xfrm>
          <a:prstGeom prst="rect">
            <a:avLst/>
          </a:prstGeom>
        </p:spPr>
      </p:pic>
      <p:sp>
        <p:nvSpPr>
          <p:cNvPr id="2" name="TextBox 1"/>
          <p:cNvSpPr txBox="1"/>
          <p:nvPr/>
        </p:nvSpPr>
        <p:spPr>
          <a:xfrm>
            <a:off x="2498103" y="2065918"/>
            <a:ext cx="6843859" cy="2123658"/>
          </a:xfrm>
          <a:prstGeom prst="rect">
            <a:avLst/>
          </a:prstGeom>
          <a:solidFill>
            <a:schemeClr val="accent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endParaRPr lang="hr-HR" sz="2800" dirty="0">
              <a:solidFill>
                <a:schemeClr val="bg1"/>
              </a:solidFill>
            </a:endParaRPr>
          </a:p>
          <a:p>
            <a:pPr algn="ctr"/>
            <a:r>
              <a:rPr lang="hr-HR" sz="4800" dirty="0">
                <a:solidFill>
                  <a:schemeClr val="bg1"/>
                </a:solidFill>
              </a:rPr>
              <a:t>Upute za prijavitelje JTI</a:t>
            </a:r>
          </a:p>
          <a:p>
            <a:pPr algn="ctr"/>
            <a:endParaRPr lang="hr-HR" sz="2800" dirty="0">
              <a:solidFill>
                <a:schemeClr val="bg1"/>
              </a:solidFill>
            </a:endParaRPr>
          </a:p>
          <a:p>
            <a:pPr algn="ctr"/>
            <a:endParaRPr lang="hr-HR" sz="2800" dirty="0">
              <a:solidFill>
                <a:schemeClr val="bg1"/>
              </a:solidFill>
            </a:endParaRPr>
          </a:p>
        </p:txBody>
      </p:sp>
      <p:sp>
        <p:nvSpPr>
          <p:cNvPr id="3" name="Rectangle 2"/>
          <p:cNvSpPr/>
          <p:nvPr/>
        </p:nvSpPr>
        <p:spPr>
          <a:xfrm>
            <a:off x="6812281" y="3429000"/>
            <a:ext cx="3239522" cy="1712278"/>
          </a:xfrm>
          <a:prstGeom prst="rect">
            <a:avLst/>
          </a:prstGeom>
          <a:solidFill>
            <a:srgbClr val="C0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a:t>NPOO</a:t>
            </a:r>
          </a:p>
          <a:p>
            <a:pPr algn="ctr"/>
            <a:r>
              <a:rPr lang="hr-HR" b="1"/>
              <a:t>Razvoj održivog, inovativnog i otpornog turizma </a:t>
            </a:r>
          </a:p>
        </p:txBody>
      </p:sp>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8878766" y="515157"/>
            <a:ext cx="2400300" cy="574675"/>
          </a:xfrm>
          <a:prstGeom prst="rect">
            <a:avLst/>
          </a:prstGeom>
        </p:spPr>
      </p:pic>
    </p:spTree>
    <p:extLst>
      <p:ext uri="{BB962C8B-B14F-4D97-AF65-F5344CB8AC3E}">
        <p14:creationId xmlns:p14="http://schemas.microsoft.com/office/powerpoint/2010/main" val="470349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latin typeface="+mn-lt"/>
                <a:cs typeface="Arial" panose="020B0604020202020204" pitchFamily="34" charset="0"/>
              </a:rPr>
              <a:t>Intenzitet potpore</a:t>
            </a:r>
            <a:endParaRPr lang="hr-HR">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4411673"/>
              </p:ext>
            </p:extLst>
          </p:nvPr>
        </p:nvGraphicFramePr>
        <p:xfrm>
          <a:off x="838200" y="1841034"/>
          <a:ext cx="10515600" cy="3969361"/>
        </p:xfrm>
        <a:graphic>
          <a:graphicData uri="http://schemas.openxmlformats.org/drawingml/2006/table">
            <a:tbl>
              <a:tblPr firstRow="1" firstCol="1" bandRow="1">
                <a:tableStyleId>{5C22544A-7EE6-4342-B048-85BDC9FD1C3A}</a:tableStyleId>
              </a:tblPr>
              <a:tblGrid>
                <a:gridCol w="5022669">
                  <a:extLst>
                    <a:ext uri="{9D8B030D-6E8A-4147-A177-3AD203B41FA5}">
                      <a16:colId xmlns:a16="http://schemas.microsoft.com/office/drawing/2014/main" val="2454828409"/>
                    </a:ext>
                  </a:extLst>
                </a:gridCol>
                <a:gridCol w="2778034">
                  <a:extLst>
                    <a:ext uri="{9D8B030D-6E8A-4147-A177-3AD203B41FA5}">
                      <a16:colId xmlns:a16="http://schemas.microsoft.com/office/drawing/2014/main" val="3125350465"/>
                    </a:ext>
                  </a:extLst>
                </a:gridCol>
                <a:gridCol w="2714897">
                  <a:extLst>
                    <a:ext uri="{9D8B030D-6E8A-4147-A177-3AD203B41FA5}">
                      <a16:colId xmlns:a16="http://schemas.microsoft.com/office/drawing/2014/main" val="767302975"/>
                    </a:ext>
                  </a:extLst>
                </a:gridCol>
              </a:tblGrid>
              <a:tr h="1154715">
                <a:tc>
                  <a:txBody>
                    <a:bodyPr/>
                    <a:lstStyle/>
                    <a:p>
                      <a:pPr algn="ctr">
                        <a:lnSpc>
                          <a:spcPct val="107000"/>
                        </a:lnSpc>
                        <a:spcAft>
                          <a:spcPts val="0"/>
                        </a:spcAft>
                      </a:pPr>
                      <a:r>
                        <a:rPr lang="hr-HR" sz="1800">
                          <a:effectLst/>
                        </a:rPr>
                        <a:t>GRUPA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800">
                          <a:effectLst/>
                        </a:rPr>
                        <a:t>Najviši iznos bespovratnih sredstava (HRK)</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a:lnSpc>
                          <a:spcPct val="107000"/>
                        </a:lnSpc>
                        <a:spcBef>
                          <a:spcPts val="0"/>
                        </a:spcBef>
                        <a:spcAft>
                          <a:spcPts val="0"/>
                        </a:spcAft>
                        <a:buNone/>
                      </a:pPr>
                      <a:r>
                        <a:rPr lang="hr-HR" sz="1800" b="1" i="0" u="none" strike="noStrike" noProof="0">
                          <a:effectLst/>
                          <a:latin typeface="Calibri"/>
                        </a:rPr>
                        <a:t>Najniži iznos bespovratnih sredstava</a:t>
                      </a:r>
                      <a:r>
                        <a:rPr lang="hr-HR" sz="1800">
                          <a:effectLst/>
                        </a:rPr>
                        <a:t> </a:t>
                      </a:r>
                      <a:endParaRPr lang="hr-HR" sz="1800">
                        <a:effectLst/>
                        <a:latin typeface="Calibri"/>
                        <a:cs typeface="Arial"/>
                      </a:endParaRPr>
                    </a:p>
                    <a:p>
                      <a:pPr marL="0" marR="0" lvl="0" indent="0" algn="ctr">
                        <a:lnSpc>
                          <a:spcPct val="107000"/>
                        </a:lnSpc>
                        <a:spcBef>
                          <a:spcPts val="0"/>
                        </a:spcBef>
                        <a:spcAft>
                          <a:spcPts val="0"/>
                        </a:spcAft>
                        <a:buNone/>
                      </a:pPr>
                      <a:r>
                        <a:rPr lang="hr-HR" sz="1800">
                          <a:effectLst/>
                        </a:rPr>
                        <a:t>(HRK)</a:t>
                      </a:r>
                      <a:endParaRPr lang="hr-HR" sz="1800">
                        <a:effectLst/>
                        <a:latin typeface="Calibri"/>
                        <a:ea typeface="Calibri" panose="020F0502020204030204" pitchFamily="34" charset="0"/>
                        <a:cs typeface="Arial"/>
                      </a:endParaRPr>
                    </a:p>
                  </a:txBody>
                  <a:tcPr marL="68580" marR="68580" marT="0" marB="0" anchor="ctr"/>
                </a:tc>
                <a:extLst>
                  <a:ext uri="{0D108BD9-81ED-4DB2-BD59-A6C34878D82A}">
                    <a16:rowId xmlns:a16="http://schemas.microsoft.com/office/drawing/2014/main" val="863037564"/>
                  </a:ext>
                </a:extLst>
              </a:tr>
              <a:tr h="696752">
                <a:tc>
                  <a:txBody>
                    <a:bodyPr/>
                    <a:lstStyle/>
                    <a:p>
                      <a:pPr algn="l">
                        <a:lnSpc>
                          <a:spcPct val="107000"/>
                        </a:lnSpc>
                        <a:spcAft>
                          <a:spcPts val="0"/>
                        </a:spcAft>
                      </a:pPr>
                      <a:r>
                        <a:rPr lang="hr-HR" sz="1800">
                          <a:effectLst/>
                        </a:rPr>
                        <a:t>Infrastruktura u funkciji razvoja lječilišnog i wellness turizma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hr-HR" sz="1800">
                          <a:solidFill>
                            <a:srgbClr val="1F497D"/>
                          </a:solidFill>
                          <a:effectLst/>
                          <a:latin typeface="Calibri"/>
                          <a:ea typeface="Calibri" panose="020F0502020204030204" pitchFamily="34" charset="0"/>
                        </a:rPr>
                        <a:t>130.000.000 </a:t>
                      </a:r>
                      <a:endParaRPr lang="hr-HR" sz="1800">
                        <a:effectLst/>
                        <a:latin typeface="Calibri"/>
                        <a:ea typeface="Calibri" panose="020F0502020204030204" pitchFamily="34" charset="0"/>
                      </a:endParaRPr>
                    </a:p>
                  </a:txBody>
                  <a:tcPr marL="68580" marR="68580" marT="9525" marB="0" anchor="ctr"/>
                </a:tc>
                <a:tc>
                  <a:txBody>
                    <a:bodyPr/>
                    <a:lstStyle/>
                    <a:p>
                      <a:pPr algn="ctr">
                        <a:spcAft>
                          <a:spcPts val="0"/>
                        </a:spcAft>
                      </a:pPr>
                      <a:r>
                        <a:rPr lang="hr-HR" sz="1800">
                          <a:solidFill>
                            <a:srgbClr val="1F497D"/>
                          </a:solidFill>
                          <a:effectLst/>
                          <a:latin typeface="Calibri"/>
                          <a:ea typeface="Calibri" panose="020F0502020204030204" pitchFamily="34" charset="0"/>
                        </a:rPr>
                        <a:t>9.000.000</a:t>
                      </a:r>
                      <a:endParaRPr lang="hr-HR" sz="1800">
                        <a:effectLst/>
                        <a:latin typeface="Calibri"/>
                        <a:ea typeface="Calibri" panose="020F0502020204030204" pitchFamily="34" charset="0"/>
                      </a:endParaRPr>
                    </a:p>
                  </a:txBody>
                  <a:tcPr marL="9525" marR="9525" marT="9525" marB="0" anchor="ctr"/>
                </a:tc>
                <a:extLst>
                  <a:ext uri="{0D108BD9-81ED-4DB2-BD59-A6C34878D82A}">
                    <a16:rowId xmlns:a16="http://schemas.microsoft.com/office/drawing/2014/main" val="1257348914"/>
                  </a:ext>
                </a:extLst>
              </a:tr>
              <a:tr h="696752">
                <a:tc>
                  <a:txBody>
                    <a:bodyPr/>
                    <a:lstStyle/>
                    <a:p>
                      <a:pPr algn="l">
                        <a:lnSpc>
                          <a:spcPct val="107000"/>
                        </a:lnSpc>
                        <a:spcAft>
                          <a:spcPts val="0"/>
                        </a:spcAft>
                      </a:pPr>
                      <a:r>
                        <a:rPr lang="hr-HR" sz="1800">
                          <a:effectLst/>
                        </a:rPr>
                        <a:t>Infrastruktura aktivnog turizma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hr-HR" sz="1800">
                          <a:solidFill>
                            <a:srgbClr val="1F497D"/>
                          </a:solidFill>
                          <a:effectLst/>
                          <a:latin typeface="Calibri" panose="020F0502020204030204" pitchFamily="34" charset="0"/>
                          <a:ea typeface="Calibri" panose="020F0502020204030204" pitchFamily="34" charset="0"/>
                        </a:rPr>
                        <a:t>50.000.000</a:t>
                      </a:r>
                      <a:endParaRPr lang="hr-HR" sz="1800">
                        <a:effectLst/>
                        <a:latin typeface="Calibri" panose="020F0502020204030204" pitchFamily="34" charset="0"/>
                        <a:ea typeface="Calibri" panose="020F0502020204030204" pitchFamily="34" charset="0"/>
                      </a:endParaRPr>
                    </a:p>
                  </a:txBody>
                  <a:tcPr marL="68580" marR="68580" marT="9525" marB="0" anchor="ctr"/>
                </a:tc>
                <a:tc>
                  <a:txBody>
                    <a:bodyPr/>
                    <a:lstStyle/>
                    <a:p>
                      <a:pPr algn="ctr">
                        <a:spcAft>
                          <a:spcPts val="0"/>
                        </a:spcAft>
                      </a:pPr>
                      <a:r>
                        <a:rPr lang="hr-HR" sz="1800">
                          <a:solidFill>
                            <a:srgbClr val="1F497D"/>
                          </a:solidFill>
                          <a:effectLst/>
                          <a:latin typeface="Calibri"/>
                          <a:ea typeface="Calibri" panose="020F0502020204030204" pitchFamily="34" charset="0"/>
                        </a:rPr>
                        <a:t>7.000.000</a:t>
                      </a:r>
                      <a:endParaRPr lang="hr-HR" sz="1800">
                        <a:effectLst/>
                        <a:latin typeface="Calibri"/>
                        <a:ea typeface="Calibri" panose="020F0502020204030204" pitchFamily="34" charset="0"/>
                      </a:endParaRPr>
                    </a:p>
                  </a:txBody>
                  <a:tcPr marL="9525" marR="9525" marT="9525" marB="0" anchor="ctr"/>
                </a:tc>
                <a:extLst>
                  <a:ext uri="{0D108BD9-81ED-4DB2-BD59-A6C34878D82A}">
                    <a16:rowId xmlns:a16="http://schemas.microsoft.com/office/drawing/2014/main" val="544321136"/>
                  </a:ext>
                </a:extLst>
              </a:tr>
              <a:tr h="724390">
                <a:tc>
                  <a:txBody>
                    <a:bodyPr/>
                    <a:lstStyle/>
                    <a:p>
                      <a:pPr algn="l">
                        <a:lnSpc>
                          <a:spcPct val="107000"/>
                        </a:lnSpc>
                        <a:spcAft>
                          <a:spcPts val="0"/>
                        </a:spcAft>
                      </a:pPr>
                      <a:r>
                        <a:rPr lang="hr-HR" sz="1800" err="1">
                          <a:effectLst/>
                        </a:rPr>
                        <a:t>Posjetiteljska</a:t>
                      </a:r>
                      <a:r>
                        <a:rPr lang="hr-HR" sz="1800">
                          <a:effectLst/>
                        </a:rPr>
                        <a:t> infrastruktura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hr-HR" sz="1800">
                          <a:solidFill>
                            <a:srgbClr val="1F497D"/>
                          </a:solidFill>
                          <a:effectLst/>
                          <a:latin typeface="Calibri" panose="020F0502020204030204" pitchFamily="34" charset="0"/>
                          <a:ea typeface="Calibri" panose="020F0502020204030204" pitchFamily="34" charset="0"/>
                        </a:rPr>
                        <a:t>50.000.000</a:t>
                      </a:r>
                      <a:endParaRPr lang="hr-HR" sz="1800">
                        <a:effectLst/>
                        <a:latin typeface="Calibri" panose="020F0502020204030204" pitchFamily="34" charset="0"/>
                        <a:ea typeface="Calibri" panose="020F0502020204030204" pitchFamily="34" charset="0"/>
                      </a:endParaRPr>
                    </a:p>
                  </a:txBody>
                  <a:tcPr marL="68580" marR="68580" marT="9525" marB="0" anchor="ctr"/>
                </a:tc>
                <a:tc>
                  <a:txBody>
                    <a:bodyPr/>
                    <a:lstStyle/>
                    <a:p>
                      <a:pPr algn="ctr">
                        <a:spcAft>
                          <a:spcPts val="0"/>
                        </a:spcAft>
                      </a:pPr>
                      <a:r>
                        <a:rPr lang="hr-HR" sz="1800">
                          <a:solidFill>
                            <a:srgbClr val="1F497D"/>
                          </a:solidFill>
                          <a:effectLst/>
                          <a:latin typeface="Calibri"/>
                          <a:ea typeface="Calibri" panose="020F0502020204030204" pitchFamily="34" charset="0"/>
                        </a:rPr>
                        <a:t>8.000.000</a:t>
                      </a:r>
                      <a:endParaRPr lang="hr-HR" sz="1800">
                        <a:effectLst/>
                        <a:latin typeface="Calibri"/>
                        <a:ea typeface="Calibri" panose="020F0502020204030204" pitchFamily="34" charset="0"/>
                      </a:endParaRPr>
                    </a:p>
                  </a:txBody>
                  <a:tcPr marL="9525" marR="9525" marT="9525" marB="0" anchor="ctr"/>
                </a:tc>
                <a:extLst>
                  <a:ext uri="{0D108BD9-81ED-4DB2-BD59-A6C34878D82A}">
                    <a16:rowId xmlns:a16="http://schemas.microsoft.com/office/drawing/2014/main" val="3604895451"/>
                  </a:ext>
                </a:extLst>
              </a:tr>
              <a:tr h="696752">
                <a:tc>
                  <a:txBody>
                    <a:bodyPr/>
                    <a:lstStyle/>
                    <a:p>
                      <a:pPr algn="r">
                        <a:lnSpc>
                          <a:spcPct val="107000"/>
                        </a:lnSpc>
                        <a:spcAft>
                          <a:spcPts val="0"/>
                        </a:spcAft>
                      </a:pPr>
                      <a:r>
                        <a:rPr lang="hr-HR" sz="1800" b="1">
                          <a:effectLst/>
                        </a:rPr>
                        <a:t>Iznos sufinanciranja</a:t>
                      </a:r>
                      <a:endParaRPr lang="hr-H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algn="ctr"/>
                      <a:r>
                        <a:rPr lang="hr-HR" sz="1800">
                          <a:solidFill>
                            <a:schemeClr val="accent5">
                              <a:lumMod val="50000"/>
                            </a:schemeClr>
                          </a:solidFill>
                          <a:effectLst/>
                          <a:latin typeface="+mn-lt"/>
                        </a:rPr>
                        <a:t>100% prihvatljivih troškova</a:t>
                      </a:r>
                    </a:p>
                  </a:txBody>
                  <a:tcPr marL="68580" marR="68580" marT="9525" marB="0" anchor="ctr"/>
                </a:tc>
                <a:tc hMerge="1">
                  <a:txBody>
                    <a:bodyPr/>
                    <a:lstStyle/>
                    <a:p>
                      <a:pPr algn="ctr"/>
                      <a:endParaRPr lang="hr-HR" sz="180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207118005"/>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814397" y="515157"/>
            <a:ext cx="2400300" cy="574675"/>
          </a:xfrm>
          <a:prstGeom prst="rect">
            <a:avLst/>
          </a:prstGeom>
        </p:spPr>
      </p:pic>
    </p:spTree>
    <p:extLst>
      <p:ext uri="{BB962C8B-B14F-4D97-AF65-F5344CB8AC3E}">
        <p14:creationId xmlns:p14="http://schemas.microsoft.com/office/powerpoint/2010/main" val="342679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691" y="365126"/>
            <a:ext cx="10515600" cy="874738"/>
          </a:xfrm>
        </p:spPr>
        <p:txBody>
          <a:bodyPr/>
          <a:lstStyle/>
          <a:p>
            <a:r>
              <a:rPr lang="hr-HR">
                <a:latin typeface="+mn-lt"/>
                <a:cs typeface="Arial" panose="020B0604020202020204" pitchFamily="34" charset="0"/>
              </a:rPr>
              <a:t>Prijedlog prihvatljivih prijavitelja</a:t>
            </a:r>
            <a:endParaRPr lang="hr-HR">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2247516966"/>
              </p:ext>
            </p:extLst>
          </p:nvPr>
        </p:nvGraphicFramePr>
        <p:xfrm>
          <a:off x="422788" y="1370872"/>
          <a:ext cx="11198942" cy="4911941"/>
        </p:xfrm>
        <a:graphic>
          <a:graphicData uri="http://schemas.openxmlformats.org/drawingml/2006/table">
            <a:tbl>
              <a:tblPr firstRow="1" firstCol="1" bandRow="1">
                <a:tableStyleId>{5C22544A-7EE6-4342-B048-85BDC9FD1C3A}</a:tableStyleId>
              </a:tblPr>
              <a:tblGrid>
                <a:gridCol w="2682381">
                  <a:extLst>
                    <a:ext uri="{9D8B030D-6E8A-4147-A177-3AD203B41FA5}">
                      <a16:colId xmlns:a16="http://schemas.microsoft.com/office/drawing/2014/main" val="2454828409"/>
                    </a:ext>
                  </a:extLst>
                </a:gridCol>
                <a:gridCol w="2998520">
                  <a:extLst>
                    <a:ext uri="{9D8B030D-6E8A-4147-A177-3AD203B41FA5}">
                      <a16:colId xmlns:a16="http://schemas.microsoft.com/office/drawing/2014/main" val="3125350465"/>
                    </a:ext>
                  </a:extLst>
                </a:gridCol>
                <a:gridCol w="5518041">
                  <a:extLst>
                    <a:ext uri="{9D8B030D-6E8A-4147-A177-3AD203B41FA5}">
                      <a16:colId xmlns:a16="http://schemas.microsoft.com/office/drawing/2014/main" val="1577814756"/>
                    </a:ext>
                  </a:extLst>
                </a:gridCol>
              </a:tblGrid>
              <a:tr h="417311">
                <a:tc>
                  <a:txBody>
                    <a:bodyPr/>
                    <a:lstStyle/>
                    <a:p>
                      <a:pPr algn="ctr">
                        <a:lnSpc>
                          <a:spcPct val="107000"/>
                        </a:lnSpc>
                        <a:spcAft>
                          <a:spcPts val="0"/>
                        </a:spcAft>
                      </a:pPr>
                      <a:r>
                        <a:rPr lang="hr-HR" sz="1800">
                          <a:effectLst/>
                        </a:rPr>
                        <a:t>GRUPA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algn="ctr">
                        <a:lnSpc>
                          <a:spcPct val="107000"/>
                        </a:lnSpc>
                        <a:spcAft>
                          <a:spcPts val="0"/>
                        </a:spcAft>
                      </a:pPr>
                      <a:r>
                        <a:rPr lang="hr-HR" sz="1800" dirty="0">
                          <a:effectLst/>
                          <a:latin typeface="Calibri" panose="020F0502020204030204" pitchFamily="34" charset="0"/>
                          <a:ea typeface="Calibri" panose="020F0502020204030204" pitchFamily="34" charset="0"/>
                          <a:cs typeface="Arial" panose="020B0604020202020204" pitchFamily="34" charset="0"/>
                        </a:rPr>
                        <a:t>Prihvatljivi prijavitelji</a:t>
                      </a:r>
                    </a:p>
                  </a:txBody>
                  <a:tcPr marL="68580" marR="68580" marT="0" marB="0" anchor="ctr"/>
                </a:tc>
                <a:tc hMerge="1">
                  <a:txBody>
                    <a:bodyPr/>
                    <a:lstStyle/>
                    <a:p>
                      <a:pPr algn="ctr">
                        <a:lnSpc>
                          <a:spcPct val="107000"/>
                        </a:lnSpc>
                        <a:spcAft>
                          <a:spcPts val="0"/>
                        </a:spcAft>
                      </a:pPr>
                      <a:endParaRPr lang="hr-H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63037564"/>
                  </a:ext>
                </a:extLst>
              </a:tr>
              <a:tr h="1429122">
                <a:tc>
                  <a:txBody>
                    <a:bodyPr/>
                    <a:lstStyle/>
                    <a:p>
                      <a:pPr>
                        <a:lnSpc>
                          <a:spcPct val="107000"/>
                        </a:lnSpc>
                        <a:spcAft>
                          <a:spcPts val="0"/>
                        </a:spcAft>
                      </a:pPr>
                      <a:r>
                        <a:rPr lang="hr-HR" sz="1800">
                          <a:effectLst/>
                        </a:rPr>
                        <a:t>Infrastruktura u funkciji razvoja lječilišnog i wellness turizma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marL="342900" lvl="0" indent="-342900" algn="l">
                        <a:lnSpc>
                          <a:spcPct val="115000"/>
                        </a:lnSpc>
                        <a:spcAft>
                          <a:spcPts val="0"/>
                        </a:spcAft>
                        <a:buFont typeface="Arial" panose="020B0604020202020204" pitchFamily="34" charset="0"/>
                        <a:buChar char="•"/>
                      </a:pPr>
                      <a:r>
                        <a:rPr lang="hr-HR" sz="1800">
                          <a:solidFill>
                            <a:schemeClr val="accent1">
                              <a:lumMod val="75000"/>
                            </a:schemeClr>
                          </a:solidFill>
                          <a:effectLst/>
                          <a:latin typeface="+mn-lt"/>
                          <a:ea typeface="Times New Roman" panose="02020603050405020304" pitchFamily="18" charset="0"/>
                          <a:cs typeface="Times New Roman"/>
                        </a:rPr>
                        <a:t>Jedinice područne (regionalne) samouprave</a:t>
                      </a:r>
                    </a:p>
                    <a:p>
                      <a:pPr marL="342900" lvl="0" indent="-342900" algn="l">
                        <a:lnSpc>
                          <a:spcPct val="115000"/>
                        </a:lnSpc>
                        <a:spcAft>
                          <a:spcPts val="1000"/>
                        </a:spcAft>
                        <a:buFont typeface="Arial" panose="020B0604020202020204" pitchFamily="34" charset="0"/>
                        <a:buChar char="•"/>
                      </a:pPr>
                      <a:r>
                        <a:rPr lang="hr-HR" sz="1800">
                          <a:solidFill>
                            <a:schemeClr val="accent1">
                              <a:lumMod val="75000"/>
                            </a:schemeClr>
                          </a:solidFill>
                          <a:effectLst/>
                          <a:latin typeface="+mn-lt"/>
                          <a:ea typeface="Times New Roman" panose="02020603050405020304" pitchFamily="18" charset="0"/>
                          <a:cs typeface="Times New Roman"/>
                        </a:rPr>
                        <a:t>Jedinice lokalne samouprave</a:t>
                      </a:r>
                    </a:p>
                    <a:p>
                      <a:pPr marL="342900" lvl="0" indent="-342900" algn="l">
                        <a:lnSpc>
                          <a:spcPct val="115000"/>
                        </a:lnSpc>
                        <a:spcAft>
                          <a:spcPts val="1000"/>
                        </a:spcAft>
                        <a:buFont typeface="Arial" panose="020B0604020202020204" pitchFamily="34" charset="0"/>
                        <a:buChar char="•"/>
                      </a:pPr>
                      <a:r>
                        <a:rPr lang="hr-HR" sz="1800">
                          <a:solidFill>
                            <a:schemeClr val="accent1">
                              <a:lumMod val="75000"/>
                            </a:schemeClr>
                          </a:solidFill>
                          <a:effectLst/>
                          <a:latin typeface="+mn-lt"/>
                          <a:ea typeface="Times New Roman" panose="02020603050405020304" pitchFamily="18" charset="0"/>
                          <a:cs typeface="Times New Roman"/>
                        </a:rPr>
                        <a:t>Trgovačka društva</a:t>
                      </a:r>
                      <a:r>
                        <a:rPr lang="hr-HR" sz="1800" baseline="0">
                          <a:solidFill>
                            <a:schemeClr val="accent1">
                              <a:lumMod val="75000"/>
                            </a:schemeClr>
                          </a:solidFill>
                          <a:effectLst/>
                          <a:latin typeface="+mn-lt"/>
                          <a:ea typeface="Times New Roman" panose="02020603050405020304" pitchFamily="18" charset="0"/>
                          <a:cs typeface="Times New Roman"/>
                        </a:rPr>
                        <a:t> u javnom vlasništvu</a:t>
                      </a:r>
                      <a:endParaRPr lang="hr-HR" sz="1800">
                        <a:solidFill>
                          <a:schemeClr val="accent1">
                            <a:lumMod val="75000"/>
                          </a:schemeClr>
                        </a:solidFill>
                        <a:effectLst/>
                        <a:latin typeface="+mn-lt"/>
                        <a:ea typeface="Times New Roman" panose="02020603050405020304" pitchFamily="18" charset="0"/>
                        <a:cs typeface="Times New Roman"/>
                      </a:endParaRPr>
                    </a:p>
                    <a:p>
                      <a:pPr algn="r">
                        <a:lnSpc>
                          <a:spcPct val="107000"/>
                        </a:lnSpc>
                        <a:spcAft>
                          <a:spcPts val="0"/>
                        </a:spcAft>
                      </a:pP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285750" marR="0" lvl="0" indent="-285750" algn="just" rtl="0" eaLnBrk="1" fontAlgn="auto" latinLnBrk="0" hangingPunct="1">
                        <a:lnSpc>
                          <a:spcPct val="107000"/>
                        </a:lnSpc>
                        <a:spcBef>
                          <a:spcPts val="0"/>
                        </a:spcBef>
                        <a:spcAft>
                          <a:spcPts val="0"/>
                        </a:spcAft>
                        <a:buClrTx/>
                        <a:buSzTx/>
                        <a:buFont typeface="Arial" panose="020B0604020202020204" pitchFamily="34" charset="0"/>
                        <a:buChar char="•"/>
                      </a:pPr>
                      <a:r>
                        <a:rPr lang="hr-HR" sz="1800" u="none" strike="noStrike" kern="1200">
                          <a:solidFill>
                            <a:schemeClr val="accent1">
                              <a:lumMod val="75000"/>
                            </a:schemeClr>
                          </a:solidFill>
                          <a:effectLst/>
                          <a:latin typeface="+mn-lt"/>
                          <a:ea typeface="+mn-ea"/>
                          <a:cs typeface="+mn-cs"/>
                        </a:rPr>
                        <a:t>Zdravstvena ustanova: specijalna bolnica i lječilište koje je registrirano za zdravstveni turizam i/ili pružanje zdravstvenih usluga u turizmu i/ili usluga zdravstvenog turizma </a:t>
                      </a:r>
                    </a:p>
                  </a:txBody>
                  <a:tcPr marL="68580" marR="68580" marT="0" marB="0" anchor="ctr"/>
                </a:tc>
                <a:extLst>
                  <a:ext uri="{0D108BD9-81ED-4DB2-BD59-A6C34878D82A}">
                    <a16:rowId xmlns:a16="http://schemas.microsoft.com/office/drawing/2014/main" val="1257348914"/>
                  </a:ext>
                </a:extLst>
              </a:tr>
              <a:tr h="1813847">
                <a:tc>
                  <a:txBody>
                    <a:bodyPr/>
                    <a:lstStyle/>
                    <a:p>
                      <a:pPr>
                        <a:lnSpc>
                          <a:spcPct val="107000"/>
                        </a:lnSpc>
                        <a:spcAft>
                          <a:spcPts val="0"/>
                        </a:spcAft>
                      </a:pPr>
                      <a:r>
                        <a:rPr lang="hr-HR" sz="1800">
                          <a:effectLst/>
                        </a:rPr>
                        <a:t>Infrastruktura aktivnog turizma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algn="r">
                        <a:lnSpc>
                          <a:spcPct val="107000"/>
                        </a:lnSpc>
                        <a:spcAft>
                          <a:spcPts val="0"/>
                        </a:spcAft>
                      </a:pPr>
                      <a:endParaRPr lang="hr-HR" sz="1200">
                        <a:effectLst/>
                      </a:endParaRPr>
                    </a:p>
                  </a:txBody>
                  <a:tcPr marL="68580" marR="68580" marT="0" marB="0" anchor="ctr"/>
                </a:tc>
                <a:tc>
                  <a:txBody>
                    <a:bodyPr/>
                    <a:lstStyle/>
                    <a:p>
                      <a:pPr marL="285750" lvl="0" indent="-285750">
                        <a:buFont typeface="Arial" panose="020B0604020202020204" pitchFamily="34" charset="0"/>
                        <a:buChar char="•"/>
                      </a:pPr>
                      <a:r>
                        <a:rPr lang="hr-HR" sz="1800" kern="1200">
                          <a:solidFill>
                            <a:schemeClr val="accent1">
                              <a:lumMod val="75000"/>
                            </a:schemeClr>
                          </a:solidFill>
                          <a:effectLst/>
                          <a:latin typeface="+mn-lt"/>
                          <a:ea typeface="+mn-ea"/>
                          <a:cs typeface="+mn-cs"/>
                        </a:rPr>
                        <a:t>Javne ustanove za upravljanje zaštićenim područjima i područjima ekološke mreže</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hr-HR" sz="1800" kern="1200">
                          <a:solidFill>
                            <a:schemeClr val="accent1">
                              <a:lumMod val="75000"/>
                            </a:schemeClr>
                          </a:solidFill>
                          <a:effectLst/>
                          <a:latin typeface="+mn-lt"/>
                          <a:ea typeface="+mn-ea"/>
                          <a:cs typeface="+mn-cs"/>
                        </a:rPr>
                        <a:t>Javne ustanove registrirane za obavljanje sportske djelatnosti upravljanja i održavanja sportskih građevina </a:t>
                      </a:r>
                    </a:p>
                  </a:txBody>
                  <a:tcPr marL="68580" marR="68580" marT="0" marB="0" anchor="ctr"/>
                </a:tc>
                <a:extLst>
                  <a:ext uri="{0D108BD9-81ED-4DB2-BD59-A6C34878D82A}">
                    <a16:rowId xmlns:a16="http://schemas.microsoft.com/office/drawing/2014/main" val="544321136"/>
                  </a:ext>
                </a:extLst>
              </a:tr>
              <a:tr h="1251661">
                <a:tc>
                  <a:txBody>
                    <a:bodyPr/>
                    <a:lstStyle/>
                    <a:p>
                      <a:pPr>
                        <a:lnSpc>
                          <a:spcPct val="107000"/>
                        </a:lnSpc>
                        <a:spcAft>
                          <a:spcPts val="0"/>
                        </a:spcAft>
                      </a:pPr>
                      <a:r>
                        <a:rPr lang="hr-HR" sz="1800" err="1">
                          <a:effectLst/>
                        </a:rPr>
                        <a:t>Posjetiteljska</a:t>
                      </a:r>
                      <a:r>
                        <a:rPr lang="hr-HR" sz="1800">
                          <a:effectLst/>
                        </a:rPr>
                        <a:t> infrastruktura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hr-HR"/>
                    </a:p>
                  </a:txBody>
                  <a:tcPr/>
                </a:tc>
                <a:tc>
                  <a:txBody>
                    <a:bodyPr/>
                    <a:lstStyle/>
                    <a:p>
                      <a:pPr marL="285750" marR="0" lvl="0" indent="-285750" algn="l" rtl="0" eaLnBrk="1" fontAlgn="auto" latinLnBrk="0" hangingPunct="1">
                        <a:lnSpc>
                          <a:spcPct val="107000"/>
                        </a:lnSpc>
                        <a:spcBef>
                          <a:spcPts val="0"/>
                        </a:spcBef>
                        <a:spcAft>
                          <a:spcPts val="0"/>
                        </a:spcAft>
                        <a:buClrTx/>
                        <a:buSzTx/>
                        <a:buFont typeface="Arial" panose="020B0604020202020204" pitchFamily="34" charset="0"/>
                        <a:buChar char="•"/>
                      </a:pPr>
                      <a:r>
                        <a:rPr lang="hr-HR" sz="1800" kern="1200" dirty="0">
                          <a:solidFill>
                            <a:schemeClr val="accent1">
                              <a:lumMod val="75000"/>
                            </a:schemeClr>
                          </a:solidFill>
                          <a:effectLst/>
                          <a:latin typeface="+mn-lt"/>
                          <a:ea typeface="+mn-ea"/>
                          <a:cs typeface="+mn-cs"/>
                        </a:rPr>
                        <a:t>Javne ustanove </a:t>
                      </a:r>
                      <a:endParaRPr lang="hr-HR" sz="1800" dirty="0">
                        <a:solidFill>
                          <a:schemeClr val="accent1">
                            <a:lumMod val="75000"/>
                          </a:schemeClr>
                        </a:solidFill>
                        <a:effectLst/>
                        <a:latin typeface="+mn-lt"/>
                        <a:ea typeface="Times New Roman" panose="02020603050405020304" pitchFamily="18" charset="0"/>
                        <a:cs typeface="Times New Roman"/>
                      </a:endParaRPr>
                    </a:p>
                  </a:txBody>
                  <a:tcPr marL="68580" marR="68580" marT="0" marB="0" anchor="ctr"/>
                </a:tc>
                <a:extLst>
                  <a:ext uri="{0D108BD9-81ED-4DB2-BD59-A6C34878D82A}">
                    <a16:rowId xmlns:a16="http://schemas.microsoft.com/office/drawing/2014/main" val="3250887883"/>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525244" y="515157"/>
            <a:ext cx="2400300" cy="574675"/>
          </a:xfrm>
          <a:prstGeom prst="rect">
            <a:avLst/>
          </a:prstGeom>
        </p:spPr>
      </p:pic>
    </p:spTree>
    <p:extLst>
      <p:ext uri="{BB962C8B-B14F-4D97-AF65-F5344CB8AC3E}">
        <p14:creationId xmlns:p14="http://schemas.microsoft.com/office/powerpoint/2010/main" val="2892418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latin typeface="+mn-lt"/>
                <a:cs typeface="Arial" panose="020B0604020202020204" pitchFamily="34" charset="0"/>
              </a:rPr>
              <a:t>Prijedlog prihvatljivih partnera</a:t>
            </a:r>
            <a:endParaRPr lang="hr-HR">
              <a:latin typeface="+mn-lt"/>
            </a:endParaRPr>
          </a:p>
        </p:txBody>
      </p:sp>
      <p:sp>
        <p:nvSpPr>
          <p:cNvPr id="3" name="Content Placeholder 2"/>
          <p:cNvSpPr>
            <a:spLocks noGrp="1"/>
          </p:cNvSpPr>
          <p:nvPr>
            <p:ph idx="1"/>
          </p:nvPr>
        </p:nvSpPr>
        <p:spPr>
          <a:xfrm>
            <a:off x="838200" y="1582443"/>
            <a:ext cx="10515600" cy="3277317"/>
          </a:xfrm>
        </p:spPr>
        <p:txBody>
          <a:bodyPr vert="horz" lIns="91440" tIns="45720" rIns="91440" bIns="45720" rtlCol="0" anchor="t">
            <a:noAutofit/>
          </a:bodyPr>
          <a:lstStyle/>
          <a:p>
            <a:pPr lvl="0"/>
            <a:r>
              <a:rPr lang="hr-HR" sz="1800" dirty="0">
                <a:solidFill>
                  <a:schemeClr val="accent1">
                    <a:lumMod val="75000"/>
                  </a:schemeClr>
                </a:solidFill>
              </a:rPr>
              <a:t>Jedinica područne (regionalne) samouprave</a:t>
            </a:r>
            <a:endParaRPr lang="hr-HR" sz="1800" dirty="0">
              <a:solidFill>
                <a:schemeClr val="accent1">
                  <a:lumMod val="75000"/>
                </a:schemeClr>
              </a:solidFill>
              <a:cs typeface="Calibri"/>
            </a:endParaRPr>
          </a:p>
          <a:p>
            <a:pPr lvl="0"/>
            <a:r>
              <a:rPr lang="hr-HR" sz="1800" dirty="0">
                <a:solidFill>
                  <a:schemeClr val="accent1">
                    <a:lumMod val="75000"/>
                  </a:schemeClr>
                </a:solidFill>
              </a:rPr>
              <a:t>Jedinica lokalne samouprave</a:t>
            </a:r>
            <a:endParaRPr lang="hr-HR" sz="1800" dirty="0">
              <a:solidFill>
                <a:schemeClr val="accent1">
                  <a:lumMod val="75000"/>
                </a:schemeClr>
              </a:solidFill>
              <a:cs typeface="Calibri"/>
            </a:endParaRPr>
          </a:p>
          <a:p>
            <a:pPr lvl="0"/>
            <a:r>
              <a:rPr lang="hr-HR" sz="1800" dirty="0">
                <a:solidFill>
                  <a:schemeClr val="accent1">
                    <a:lumMod val="75000"/>
                  </a:schemeClr>
                </a:solidFill>
              </a:rPr>
              <a:t>Turistička zajednica</a:t>
            </a:r>
            <a:endParaRPr lang="hr-HR" sz="1800" dirty="0">
              <a:solidFill>
                <a:schemeClr val="accent1">
                  <a:lumMod val="75000"/>
                </a:schemeClr>
              </a:solidFill>
              <a:cs typeface="Calibri"/>
            </a:endParaRPr>
          </a:p>
          <a:p>
            <a:pPr lvl="0"/>
            <a:r>
              <a:rPr lang="hr-HR" sz="1800" dirty="0">
                <a:solidFill>
                  <a:schemeClr val="accent1">
                    <a:lumMod val="75000"/>
                  </a:schemeClr>
                </a:solidFill>
              </a:rPr>
              <a:t>Javna ustanova</a:t>
            </a:r>
            <a:endParaRPr lang="hr-HR" sz="1800" dirty="0">
              <a:solidFill>
                <a:schemeClr val="accent1">
                  <a:lumMod val="75000"/>
                </a:schemeClr>
              </a:solidFill>
              <a:cs typeface="Calibri"/>
            </a:endParaRPr>
          </a:p>
          <a:p>
            <a:pPr lvl="0"/>
            <a:r>
              <a:rPr lang="hr-HR" sz="1800" dirty="0">
                <a:solidFill>
                  <a:schemeClr val="accent1">
                    <a:lumMod val="75000"/>
                  </a:schemeClr>
                </a:solidFill>
              </a:rPr>
              <a:t>Trgovačko društvo u javnom vlasništvu</a:t>
            </a:r>
            <a:endParaRPr lang="hr-HR" sz="1800" dirty="0">
              <a:solidFill>
                <a:schemeClr val="accent1">
                  <a:lumMod val="75000"/>
                </a:schemeClr>
              </a:solidFill>
              <a:cs typeface="Calibri"/>
            </a:endParaRPr>
          </a:p>
          <a:p>
            <a:pPr lvl="0"/>
            <a:r>
              <a:rPr lang="hr-HR" sz="1800" dirty="0">
                <a:solidFill>
                  <a:schemeClr val="accent1">
                    <a:lumMod val="75000"/>
                  </a:schemeClr>
                </a:solidFill>
              </a:rPr>
              <a:t>Znanstvena organizacija</a:t>
            </a:r>
            <a:endParaRPr lang="hr-HR" sz="1800" dirty="0">
              <a:solidFill>
                <a:schemeClr val="accent1">
                  <a:lumMod val="75000"/>
                </a:schemeClr>
              </a:solidFill>
              <a:cs typeface="Calibri"/>
            </a:endParaRPr>
          </a:p>
          <a:p>
            <a:pPr lvl="0"/>
            <a:r>
              <a:rPr lang="hr-HR" sz="1800" dirty="0">
                <a:solidFill>
                  <a:schemeClr val="accent1">
                    <a:lumMod val="75000"/>
                  </a:schemeClr>
                </a:solidFill>
              </a:rPr>
              <a:t>Vjerska zajednica</a:t>
            </a:r>
            <a:endParaRPr lang="hr-HR" sz="1800" dirty="0">
              <a:solidFill>
                <a:schemeClr val="accent1">
                  <a:lumMod val="75000"/>
                </a:schemeClr>
              </a:solidFill>
              <a:cs typeface="Calibri"/>
            </a:endParaRPr>
          </a:p>
          <a:p>
            <a:pPr lvl="0"/>
            <a:r>
              <a:rPr lang="hr-HR" sz="1800" dirty="0">
                <a:solidFill>
                  <a:schemeClr val="accent1">
                    <a:lumMod val="75000"/>
                  </a:schemeClr>
                </a:solidFill>
              </a:rPr>
              <a:t>Udruga</a:t>
            </a:r>
            <a:endParaRPr lang="hr-HR" sz="1800" dirty="0">
              <a:solidFill>
                <a:schemeClr val="accent1">
                  <a:lumMod val="75000"/>
                </a:schemeClr>
              </a:solidFill>
              <a:cs typeface="Calibri"/>
            </a:endParaRPr>
          </a:p>
          <a:p>
            <a:pPr lvl="0"/>
            <a:r>
              <a:rPr lang="hr-HR" sz="1800" dirty="0">
                <a:solidFill>
                  <a:schemeClr val="accent1">
                    <a:lumMod val="75000"/>
                  </a:schemeClr>
                </a:solidFill>
              </a:rPr>
              <a:t>Privatni partner u ugovornom javno-privatnom partnerstvu sukladno Zakonu o javno-privatnom partnerstvu (NN 78/12, 152/14, 114/18) upisanom u Registar ugovora javno-privatnog partnerstva</a:t>
            </a:r>
            <a:endParaRPr lang="hr-HR" sz="1800" dirty="0">
              <a:solidFill>
                <a:schemeClr val="accent1">
                  <a:lumMod val="75000"/>
                </a:schemeClr>
              </a:solidFill>
              <a:cs typeface="Calibri"/>
            </a:endParaRPr>
          </a:p>
        </p:txBody>
      </p:sp>
      <p:sp>
        <p:nvSpPr>
          <p:cNvPr id="4" name="Content Placeholder 2"/>
          <p:cNvSpPr txBox="1">
            <a:spLocks/>
          </p:cNvSpPr>
          <p:nvPr/>
        </p:nvSpPr>
        <p:spPr>
          <a:xfrm>
            <a:off x="838200" y="5352449"/>
            <a:ext cx="10515600" cy="98935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hr-HR" sz="1800">
                <a:solidFill>
                  <a:schemeClr val="accent1">
                    <a:lumMod val="75000"/>
                  </a:schemeClr>
                </a:solidFill>
              </a:rPr>
              <a:t>u projektu koji uključuje partnerstvo, moguće je predvidjeti udio u troškovima projekta za partnere</a:t>
            </a:r>
            <a:endParaRPr lang="hr-HR" sz="1800">
              <a:solidFill>
                <a:schemeClr val="accent1">
                  <a:lumMod val="75000"/>
                </a:schemeClr>
              </a:solidFill>
              <a:cs typeface="Calibri"/>
            </a:endParaRPr>
          </a:p>
          <a:p>
            <a:pPr algn="just"/>
            <a:r>
              <a:rPr lang="hr-HR" sz="1800">
                <a:solidFill>
                  <a:schemeClr val="accent1">
                    <a:lumMod val="75000"/>
                  </a:schemeClr>
                </a:solidFill>
              </a:rPr>
              <a:t>zbroj udjela u troškovima projekta u trenutku prijave za turističke zajednice, znanstvene organizacije, vjerske zajednice i udruge mora biti jednaka ili manja od 20% ukupno zatraženog iznosa bespovratnih sredstava</a:t>
            </a:r>
            <a:endParaRPr lang="hr-HR" sz="1800">
              <a:solidFill>
                <a:schemeClr val="accent1">
                  <a:lumMod val="75000"/>
                </a:schemeClr>
              </a:solidFill>
              <a:cs typeface="Calibri"/>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695700" y="474086"/>
            <a:ext cx="2400300" cy="574675"/>
          </a:xfrm>
          <a:prstGeom prst="rect">
            <a:avLst/>
          </a:prstGeom>
        </p:spPr>
      </p:pic>
    </p:spTree>
    <p:extLst>
      <p:ext uri="{BB962C8B-B14F-4D97-AF65-F5344CB8AC3E}">
        <p14:creationId xmlns:p14="http://schemas.microsoft.com/office/powerpoint/2010/main" val="947515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5942" y="365126"/>
            <a:ext cx="7347857" cy="436258"/>
          </a:xfrm>
        </p:spPr>
        <p:txBody>
          <a:bodyPr>
            <a:normAutofit fontScale="90000"/>
          </a:bodyPr>
          <a:lstStyle/>
          <a:p>
            <a:r>
              <a:rPr lang="hr-HR">
                <a:latin typeface="Arial" panose="020B0604020202020204" pitchFamily="34" charset="0"/>
                <a:cs typeface="Arial" panose="020B0604020202020204" pitchFamily="34" charset="0"/>
              </a:rPr>
              <a:t>PRIHVATLJIVE AKTIVNOSTI</a:t>
            </a:r>
            <a:endParaRPr lang="hr-HR"/>
          </a:p>
        </p:txBody>
      </p:sp>
      <p:graphicFrame>
        <p:nvGraphicFramePr>
          <p:cNvPr id="4" name="Table 3"/>
          <p:cNvGraphicFramePr>
            <a:graphicFrameLocks noGrp="1"/>
          </p:cNvGraphicFramePr>
          <p:nvPr>
            <p:extLst>
              <p:ext uri="{D42A27DB-BD31-4B8C-83A1-F6EECF244321}">
                <p14:modId xmlns:p14="http://schemas.microsoft.com/office/powerpoint/2010/main" val="3801726608"/>
              </p:ext>
            </p:extLst>
          </p:nvPr>
        </p:nvGraphicFramePr>
        <p:xfrm>
          <a:off x="328774" y="202174"/>
          <a:ext cx="11486508" cy="6373287"/>
        </p:xfrm>
        <a:graphic>
          <a:graphicData uri="http://schemas.openxmlformats.org/drawingml/2006/table">
            <a:tbl>
              <a:tblPr firstRow="1" firstCol="1" bandRow="1">
                <a:tableStyleId>{5C22544A-7EE6-4342-B048-85BDC9FD1C3A}</a:tableStyleId>
              </a:tblPr>
              <a:tblGrid>
                <a:gridCol w="3171510">
                  <a:extLst>
                    <a:ext uri="{9D8B030D-6E8A-4147-A177-3AD203B41FA5}">
                      <a16:colId xmlns:a16="http://schemas.microsoft.com/office/drawing/2014/main" val="4285455837"/>
                    </a:ext>
                  </a:extLst>
                </a:gridCol>
                <a:gridCol w="8314998">
                  <a:extLst>
                    <a:ext uri="{9D8B030D-6E8A-4147-A177-3AD203B41FA5}">
                      <a16:colId xmlns:a16="http://schemas.microsoft.com/office/drawing/2014/main" val="71367548"/>
                    </a:ext>
                  </a:extLst>
                </a:gridCol>
              </a:tblGrid>
              <a:tr h="361274">
                <a:tc>
                  <a:txBody>
                    <a:bodyPr/>
                    <a:lstStyle/>
                    <a:p>
                      <a:pPr algn="ctr">
                        <a:lnSpc>
                          <a:spcPct val="107000"/>
                        </a:lnSpc>
                        <a:spcAft>
                          <a:spcPts val="0"/>
                        </a:spcAft>
                      </a:pPr>
                      <a:r>
                        <a:rPr lang="hr-HR" sz="1800">
                          <a:effectLst/>
                          <a:latin typeface="+mn-lt"/>
                          <a:ea typeface="Calibri" panose="020F0502020204030204" pitchFamily="34" charset="0"/>
                          <a:cs typeface="Arial" panose="020B0604020202020204" pitchFamily="34" charset="0"/>
                        </a:rPr>
                        <a:t>Obavezne aktivnosti</a:t>
                      </a:r>
                    </a:p>
                  </a:txBody>
                  <a:tcPr marL="61338" marR="61338" marT="0" marB="0" anchor="ctr"/>
                </a:tc>
                <a:tc>
                  <a:txBody>
                    <a:bodyPr/>
                    <a:lstStyle/>
                    <a:p>
                      <a:pPr algn="ctr">
                        <a:lnSpc>
                          <a:spcPct val="107000"/>
                        </a:lnSpc>
                        <a:spcAft>
                          <a:spcPts val="0"/>
                        </a:spcAft>
                      </a:pPr>
                      <a:r>
                        <a:rPr lang="hr-HR" sz="1800">
                          <a:effectLst/>
                          <a:latin typeface="+mn-lt"/>
                          <a:ea typeface="Calibri" panose="020F0502020204030204" pitchFamily="34" charset="0"/>
                          <a:cs typeface="Arial" panose="020B0604020202020204" pitchFamily="34" charset="0"/>
                        </a:rPr>
                        <a:t>Dodatne aktivnosti</a:t>
                      </a:r>
                    </a:p>
                  </a:txBody>
                  <a:tcPr marL="58262" marR="58262" marT="0" marB="0" anchor="ctr"/>
                </a:tc>
                <a:extLst>
                  <a:ext uri="{0D108BD9-81ED-4DB2-BD59-A6C34878D82A}">
                    <a16:rowId xmlns:a16="http://schemas.microsoft.com/office/drawing/2014/main" val="1042519779"/>
                  </a:ext>
                </a:extLst>
              </a:tr>
              <a:tr h="6012013">
                <a:tc>
                  <a:txBody>
                    <a:bodyPr/>
                    <a:lstStyle/>
                    <a:p>
                      <a:pPr marL="0" lvl="0" indent="0" algn="ctr">
                        <a:lnSpc>
                          <a:spcPct val="115000"/>
                        </a:lnSpc>
                        <a:spcAft>
                          <a:spcPts val="1000"/>
                        </a:spcAft>
                        <a:buFont typeface="Symbol" panose="05050102010706020507" pitchFamily="18" charset="2"/>
                        <a:buNone/>
                      </a:pPr>
                      <a:r>
                        <a:rPr lang="hr-HR" sz="1800" b="1" i="1">
                          <a:effectLst/>
                          <a:latin typeface="+mn-lt"/>
                          <a:ea typeface="Calibri" panose="020F0502020204030204" pitchFamily="34" charset="0"/>
                          <a:cs typeface="Arial" panose="020B0604020202020204" pitchFamily="34" charset="0"/>
                        </a:rPr>
                        <a:t>Za sve grupe</a:t>
                      </a:r>
                      <a:r>
                        <a:rPr lang="hr-HR" sz="1800" b="1" i="1" baseline="0">
                          <a:effectLst/>
                          <a:latin typeface="+mn-lt"/>
                          <a:ea typeface="Calibri" panose="020F0502020204030204" pitchFamily="34" charset="0"/>
                          <a:cs typeface="Arial" panose="020B0604020202020204" pitchFamily="34" charset="0"/>
                        </a:rPr>
                        <a:t>:</a:t>
                      </a:r>
                      <a:endParaRPr lang="hr-HR" sz="1800" b="1" i="1">
                        <a:effectLst/>
                        <a:latin typeface="+mn-lt"/>
                        <a:ea typeface="Calibri" panose="020F0502020204030204" pitchFamily="34" charset="0"/>
                        <a:cs typeface="Arial" panose="020B0604020202020204" pitchFamily="34" charset="0"/>
                      </a:endParaRPr>
                    </a:p>
                    <a:p>
                      <a:pPr marL="0" lvl="0" indent="0" algn="ctr">
                        <a:lnSpc>
                          <a:spcPct val="115000"/>
                        </a:lnSpc>
                        <a:spcAft>
                          <a:spcPts val="1000"/>
                        </a:spcAft>
                        <a:buFont typeface="Symbol" panose="05050102010706020507" pitchFamily="18" charset="2"/>
                        <a:buNone/>
                      </a:pPr>
                      <a:r>
                        <a:rPr lang="hr-HR" sz="1800" b="0">
                          <a:effectLst/>
                          <a:latin typeface="+mn-lt"/>
                          <a:ea typeface="Calibri" panose="020F0502020204030204" pitchFamily="34" charset="0"/>
                          <a:cs typeface="Arial" panose="020B0604020202020204" pitchFamily="34" charset="0"/>
                        </a:rPr>
                        <a:t>građenje i/ili opremanje infrastrukture</a:t>
                      </a:r>
                    </a:p>
                    <a:p>
                      <a:pPr marL="0" lvl="0" indent="0" algn="ctr">
                        <a:lnSpc>
                          <a:spcPct val="115000"/>
                        </a:lnSpc>
                        <a:spcAft>
                          <a:spcPts val="1000"/>
                        </a:spcAft>
                        <a:buFont typeface="Symbol" panose="05050102010706020507" pitchFamily="18" charset="2"/>
                        <a:buNone/>
                      </a:pPr>
                      <a:endParaRPr lang="hr-HR" sz="1800" b="0">
                        <a:effectLst/>
                        <a:latin typeface="+mn-lt"/>
                        <a:ea typeface="Calibri" panose="020F0502020204030204" pitchFamily="34" charset="0"/>
                        <a:cs typeface="Arial" panose="020B0604020202020204" pitchFamily="34" charset="0"/>
                      </a:endParaRPr>
                    </a:p>
                    <a:p>
                      <a:pPr marL="0" lvl="0" indent="0" algn="ctr">
                        <a:lnSpc>
                          <a:spcPct val="115000"/>
                        </a:lnSpc>
                        <a:spcAft>
                          <a:spcPts val="1000"/>
                        </a:spcAft>
                        <a:buFont typeface="Symbol" panose="05050102010706020507" pitchFamily="18" charset="2"/>
                        <a:buNone/>
                      </a:pPr>
                      <a:r>
                        <a:rPr lang="hr-HR" sz="1400" b="0" i="1">
                          <a:effectLst/>
                          <a:latin typeface="+mn-lt"/>
                          <a:ea typeface="Calibri" panose="020F0502020204030204" pitchFamily="34" charset="0"/>
                          <a:cs typeface="Arial" panose="020B0604020202020204" pitchFamily="34" charset="0"/>
                        </a:rPr>
                        <a:t>Iznimno u grupi 1 pod b, nabava vozila i plovila s nultom emisijom ugljika može se smatrati aktivnošću koja se može samostalno provoditi.</a:t>
                      </a:r>
                    </a:p>
                  </a:txBody>
                  <a:tcPr marL="68580" marR="68580" marT="0" marB="0" anchor="ctr"/>
                </a:tc>
                <a:tc>
                  <a:txBody>
                    <a:bodyPr/>
                    <a:lstStyle/>
                    <a:p>
                      <a:pPr algn="just">
                        <a:lnSpc>
                          <a:spcPct val="107000"/>
                        </a:lnSpc>
                        <a:spcAft>
                          <a:spcPts val="800"/>
                        </a:spcAft>
                      </a:pPr>
                      <a:r>
                        <a:rPr lang="hr-HR" sz="1400" b="1" u="sng">
                          <a:solidFill>
                            <a:schemeClr val="accent1">
                              <a:lumMod val="75000"/>
                            </a:schemeClr>
                          </a:solidFill>
                          <a:effectLst/>
                          <a:latin typeface="+mn-lt"/>
                          <a:ea typeface="Calibri" panose="020F0502020204030204" pitchFamily="34" charset="0"/>
                          <a:cs typeface="Times New Roman"/>
                        </a:rPr>
                        <a:t>Druge kategorije aktivnosti povezane s obaveznim aktivnostima</a:t>
                      </a:r>
                      <a:endParaRPr lang="hr-HR" sz="1400">
                        <a:solidFill>
                          <a:schemeClr val="accent1">
                            <a:lumMod val="75000"/>
                          </a:schemeClr>
                        </a:solidFill>
                        <a:effectLst/>
                        <a:latin typeface="+mn-lt"/>
                        <a:ea typeface="Calibri" panose="020F0502020204030204" pitchFamily="34" charset="0"/>
                        <a:cs typeface="Times New Roman"/>
                      </a:endParaRP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aktivnost ulaganja u postizanje više razine energetske učinkovitosti;</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ulaganja u poticanje obnovljivih izvora energije;</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opremanje objekata koje rezultira učinkovitijem korištenju resursa, smanjenjem utroška energije i vode, smanjenjem emisija CO2 ili smanjenjem nastanka otpada;</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uvođenje zelenih tehnologija i poslovnih modela koje doprinose zelenoj tranziciji;</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uvođenje rješenja koje se odnose na smanjenje otpada od hrane u lancu od dobavljača do krajnjeg potrošača;</a:t>
                      </a:r>
                    </a:p>
                    <a:p>
                      <a:pPr marL="342900" lvl="0" indent="-342900" algn="just">
                        <a:lnSpc>
                          <a:spcPct val="107000"/>
                        </a:lnSpc>
                        <a:spcAft>
                          <a:spcPts val="80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uvođenje rješenja koje se odnose na smanjenje korištenja plastike.</a:t>
                      </a:r>
                    </a:p>
                    <a:p>
                      <a:pPr algn="just">
                        <a:lnSpc>
                          <a:spcPct val="107000"/>
                        </a:lnSpc>
                        <a:spcAft>
                          <a:spcPts val="800"/>
                        </a:spcAft>
                      </a:pPr>
                      <a:r>
                        <a:rPr lang="hr-HR" sz="1400" b="1" u="sng">
                          <a:solidFill>
                            <a:schemeClr val="accent1">
                              <a:lumMod val="75000"/>
                            </a:schemeClr>
                          </a:solidFill>
                          <a:effectLst/>
                          <a:latin typeface="+mn-lt"/>
                          <a:ea typeface="Calibri" panose="020F0502020204030204" pitchFamily="34" charset="0"/>
                          <a:cs typeface="Times New Roman"/>
                        </a:rPr>
                        <a:t>Horizontalne aktivnosti povezane s obveznim aktivnostima</a:t>
                      </a:r>
                      <a:endParaRPr lang="hr-HR" sz="1400">
                        <a:solidFill>
                          <a:schemeClr val="accent1">
                            <a:lumMod val="75000"/>
                          </a:schemeClr>
                        </a:solidFill>
                        <a:effectLst/>
                        <a:latin typeface="+mn-lt"/>
                        <a:ea typeface="Calibri" panose="020F0502020204030204" pitchFamily="34" charset="0"/>
                        <a:cs typeface="Times New Roman"/>
                      </a:endParaRP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ulaganja u održivu mobilnost;</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uvođenje informatičko-komunikacijskih rješenja;</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aktivnosti edukacije djelatnika vezanih uz usvajanje tehnologija financiranih projektom; </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aktivnosti promocije i marketinga infrastrukture u funkciji destinacije s ciljem povećanja vidljivosti i informiranja javnosti.</a:t>
                      </a:r>
                    </a:p>
                    <a:p>
                      <a:pPr algn="just">
                        <a:lnSpc>
                          <a:spcPct val="107000"/>
                        </a:lnSpc>
                        <a:spcAft>
                          <a:spcPts val="800"/>
                        </a:spcAft>
                      </a:pPr>
                      <a:r>
                        <a:rPr lang="hr-HR" sz="1400" b="1" u="sng">
                          <a:solidFill>
                            <a:schemeClr val="accent1">
                              <a:lumMod val="75000"/>
                            </a:schemeClr>
                          </a:solidFill>
                          <a:effectLst/>
                          <a:latin typeface="+mn-lt"/>
                          <a:ea typeface="Calibri" panose="020F0502020204030204" pitchFamily="34" charset="0"/>
                          <a:cs typeface="Times New Roman"/>
                        </a:rPr>
                        <a:t>Neobavezne aktivnosti povezane s obaveznim aktivnostima</a:t>
                      </a:r>
                      <a:endParaRPr lang="hr-HR" sz="1400">
                        <a:solidFill>
                          <a:schemeClr val="accent1">
                            <a:lumMod val="75000"/>
                          </a:schemeClr>
                        </a:solidFill>
                        <a:effectLst/>
                        <a:latin typeface="+mn-lt"/>
                        <a:ea typeface="Calibri" panose="020F0502020204030204" pitchFamily="34" charset="0"/>
                        <a:cs typeface="Times New Roman"/>
                      </a:endParaRP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građenje i opremanje popratnih sadržaja javne turističke infrastrukture </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pristupačnost infrastrukture posjetiteljima (građenje parkirališta,</a:t>
                      </a:r>
                      <a:r>
                        <a:rPr lang="hr-HR" sz="1400" baseline="0">
                          <a:solidFill>
                            <a:schemeClr val="accent1">
                              <a:lumMod val="75000"/>
                            </a:schemeClr>
                          </a:solidFill>
                          <a:effectLst/>
                          <a:latin typeface="+mn-lt"/>
                          <a:ea typeface="Calibri" panose="020F0502020204030204" pitchFamily="34" charset="0"/>
                          <a:cs typeface="Times New Roman"/>
                        </a:rPr>
                        <a:t> </a:t>
                      </a:r>
                      <a:r>
                        <a:rPr lang="hr-HR" sz="1400">
                          <a:solidFill>
                            <a:schemeClr val="accent1">
                              <a:lumMod val="75000"/>
                            </a:schemeClr>
                          </a:solidFill>
                          <a:effectLst/>
                          <a:latin typeface="+mn-lt"/>
                          <a:ea typeface="Calibri" panose="020F0502020204030204" pitchFamily="34" charset="0"/>
                          <a:cs typeface="Times New Roman"/>
                        </a:rPr>
                        <a:t>privezišta/pristaništa i sl.);</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aktivnosti uređenja parkovnih i zelenih površina povezanih s javnom turističkom infrastrukturom;</a:t>
                      </a:r>
                    </a:p>
                    <a:p>
                      <a:pPr marL="342900" lvl="0" indent="-342900" algn="just">
                        <a:lnSpc>
                          <a:spcPct val="107000"/>
                        </a:lnSpc>
                        <a:spcAft>
                          <a:spcPts val="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savjetodavne usluge u pripremi i provedbi projekta;</a:t>
                      </a:r>
                    </a:p>
                    <a:p>
                      <a:pPr marL="342900" lvl="0" indent="-342900" algn="just">
                        <a:lnSpc>
                          <a:spcPct val="107000"/>
                        </a:lnSpc>
                        <a:spcAft>
                          <a:spcPts val="800"/>
                        </a:spcAft>
                        <a:buFont typeface="Times New Roman" panose="02020603050405020304" pitchFamily="18" charset="0"/>
                        <a:buChar char="-"/>
                      </a:pPr>
                      <a:r>
                        <a:rPr lang="hr-HR" sz="1400">
                          <a:solidFill>
                            <a:schemeClr val="accent1">
                              <a:lumMod val="75000"/>
                            </a:schemeClr>
                          </a:solidFill>
                          <a:effectLst/>
                          <a:latin typeface="+mn-lt"/>
                          <a:ea typeface="Calibri" panose="020F0502020204030204" pitchFamily="34" charset="0"/>
                          <a:cs typeface="Times New Roman"/>
                        </a:rPr>
                        <a:t>izrada studijske i projektno-tehničke dokumentacije.</a:t>
                      </a:r>
                    </a:p>
                    <a:p>
                      <a:pPr marL="0" lvl="0" indent="0" algn="just">
                        <a:lnSpc>
                          <a:spcPct val="107000"/>
                        </a:lnSpc>
                        <a:spcAft>
                          <a:spcPts val="800"/>
                        </a:spcAft>
                        <a:buNone/>
                      </a:pPr>
                      <a:r>
                        <a:rPr lang="hr-HR" sz="1400" b="0" i="0" u="none" strike="noStrike" noProof="0">
                          <a:solidFill>
                            <a:schemeClr val="accent1">
                              <a:lumMod val="75000"/>
                            </a:schemeClr>
                          </a:solidFill>
                          <a:effectLst/>
                        </a:rPr>
                        <a:t>Sve aktivnosti</a:t>
                      </a:r>
                      <a:r>
                        <a:rPr lang="hr-HR" sz="1400" b="0" i="0" u="none" strike="noStrike" noProof="0">
                          <a:solidFill>
                            <a:srgbClr val="FF0000"/>
                          </a:solidFill>
                          <a:effectLst/>
                        </a:rPr>
                        <a:t> </a:t>
                      </a:r>
                      <a:r>
                        <a:rPr lang="hr-HR" sz="1400" b="0" i="0" u="none" strike="noStrike" noProof="0">
                          <a:solidFill>
                            <a:schemeClr val="accent1">
                              <a:lumMod val="75000"/>
                            </a:schemeClr>
                          </a:solidFill>
                          <a:effectLst/>
                        </a:rPr>
                        <a:t>moraju pripadati istoj grupi, odnosno podgrupi u Grupi 1 (1a, 1b ili 1c) te se mogu odvijati na jednoj ili više lokacija u sklopu iste destinacije.</a:t>
                      </a:r>
                      <a:endParaRPr lang="hr-HR"/>
                    </a:p>
                  </a:txBody>
                  <a:tcPr marL="58262" marR="58262" marT="0" marB="0" anchor="ctr"/>
                </a:tc>
                <a:extLst>
                  <a:ext uri="{0D108BD9-81ED-4DB2-BD59-A6C34878D82A}">
                    <a16:rowId xmlns:a16="http://schemas.microsoft.com/office/drawing/2014/main" val="678636572"/>
                  </a:ext>
                </a:extLst>
              </a:tr>
            </a:tbl>
          </a:graphicData>
        </a:graphic>
      </p:graphicFrame>
    </p:spTree>
    <p:extLst>
      <p:ext uri="{BB962C8B-B14F-4D97-AF65-F5344CB8AC3E}">
        <p14:creationId xmlns:p14="http://schemas.microsoft.com/office/powerpoint/2010/main" val="695186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5942" y="778081"/>
            <a:ext cx="7347857" cy="436258"/>
          </a:xfrm>
        </p:spPr>
        <p:txBody>
          <a:bodyPr>
            <a:noAutofit/>
          </a:bodyPr>
          <a:lstStyle/>
          <a:p>
            <a:r>
              <a:rPr lang="hr-HR">
                <a:latin typeface="+mn-lt"/>
                <a:cs typeface="Arial" panose="020B0604020202020204" pitchFamily="34" charset="0"/>
              </a:rPr>
              <a:t>Prihvatljivost troškova</a:t>
            </a:r>
            <a:endParaRPr lang="hr-HR">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922607324"/>
              </p:ext>
            </p:extLst>
          </p:nvPr>
        </p:nvGraphicFramePr>
        <p:xfrm>
          <a:off x="406549" y="1585148"/>
          <a:ext cx="11414588" cy="4741909"/>
        </p:xfrm>
        <a:graphic>
          <a:graphicData uri="http://schemas.openxmlformats.org/drawingml/2006/table">
            <a:tbl>
              <a:tblPr firstRow="1" firstCol="1" bandRow="1">
                <a:tableStyleId>{5C22544A-7EE6-4342-B048-85BDC9FD1C3A}</a:tableStyleId>
              </a:tblPr>
              <a:tblGrid>
                <a:gridCol w="11414588">
                  <a:extLst>
                    <a:ext uri="{9D8B030D-6E8A-4147-A177-3AD203B41FA5}">
                      <a16:colId xmlns:a16="http://schemas.microsoft.com/office/drawing/2014/main" val="4285455837"/>
                    </a:ext>
                  </a:extLst>
                </a:gridCol>
              </a:tblGrid>
              <a:tr h="4741909">
                <a:tc>
                  <a:txBody>
                    <a:bodyPr/>
                    <a:lstStyle/>
                    <a:p>
                      <a:pPr marL="285750" lvl="0" indent="-285750">
                        <a:buFont typeface="Arial" panose="020B0604020202020204" pitchFamily="34" charset="0"/>
                        <a:buChar char="•"/>
                      </a:pPr>
                      <a:r>
                        <a:rPr lang="hr-HR" sz="1800" b="0" kern="1200">
                          <a:solidFill>
                            <a:schemeClr val="accent1">
                              <a:lumMod val="75000"/>
                            </a:schemeClr>
                          </a:solidFill>
                          <a:effectLst/>
                          <a:latin typeface="+mn-lt"/>
                          <a:ea typeface="+mn-ea"/>
                          <a:cs typeface="+mn-cs"/>
                        </a:rPr>
                        <a:t>proračun projekta treba biti realan, a cijene trebaju odgovarati tržišnim cijenama</a:t>
                      </a:r>
                    </a:p>
                    <a:p>
                      <a:pPr marL="285750" lvl="0" indent="-285750">
                        <a:buFont typeface="Arial" panose="020B0604020202020204" pitchFamily="34" charset="0"/>
                        <a:buChar char="•"/>
                      </a:pPr>
                      <a:r>
                        <a:rPr lang="hr-HR" sz="1800" b="0" kern="1200">
                          <a:solidFill>
                            <a:schemeClr val="accent1">
                              <a:lumMod val="75000"/>
                            </a:schemeClr>
                          </a:solidFill>
                          <a:effectLst/>
                          <a:latin typeface="+mn-lt"/>
                          <a:ea typeface="+mn-ea"/>
                          <a:cs typeface="+mn-cs"/>
                        </a:rPr>
                        <a:t>prilikom postupka dodjele u obzir će se uzeti samo prihvatljivi troškovi</a:t>
                      </a:r>
                    </a:p>
                    <a:p>
                      <a:pPr marL="285750" lvl="0" indent="-285750">
                        <a:buFont typeface="Arial" panose="020B0604020202020204" pitchFamily="34" charset="0"/>
                        <a:buChar char="•"/>
                      </a:pPr>
                      <a:r>
                        <a:rPr lang="hr-HR" sz="1800" b="0" kern="1200">
                          <a:solidFill>
                            <a:schemeClr val="accent1">
                              <a:lumMod val="75000"/>
                            </a:schemeClr>
                          </a:solidFill>
                          <a:effectLst/>
                          <a:latin typeface="+mn-lt"/>
                          <a:ea typeface="+mn-ea"/>
                          <a:cs typeface="+mn-cs"/>
                        </a:rPr>
                        <a:t>svi troškovi, da bi bili prihvatljivi, moraju doprinositi svrsi i cilju Poziva te pripremi i realizaciji projekta</a:t>
                      </a:r>
                    </a:p>
                    <a:p>
                      <a:pPr marL="285750" lvl="0" indent="-285750">
                        <a:buFont typeface="Arial" panose="020B0604020202020204" pitchFamily="34" charset="0"/>
                        <a:buChar char="•"/>
                      </a:pPr>
                      <a:r>
                        <a:rPr lang="hr-HR" sz="1800" b="0" kern="1200">
                          <a:solidFill>
                            <a:schemeClr val="accent1">
                              <a:lumMod val="75000"/>
                            </a:schemeClr>
                          </a:solidFill>
                          <a:effectLst/>
                          <a:latin typeface="+mn-lt"/>
                          <a:ea typeface="+mn-ea"/>
                          <a:cs typeface="+mn-cs"/>
                        </a:rPr>
                        <a:t>prijavitelj je dužan dostaviti proračun svih planiranih troškova potrebnih za realizaciju projekta, pri čemu proračun mora obuhvatiti troškove koji nastaju nakon potpisivanja ugovora o dodjeli bespovratnih sredstava i troškove koji su nastali i prije tog trenutka (ako je primjenjivo)</a:t>
                      </a:r>
                    </a:p>
                    <a:p>
                      <a:pPr marL="285750" lvl="0" indent="-285750">
                        <a:buFont typeface="Arial" panose="020B0604020202020204" pitchFamily="34" charset="0"/>
                        <a:buChar char="•"/>
                      </a:pPr>
                      <a:r>
                        <a:rPr lang="hr-HR" sz="1800" b="0" kern="1200">
                          <a:solidFill>
                            <a:schemeClr val="accent1">
                              <a:lumMod val="75000"/>
                            </a:schemeClr>
                          </a:solidFill>
                          <a:effectLst/>
                          <a:latin typeface="+mn-lt"/>
                          <a:ea typeface="+mn-ea"/>
                          <a:cs typeface="+mn-cs"/>
                        </a:rPr>
                        <a:t>neprihvatljivi troškovi se navode zasebno u proračunu projekta</a:t>
                      </a:r>
                    </a:p>
                    <a:p>
                      <a:pPr marL="285750" lvl="0" indent="-285750">
                        <a:buFont typeface="Arial" panose="020B0604020202020204" pitchFamily="34" charset="0"/>
                        <a:buChar char="•"/>
                      </a:pPr>
                      <a:endParaRPr lang="hr-HR" sz="1800" b="0" kern="1200">
                        <a:solidFill>
                          <a:schemeClr val="accent1">
                            <a:lumMod val="75000"/>
                          </a:schemeClr>
                        </a:solidFill>
                        <a:effectLst/>
                        <a:latin typeface="+mn-lt"/>
                        <a:ea typeface="+mn-ea"/>
                        <a:cs typeface="+mn-cs"/>
                      </a:endParaRPr>
                    </a:p>
                    <a:p>
                      <a:pPr marL="0" lvl="0" indent="0">
                        <a:buNone/>
                      </a:pPr>
                      <a:r>
                        <a:rPr lang="hr-HR" sz="1800" b="0" kern="1200">
                          <a:solidFill>
                            <a:schemeClr val="accent1">
                              <a:lumMod val="75000"/>
                            </a:schemeClr>
                          </a:solidFill>
                          <a:effectLst/>
                          <a:latin typeface="+mn-lt"/>
                          <a:ea typeface="+mn-ea"/>
                          <a:cs typeface="+mn-cs"/>
                        </a:rPr>
                        <a:t>Prihvatljivi troškovi su navedeni u poglavlju 2.10. Prihvatljive kategorije troškova, a neprihvatljivi troškovi u poglavlju 2.11. Neprihvatljivi troškovi.</a:t>
                      </a:r>
                    </a:p>
                    <a:p>
                      <a:pPr marL="0" lvl="0" indent="0">
                        <a:buFont typeface="Arial" panose="020B0604020202020204" pitchFamily="34" charset="0"/>
                        <a:buNone/>
                      </a:pPr>
                      <a:endParaRPr lang="hr-HR" sz="1800" b="0" kern="1200">
                        <a:solidFill>
                          <a:schemeClr val="accent1">
                            <a:lumMod val="75000"/>
                          </a:schemeClr>
                        </a:solidFill>
                        <a:effectLst/>
                        <a:latin typeface="+mn-lt"/>
                        <a:ea typeface="+mn-ea"/>
                        <a:cs typeface="+mn-cs"/>
                      </a:endParaRPr>
                    </a:p>
                    <a:p>
                      <a:pPr algn="just">
                        <a:spcAft>
                          <a:spcPts val="0"/>
                        </a:spcAft>
                      </a:pPr>
                      <a:endParaRPr lang="hr-HR" sz="1800" b="0">
                        <a:solidFill>
                          <a:schemeClr val="accent1">
                            <a:lumMod val="75000"/>
                          </a:schemeClr>
                        </a:solidFill>
                        <a:effectLst/>
                        <a:latin typeface="+mn-lt"/>
                        <a:ea typeface="MS Mincho"/>
                        <a:cs typeface="Times New Roman"/>
                      </a:endParaRPr>
                    </a:p>
                    <a:p>
                      <a:pPr marL="0" lvl="0" indent="0">
                        <a:buFont typeface="Arial" panose="020B0604020202020204" pitchFamily="34" charset="0"/>
                        <a:buNone/>
                      </a:pPr>
                      <a:endParaRPr lang="hr-HR" sz="1800" b="0" kern="1200">
                        <a:solidFill>
                          <a:schemeClr val="tx1"/>
                        </a:solidFill>
                        <a:effectLst/>
                        <a:latin typeface="+mn-lt"/>
                        <a:ea typeface="+mn-ea"/>
                        <a:cs typeface="+mn-cs"/>
                      </a:endParaRPr>
                    </a:p>
                  </a:txBody>
                  <a:tcPr marL="61338" marR="61338" marT="0" marB="0" anchor="ctr">
                    <a:solidFill>
                      <a:schemeClr val="accent1">
                        <a:lumMod val="20000"/>
                        <a:lumOff val="80000"/>
                      </a:schemeClr>
                    </a:solidFill>
                  </a:tcPr>
                </a:tc>
                <a:extLst>
                  <a:ext uri="{0D108BD9-81ED-4DB2-BD59-A6C34878D82A}">
                    <a16:rowId xmlns:a16="http://schemas.microsoft.com/office/drawing/2014/main" val="1042519779"/>
                  </a:ext>
                </a:extLst>
              </a:tr>
            </a:tbl>
          </a:graphicData>
        </a:graphic>
      </p:graphicFrame>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713543" y="490743"/>
            <a:ext cx="2400300" cy="574675"/>
          </a:xfrm>
          <a:prstGeom prst="rect">
            <a:avLst/>
          </a:prstGeom>
        </p:spPr>
      </p:pic>
    </p:spTree>
    <p:extLst>
      <p:ext uri="{BB962C8B-B14F-4D97-AF65-F5344CB8AC3E}">
        <p14:creationId xmlns:p14="http://schemas.microsoft.com/office/powerpoint/2010/main" val="2101352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2446" y="778081"/>
            <a:ext cx="4091353" cy="436258"/>
          </a:xfrm>
        </p:spPr>
        <p:txBody>
          <a:bodyPr>
            <a:noAutofit/>
          </a:bodyPr>
          <a:lstStyle/>
          <a:p>
            <a:r>
              <a:rPr lang="hr-HR">
                <a:latin typeface="+mn-lt"/>
                <a:cs typeface="Arial" panose="020B0604020202020204" pitchFamily="34" charset="0"/>
              </a:rPr>
              <a:t>Prihvatljivost troškova</a:t>
            </a:r>
            <a:endParaRPr lang="hr-HR">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3013791926"/>
              </p:ext>
            </p:extLst>
          </p:nvPr>
        </p:nvGraphicFramePr>
        <p:xfrm>
          <a:off x="406549" y="1585148"/>
          <a:ext cx="11414588" cy="4741909"/>
        </p:xfrm>
        <a:graphic>
          <a:graphicData uri="http://schemas.openxmlformats.org/drawingml/2006/table">
            <a:tbl>
              <a:tblPr firstRow="1" firstCol="1" bandRow="1">
                <a:tableStyleId>{5C22544A-7EE6-4342-B048-85BDC9FD1C3A}</a:tableStyleId>
              </a:tblPr>
              <a:tblGrid>
                <a:gridCol w="11414588">
                  <a:extLst>
                    <a:ext uri="{9D8B030D-6E8A-4147-A177-3AD203B41FA5}">
                      <a16:colId xmlns:a16="http://schemas.microsoft.com/office/drawing/2014/main" val="4285455837"/>
                    </a:ext>
                  </a:extLst>
                </a:gridCol>
              </a:tblGrid>
              <a:tr h="4741909">
                <a:tc>
                  <a:txBody>
                    <a:bodyPr/>
                    <a:lstStyle/>
                    <a:p>
                      <a:pPr marL="0" lvl="0" indent="0">
                        <a:buFont typeface="Arial" panose="020B0604020202020204" pitchFamily="34" charset="0"/>
                        <a:buNone/>
                      </a:pPr>
                      <a:r>
                        <a:rPr lang="hr-HR" sz="1800" b="0" kern="1200">
                          <a:solidFill>
                            <a:schemeClr val="accent1">
                              <a:lumMod val="75000"/>
                            </a:schemeClr>
                          </a:solidFill>
                          <a:effectLst/>
                          <a:latin typeface="+mn-lt"/>
                          <a:ea typeface="+mn-ea"/>
                          <a:cs typeface="+mn-cs"/>
                        </a:rPr>
                        <a:t>Razdoblje prihvatljivosti troškova započinje s 01.02.2020., a završava s 30.07.2025.</a:t>
                      </a:r>
                    </a:p>
                    <a:p>
                      <a:pPr marL="0" lvl="0" indent="0">
                        <a:buFont typeface="Arial" panose="020B0604020202020204" pitchFamily="34" charset="0"/>
                        <a:buNone/>
                      </a:pPr>
                      <a:endParaRPr lang="hr-HR" sz="1800" b="0" kern="1200">
                        <a:solidFill>
                          <a:schemeClr val="accent1">
                            <a:lumMod val="75000"/>
                          </a:schemeClr>
                        </a:solidFill>
                        <a:effectLst/>
                        <a:latin typeface="+mn-lt"/>
                        <a:ea typeface="+mn-ea"/>
                        <a:cs typeface="+mn-cs"/>
                      </a:endParaRPr>
                    </a:p>
                    <a:p>
                      <a:pPr algn="just">
                        <a:spcAft>
                          <a:spcPts val="0"/>
                        </a:spcAft>
                      </a:pPr>
                      <a:r>
                        <a:rPr lang="hr-HR" sz="1800" b="0">
                          <a:solidFill>
                            <a:schemeClr val="accent1">
                              <a:lumMod val="75000"/>
                            </a:schemeClr>
                          </a:solidFill>
                          <a:effectLst/>
                          <a:latin typeface="+mn-lt"/>
                          <a:ea typeface="MS Mincho"/>
                          <a:cs typeface="Times New Roman"/>
                        </a:rPr>
                        <a:t>U projektima koji sadržavaju elemente državnih potpora, prihvatljivi su troškovi od dana podnošenja pisanog zahtjeva za potporu na temelju objavljenog javnog poziva, osim sljedećih izuzetaka:</a:t>
                      </a:r>
                      <a:endParaRPr lang="hr-HR" sz="1800" b="0">
                        <a:solidFill>
                          <a:schemeClr val="accent1">
                            <a:lumMod val="75000"/>
                          </a:schemeClr>
                        </a:solidFill>
                        <a:effectLst/>
                        <a:latin typeface="+mn-lt"/>
                        <a:ea typeface="Times New Roman" panose="02020603050405020304" pitchFamily="18" charset="0"/>
                        <a:cs typeface="Times New Roman"/>
                      </a:endParaRPr>
                    </a:p>
                    <a:p>
                      <a:pPr algn="just">
                        <a:spcAft>
                          <a:spcPts val="0"/>
                        </a:spcAft>
                      </a:pPr>
                      <a:endParaRPr lang="hr-HR" sz="1800" b="0">
                        <a:solidFill>
                          <a:schemeClr val="accent1">
                            <a:lumMod val="75000"/>
                          </a:schemeClr>
                        </a:solidFill>
                        <a:effectLst/>
                        <a:latin typeface="+mn-lt"/>
                        <a:ea typeface="Times New Roman" panose="02020603050405020304" pitchFamily="18" charset="0"/>
                        <a:cs typeface="Times New Roman"/>
                      </a:endParaRPr>
                    </a:p>
                    <a:p>
                      <a:pPr marL="285750" lvl="0" indent="-285750" algn="just">
                        <a:lnSpc>
                          <a:spcPct val="107000"/>
                        </a:lnSpc>
                        <a:spcAft>
                          <a:spcPts val="1000"/>
                        </a:spcAft>
                        <a:buFont typeface="Arial" panose="020B0604020202020204" pitchFamily="34" charset="0"/>
                        <a:buChar char="•"/>
                      </a:pPr>
                      <a:r>
                        <a:rPr lang="hr-HR" sz="1800" b="0">
                          <a:solidFill>
                            <a:schemeClr val="accent1">
                              <a:lumMod val="75000"/>
                            </a:schemeClr>
                          </a:solidFill>
                          <a:effectLst/>
                          <a:latin typeface="+mn-lt"/>
                          <a:ea typeface="Times New Roman" panose="02020603050405020304" pitchFamily="18" charset="0"/>
                          <a:cs typeface="Times New Roman"/>
                        </a:rPr>
                        <a:t>prihvatljivi su troškovi izrade studijske dokumentacije: izrada studije izvodljivosti s analizom troškova i koristi, studija utjecaja na okoliš te drugih studija vezanih uz zaštitu prirode i okoliša nastali od 1.2.2020.;</a:t>
                      </a:r>
                      <a:endParaRPr lang="hr-HR" sz="1800" b="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1000"/>
                        </a:spcAft>
                        <a:buFont typeface="Arial" panose="020B0604020202020204" pitchFamily="34" charset="0"/>
                        <a:buChar char="•"/>
                      </a:pPr>
                      <a:r>
                        <a:rPr lang="hr-HR" sz="1800" b="0">
                          <a:solidFill>
                            <a:schemeClr val="accent1">
                              <a:lumMod val="75000"/>
                            </a:schemeClr>
                          </a:solidFill>
                          <a:effectLst/>
                          <a:latin typeface="+mn-lt"/>
                          <a:ea typeface="Times New Roman" panose="02020603050405020304" pitchFamily="18" charset="0"/>
                          <a:cs typeface="Times New Roman"/>
                        </a:rPr>
                        <a:t>prihvatljivi su troškovi izrade projektno-tehničke dokumentacije (uključujući sva potrebna istraživanja, elaborate, idejna rješenja, idejne projekte, glavne projekte, izvedbene projekte, tipske projekte, projekte unutarnjeg uređenja itd.), nastali od 1.2.2020.;</a:t>
                      </a:r>
                      <a:endParaRPr lang="hr-HR" sz="1800" b="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1000"/>
                        </a:spcAft>
                        <a:buFont typeface="Arial" panose="020B0604020202020204" pitchFamily="34" charset="0"/>
                        <a:buChar char="•"/>
                      </a:pPr>
                      <a:r>
                        <a:rPr lang="hr-HR" sz="1800" b="0">
                          <a:solidFill>
                            <a:schemeClr val="accent1">
                              <a:lumMod val="75000"/>
                            </a:schemeClr>
                          </a:solidFill>
                          <a:effectLst/>
                          <a:latin typeface="+mn-lt"/>
                          <a:ea typeface="Times New Roman" panose="02020603050405020304" pitchFamily="18" charset="0"/>
                          <a:cs typeface="Times New Roman"/>
                        </a:rPr>
                        <a:t>prihvatljivi su troškovi za objekte u kulturi i očuvanju baštine ako su ispunjeni uvjeti iz članka 53. Uredbe 651/2014 nastali od 1.2.2020.</a:t>
                      </a:r>
                      <a:endParaRPr lang="hr-HR" sz="1800" b="0">
                        <a:solidFill>
                          <a:schemeClr val="accent1">
                            <a:lumMod val="75000"/>
                          </a:schemeClr>
                        </a:solidFill>
                        <a:effectLst/>
                        <a:latin typeface="+mn-lt"/>
                        <a:ea typeface="Calibri" panose="020F0502020204030204" pitchFamily="34" charset="0"/>
                        <a:cs typeface="Times New Roman"/>
                      </a:endParaRPr>
                    </a:p>
                    <a:p>
                      <a:pPr marL="0" lvl="0" indent="0">
                        <a:buFont typeface="Arial" panose="020B0604020202020204" pitchFamily="34" charset="0"/>
                        <a:buNone/>
                      </a:pPr>
                      <a:endParaRPr lang="hr-HR" sz="1800" b="0" kern="1200">
                        <a:solidFill>
                          <a:schemeClr val="tx1"/>
                        </a:solidFill>
                        <a:effectLst/>
                        <a:latin typeface="+mn-lt"/>
                        <a:ea typeface="+mn-ea"/>
                        <a:cs typeface="+mn-cs"/>
                      </a:endParaRPr>
                    </a:p>
                  </a:txBody>
                  <a:tcPr marL="61338" marR="61338" marT="0" marB="0" anchor="ctr">
                    <a:solidFill>
                      <a:schemeClr val="accent1">
                        <a:lumMod val="20000"/>
                        <a:lumOff val="80000"/>
                      </a:schemeClr>
                    </a:solidFill>
                  </a:tcPr>
                </a:tc>
                <a:extLst>
                  <a:ext uri="{0D108BD9-81ED-4DB2-BD59-A6C34878D82A}">
                    <a16:rowId xmlns:a16="http://schemas.microsoft.com/office/drawing/2014/main" val="1042519779"/>
                  </a:ext>
                </a:extLst>
              </a:tr>
            </a:tbl>
          </a:graphicData>
        </a:graphic>
      </p:graphicFrame>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713543" y="490743"/>
            <a:ext cx="2400300" cy="574675"/>
          </a:xfrm>
          <a:prstGeom prst="rect">
            <a:avLst/>
          </a:prstGeom>
        </p:spPr>
      </p:pic>
    </p:spTree>
    <p:extLst>
      <p:ext uri="{BB962C8B-B14F-4D97-AF65-F5344CB8AC3E}">
        <p14:creationId xmlns:p14="http://schemas.microsoft.com/office/powerpoint/2010/main" val="1737088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5942" y="365126"/>
            <a:ext cx="7347857" cy="874738"/>
          </a:xfrm>
        </p:spPr>
        <p:txBody>
          <a:bodyPr/>
          <a:lstStyle/>
          <a:p>
            <a:r>
              <a:rPr lang="hr-HR">
                <a:latin typeface="+mn-lt"/>
                <a:cs typeface="Arial" panose="020B0604020202020204" pitchFamily="34" charset="0"/>
              </a:rPr>
              <a:t>Ocjena kvalitete projekta</a:t>
            </a:r>
            <a:endParaRPr lang="hr-HR">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853031206"/>
              </p:ext>
            </p:extLst>
          </p:nvPr>
        </p:nvGraphicFramePr>
        <p:xfrm>
          <a:off x="884903" y="1769805"/>
          <a:ext cx="10262559" cy="4149214"/>
        </p:xfrm>
        <a:graphic>
          <a:graphicData uri="http://schemas.openxmlformats.org/drawingml/2006/table">
            <a:tbl>
              <a:tblPr firstRow="1" firstCol="1" bandRow="1">
                <a:tableStyleId>{5C22544A-7EE6-4342-B048-85BDC9FD1C3A}</a:tableStyleId>
              </a:tblPr>
              <a:tblGrid>
                <a:gridCol w="2560163">
                  <a:extLst>
                    <a:ext uri="{9D8B030D-6E8A-4147-A177-3AD203B41FA5}">
                      <a16:colId xmlns:a16="http://schemas.microsoft.com/office/drawing/2014/main" val="34672579"/>
                    </a:ext>
                  </a:extLst>
                </a:gridCol>
                <a:gridCol w="1117591">
                  <a:extLst>
                    <a:ext uri="{9D8B030D-6E8A-4147-A177-3AD203B41FA5}">
                      <a16:colId xmlns:a16="http://schemas.microsoft.com/office/drawing/2014/main" val="2502287106"/>
                    </a:ext>
                  </a:extLst>
                </a:gridCol>
                <a:gridCol w="1330483">
                  <a:extLst>
                    <a:ext uri="{9D8B030D-6E8A-4147-A177-3AD203B41FA5}">
                      <a16:colId xmlns:a16="http://schemas.microsoft.com/office/drawing/2014/main" val="1142083236"/>
                    </a:ext>
                  </a:extLst>
                </a:gridCol>
                <a:gridCol w="1362932">
                  <a:extLst>
                    <a:ext uri="{9D8B030D-6E8A-4147-A177-3AD203B41FA5}">
                      <a16:colId xmlns:a16="http://schemas.microsoft.com/office/drawing/2014/main" val="2770360191"/>
                    </a:ext>
                  </a:extLst>
                </a:gridCol>
                <a:gridCol w="1294751">
                  <a:extLst>
                    <a:ext uri="{9D8B030D-6E8A-4147-A177-3AD203B41FA5}">
                      <a16:colId xmlns:a16="http://schemas.microsoft.com/office/drawing/2014/main" val="22198068"/>
                    </a:ext>
                  </a:extLst>
                </a:gridCol>
                <a:gridCol w="1301311">
                  <a:extLst>
                    <a:ext uri="{9D8B030D-6E8A-4147-A177-3AD203B41FA5}">
                      <a16:colId xmlns:a16="http://schemas.microsoft.com/office/drawing/2014/main" val="3779050153"/>
                    </a:ext>
                  </a:extLst>
                </a:gridCol>
                <a:gridCol w="1295328">
                  <a:extLst>
                    <a:ext uri="{9D8B030D-6E8A-4147-A177-3AD203B41FA5}">
                      <a16:colId xmlns:a16="http://schemas.microsoft.com/office/drawing/2014/main" val="465714576"/>
                    </a:ext>
                  </a:extLst>
                </a:gridCol>
              </a:tblGrid>
              <a:tr h="1309544">
                <a:tc>
                  <a:txBody>
                    <a:bodyPr/>
                    <a:lstStyle/>
                    <a:p>
                      <a:pPr algn="ctr">
                        <a:lnSpc>
                          <a:spcPct val="107000"/>
                        </a:lnSpc>
                        <a:spcAft>
                          <a:spcPts val="0"/>
                        </a:spcAft>
                      </a:pPr>
                      <a:r>
                        <a:rPr lang="hr-HR" sz="1600">
                          <a:effectLst/>
                        </a:rPr>
                        <a:t>GRUPA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600">
                          <a:effectLst/>
                          <a:latin typeface="Calibri" panose="020F0502020204030204" pitchFamily="34" charset="0"/>
                          <a:ea typeface="Calibri" panose="020F0502020204030204" pitchFamily="34" charset="0"/>
                          <a:cs typeface="Arial" panose="020B0604020202020204" pitchFamily="34" charset="0"/>
                        </a:rPr>
                        <a:t>Doprinos zelenoj tranziciji</a:t>
                      </a:r>
                    </a:p>
                  </a:txBody>
                  <a:tcPr marL="68580" marR="68580" marT="0" marB="0" anchor="ctr"/>
                </a:tc>
                <a:tc>
                  <a:txBody>
                    <a:bodyPr/>
                    <a:lstStyle/>
                    <a:p>
                      <a:pPr algn="ctr">
                        <a:lnSpc>
                          <a:spcPct val="107000"/>
                        </a:lnSpc>
                        <a:spcAft>
                          <a:spcPts val="0"/>
                        </a:spcAft>
                      </a:pPr>
                      <a:r>
                        <a:rPr lang="hr-HR" sz="1600">
                          <a:effectLst/>
                          <a:latin typeface="Calibri" panose="020F0502020204030204" pitchFamily="34" charset="0"/>
                          <a:ea typeface="Calibri" panose="020F0502020204030204" pitchFamily="34" charset="0"/>
                          <a:cs typeface="Arial" panose="020B0604020202020204" pitchFamily="34" charset="0"/>
                        </a:rPr>
                        <a:t>Doprinos digitalnoj tranziciji</a:t>
                      </a:r>
                    </a:p>
                  </a:txBody>
                  <a:tcPr marL="68580" marR="68580" marT="0" marB="0" anchor="ctr"/>
                </a:tc>
                <a:tc>
                  <a:txBody>
                    <a:bodyPr/>
                    <a:lstStyle/>
                    <a:p>
                      <a:pPr algn="ctr">
                        <a:lnSpc>
                          <a:spcPct val="107000"/>
                        </a:lnSpc>
                        <a:spcAft>
                          <a:spcPts val="0"/>
                        </a:spcAft>
                      </a:pPr>
                      <a:r>
                        <a:rPr lang="hr-HR" sz="1600">
                          <a:effectLst/>
                          <a:latin typeface="Calibri" panose="020F0502020204030204" pitchFamily="34" charset="0"/>
                          <a:ea typeface="Calibri" panose="020F0502020204030204" pitchFamily="34" charset="0"/>
                          <a:cs typeface="Arial" panose="020B0604020202020204" pitchFamily="34" charset="0"/>
                        </a:rPr>
                        <a:t>Društvena održivost</a:t>
                      </a:r>
                    </a:p>
                  </a:txBody>
                  <a:tcPr marL="68580" marR="68580" marT="0" marB="0" anchor="ctr"/>
                </a:tc>
                <a:tc>
                  <a:txBody>
                    <a:bodyPr/>
                    <a:lstStyle/>
                    <a:p>
                      <a:pPr algn="ctr">
                        <a:lnSpc>
                          <a:spcPct val="107000"/>
                        </a:lnSpc>
                        <a:spcAft>
                          <a:spcPts val="0"/>
                        </a:spcAft>
                      </a:pPr>
                      <a:r>
                        <a:rPr lang="hr-HR" sz="1600">
                          <a:effectLst/>
                          <a:latin typeface="Calibri" panose="020F0502020204030204" pitchFamily="34" charset="0"/>
                          <a:ea typeface="Calibri" panose="020F0502020204030204" pitchFamily="34" charset="0"/>
                          <a:cs typeface="Arial" panose="020B0604020202020204" pitchFamily="34" charset="0"/>
                        </a:rPr>
                        <a:t>Ekonomska održivost</a:t>
                      </a:r>
                    </a:p>
                  </a:txBody>
                  <a:tcPr marL="68580" marR="68580" marT="0" marB="0" anchor="ctr"/>
                </a:tc>
                <a:tc>
                  <a:txBody>
                    <a:bodyPr/>
                    <a:lstStyle/>
                    <a:p>
                      <a:pPr algn="ctr">
                        <a:lnSpc>
                          <a:spcPct val="107000"/>
                        </a:lnSpc>
                        <a:spcAft>
                          <a:spcPts val="0"/>
                        </a:spcAft>
                      </a:pPr>
                      <a:r>
                        <a:rPr lang="hr-HR" sz="1600">
                          <a:effectLst/>
                          <a:latin typeface="Calibri" panose="020F0502020204030204" pitchFamily="34" charset="0"/>
                          <a:ea typeface="Calibri" panose="020F0502020204030204" pitchFamily="34" charset="0"/>
                          <a:cs typeface="Arial" panose="020B0604020202020204" pitchFamily="34" charset="0"/>
                        </a:rPr>
                        <a:t>Turistička atraktivnost</a:t>
                      </a:r>
                    </a:p>
                  </a:txBody>
                  <a:tcPr marL="68580" marR="68580" marT="0" marB="0" anchor="ctr"/>
                </a:tc>
                <a:tc>
                  <a:txBody>
                    <a:bodyPr/>
                    <a:lstStyle/>
                    <a:p>
                      <a:pPr algn="ctr">
                        <a:lnSpc>
                          <a:spcPct val="107000"/>
                        </a:lnSpc>
                        <a:spcAft>
                          <a:spcPts val="0"/>
                        </a:spcAft>
                      </a:pPr>
                      <a:r>
                        <a:rPr lang="hr-HR" sz="1600">
                          <a:effectLst/>
                          <a:latin typeface="Calibri" panose="020F0502020204030204" pitchFamily="34" charset="0"/>
                          <a:ea typeface="Calibri" panose="020F0502020204030204" pitchFamily="34" charset="0"/>
                          <a:cs typeface="Arial" panose="020B0604020202020204" pitchFamily="34" charset="0"/>
                        </a:rPr>
                        <a:t>Maksimalan broj bodova</a:t>
                      </a:r>
                    </a:p>
                  </a:txBody>
                  <a:tcPr marL="68580" marR="68580" marT="0" marB="0" anchor="ctr"/>
                </a:tc>
                <a:extLst>
                  <a:ext uri="{0D108BD9-81ED-4DB2-BD59-A6C34878D82A}">
                    <a16:rowId xmlns:a16="http://schemas.microsoft.com/office/drawing/2014/main" val="1491689853"/>
                  </a:ext>
                </a:extLst>
              </a:tr>
              <a:tr h="910955">
                <a:tc>
                  <a:txBody>
                    <a:bodyPr/>
                    <a:lstStyle/>
                    <a:p>
                      <a:pPr>
                        <a:lnSpc>
                          <a:spcPct val="107000"/>
                        </a:lnSpc>
                        <a:spcAft>
                          <a:spcPts val="0"/>
                        </a:spcAft>
                      </a:pPr>
                      <a:r>
                        <a:rPr lang="hr-HR" sz="1600">
                          <a:effectLst/>
                        </a:rPr>
                        <a:t>Infrastruktura u funkciji razvoja lječilišnog i wellness turizma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14</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6</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18</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2</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11</a:t>
                      </a:r>
                    </a:p>
                  </a:txBody>
                  <a:tcPr marL="68580" marR="68580" marT="0" marB="0" anchor="ctr"/>
                </a:tc>
                <a:tc>
                  <a:txBody>
                    <a:bodyPr/>
                    <a:lstStyle/>
                    <a:p>
                      <a:pPr algn="ctr">
                        <a:lnSpc>
                          <a:spcPct val="107000"/>
                        </a:lnSpc>
                        <a:spcAft>
                          <a:spcPts val="0"/>
                        </a:spcAft>
                      </a:pPr>
                      <a:r>
                        <a:rPr lang="hr-HR" sz="1600" b="1">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51</a:t>
                      </a:r>
                    </a:p>
                  </a:txBody>
                  <a:tcPr marL="68580" marR="68580" marT="0" marB="0" anchor="ctr"/>
                </a:tc>
                <a:extLst>
                  <a:ext uri="{0D108BD9-81ED-4DB2-BD59-A6C34878D82A}">
                    <a16:rowId xmlns:a16="http://schemas.microsoft.com/office/drawing/2014/main" val="355052780"/>
                  </a:ext>
                </a:extLst>
              </a:tr>
              <a:tr h="946556">
                <a:tc>
                  <a:txBody>
                    <a:bodyPr/>
                    <a:lstStyle/>
                    <a:p>
                      <a:pPr>
                        <a:lnSpc>
                          <a:spcPct val="107000"/>
                        </a:lnSpc>
                        <a:spcAft>
                          <a:spcPts val="0"/>
                        </a:spcAft>
                      </a:pPr>
                      <a:r>
                        <a:rPr lang="hr-HR" sz="1600">
                          <a:effectLst/>
                        </a:rPr>
                        <a:t>Infrastruktura aktivnog turizma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14</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6</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18</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2</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9</a:t>
                      </a:r>
                    </a:p>
                  </a:txBody>
                  <a:tcPr marL="68580" marR="68580" marT="0" marB="0" anchor="ctr"/>
                </a:tc>
                <a:tc>
                  <a:txBody>
                    <a:bodyPr/>
                    <a:lstStyle/>
                    <a:p>
                      <a:pPr algn="ctr">
                        <a:lnSpc>
                          <a:spcPct val="107000"/>
                        </a:lnSpc>
                        <a:spcAft>
                          <a:spcPts val="0"/>
                        </a:spcAft>
                      </a:pPr>
                      <a:r>
                        <a:rPr lang="hr-HR" sz="1600" b="1">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49</a:t>
                      </a:r>
                    </a:p>
                  </a:txBody>
                  <a:tcPr marL="68580" marR="68580" marT="0" marB="0" anchor="ctr"/>
                </a:tc>
                <a:extLst>
                  <a:ext uri="{0D108BD9-81ED-4DB2-BD59-A6C34878D82A}">
                    <a16:rowId xmlns:a16="http://schemas.microsoft.com/office/drawing/2014/main" val="2082035957"/>
                  </a:ext>
                </a:extLst>
              </a:tr>
              <a:tr h="982159">
                <a:tc>
                  <a:txBody>
                    <a:bodyPr/>
                    <a:lstStyle/>
                    <a:p>
                      <a:pPr>
                        <a:lnSpc>
                          <a:spcPct val="107000"/>
                        </a:lnSpc>
                        <a:spcAft>
                          <a:spcPts val="0"/>
                        </a:spcAft>
                      </a:pPr>
                      <a:r>
                        <a:rPr lang="hr-HR" sz="1600" err="1">
                          <a:effectLst/>
                        </a:rPr>
                        <a:t>Posjetiteljska</a:t>
                      </a:r>
                      <a:r>
                        <a:rPr lang="hr-HR" sz="1600">
                          <a:effectLst/>
                        </a:rPr>
                        <a:t> infrastruktura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1</a:t>
                      </a:r>
                      <a:r>
                        <a:rPr lang="hr-HR" sz="1600" baseline="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4</a:t>
                      </a:r>
                      <a:endPar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rPr>
                        <a:t>6</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18</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rPr>
                        <a:t>2</a:t>
                      </a:r>
                    </a:p>
                  </a:txBody>
                  <a:tcPr marL="68580" marR="68580" marT="0" marB="0" anchor="ctr"/>
                </a:tc>
                <a:tc>
                  <a:txBody>
                    <a:bodyPr/>
                    <a:lstStyle/>
                    <a:p>
                      <a:pPr algn="ctr">
                        <a:lnSpc>
                          <a:spcPct val="107000"/>
                        </a:lnSpc>
                        <a:spcAft>
                          <a:spcPts val="0"/>
                        </a:spcAft>
                      </a:pPr>
                      <a:r>
                        <a:rPr lang="hr-HR" sz="160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7</a:t>
                      </a:r>
                    </a:p>
                  </a:txBody>
                  <a:tcPr marL="68580" marR="68580" marT="0" marB="0" anchor="ctr"/>
                </a:tc>
                <a:tc>
                  <a:txBody>
                    <a:bodyPr/>
                    <a:lstStyle/>
                    <a:p>
                      <a:pPr algn="ctr">
                        <a:lnSpc>
                          <a:spcPct val="107000"/>
                        </a:lnSpc>
                        <a:spcAft>
                          <a:spcPts val="0"/>
                        </a:spcAft>
                      </a:pPr>
                      <a:r>
                        <a:rPr lang="hr-HR" sz="1600" b="1">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rPr>
                        <a:t>47</a:t>
                      </a:r>
                    </a:p>
                  </a:txBody>
                  <a:tcPr marL="68580" marR="68580" marT="0" marB="0" anchor="ctr"/>
                </a:tc>
                <a:extLst>
                  <a:ext uri="{0D108BD9-81ED-4DB2-BD59-A6C34878D82A}">
                    <a16:rowId xmlns:a16="http://schemas.microsoft.com/office/drawing/2014/main" val="2572575147"/>
                  </a:ext>
                </a:extLst>
              </a:tr>
            </a:tbl>
          </a:graphicData>
        </a:graphic>
      </p:graphicFrame>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744059" y="515157"/>
            <a:ext cx="2400300" cy="574675"/>
          </a:xfrm>
          <a:prstGeom prst="rect">
            <a:avLst/>
          </a:prstGeom>
        </p:spPr>
      </p:pic>
    </p:spTree>
    <p:extLst>
      <p:ext uri="{BB962C8B-B14F-4D97-AF65-F5344CB8AC3E}">
        <p14:creationId xmlns:p14="http://schemas.microsoft.com/office/powerpoint/2010/main" val="155959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5942" y="365126"/>
            <a:ext cx="7347857" cy="874738"/>
          </a:xfrm>
        </p:spPr>
        <p:txBody>
          <a:bodyPr/>
          <a:lstStyle/>
          <a:p>
            <a:r>
              <a:rPr lang="hr-HR">
                <a:latin typeface="+mn-lt"/>
                <a:cs typeface="Arial" panose="020B0604020202020204" pitchFamily="34" charset="0"/>
              </a:rPr>
              <a:t>Ocjena kvalitete projekta</a:t>
            </a:r>
            <a:endParaRPr lang="hr-HR">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985843325"/>
              </p:ext>
            </p:extLst>
          </p:nvPr>
        </p:nvGraphicFramePr>
        <p:xfrm>
          <a:off x="884902" y="1621754"/>
          <a:ext cx="10468896" cy="3813046"/>
        </p:xfrm>
        <a:graphic>
          <a:graphicData uri="http://schemas.openxmlformats.org/drawingml/2006/table">
            <a:tbl>
              <a:tblPr firstRow="1" firstCol="1" bandRow="1">
                <a:tableStyleId>{5C22544A-7EE6-4342-B048-85BDC9FD1C3A}</a:tableStyleId>
              </a:tblPr>
              <a:tblGrid>
                <a:gridCol w="2074608">
                  <a:extLst>
                    <a:ext uri="{9D8B030D-6E8A-4147-A177-3AD203B41FA5}">
                      <a16:colId xmlns:a16="http://schemas.microsoft.com/office/drawing/2014/main" val="34672579"/>
                    </a:ext>
                  </a:extLst>
                </a:gridCol>
                <a:gridCol w="8394288">
                  <a:extLst>
                    <a:ext uri="{9D8B030D-6E8A-4147-A177-3AD203B41FA5}">
                      <a16:colId xmlns:a16="http://schemas.microsoft.com/office/drawing/2014/main" val="2502287106"/>
                    </a:ext>
                  </a:extLst>
                </a:gridCol>
              </a:tblGrid>
              <a:tr h="733909">
                <a:tc>
                  <a:txBody>
                    <a:bodyPr/>
                    <a:lstStyle/>
                    <a:p>
                      <a:pPr algn="ctr">
                        <a:lnSpc>
                          <a:spcPct val="107000"/>
                        </a:lnSpc>
                        <a:spcAft>
                          <a:spcPts val="0"/>
                        </a:spcAft>
                      </a:pPr>
                      <a:r>
                        <a:rPr lang="hr-HR" sz="1600">
                          <a:effectLst/>
                          <a:latin typeface="+mn-lt"/>
                          <a:ea typeface="+mn-ea"/>
                          <a:cs typeface="+mn-cs"/>
                        </a:rPr>
                        <a:t>KATEGORIJA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600">
                          <a:effectLst/>
                          <a:latin typeface="Calibri" panose="020F0502020204030204" pitchFamily="34" charset="0"/>
                          <a:ea typeface="Calibri" panose="020F0502020204030204" pitchFamily="34" charset="0"/>
                          <a:cs typeface="Arial" panose="020B0604020202020204" pitchFamily="34" charset="0"/>
                        </a:rPr>
                        <a:t>Što se ocjenjuje</a:t>
                      </a:r>
                    </a:p>
                  </a:txBody>
                  <a:tcPr marL="68580" marR="68580" marT="0" marB="0" anchor="ctr"/>
                </a:tc>
                <a:extLst>
                  <a:ext uri="{0D108BD9-81ED-4DB2-BD59-A6C34878D82A}">
                    <a16:rowId xmlns:a16="http://schemas.microsoft.com/office/drawing/2014/main" val="1491689853"/>
                  </a:ext>
                </a:extLst>
              </a:tr>
              <a:tr h="151006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hr-HR" sz="1600">
                          <a:effectLst/>
                          <a:latin typeface="Calibri" panose="020F0502020204030204" pitchFamily="34" charset="0"/>
                          <a:ea typeface="Calibri" panose="020F0502020204030204" pitchFamily="34" charset="0"/>
                          <a:cs typeface="Arial" panose="020B0604020202020204" pitchFamily="34" charset="0"/>
                        </a:rPr>
                        <a:t>Doprinos zelenoj tranziciji</a:t>
                      </a:r>
                    </a:p>
                  </a:txBody>
                  <a:tcPr marL="68580" marR="68580" marT="0" marB="0" anchor="ctr"/>
                </a:tc>
                <a:tc>
                  <a:txBody>
                    <a:bodyPr/>
                    <a:lstStyle/>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Doprinos projekta ublažavanju klimatskih promjena</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Doprinos projekta zaštiti vodnih resursa i mora</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Doprinos projekta kružnom gospodarstvu kroz učinkovitost resursa i smanjenje nastanka otpada</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Doprinos projekta sprečavanja i kontroli onečišćenja</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Korištenje kriterija zelene javne nabave u procesu javne nabave roba/usluga</a:t>
                      </a:r>
                    </a:p>
                  </a:txBody>
                  <a:tcPr marL="68580" marR="68580" marT="0" marB="0" anchor="ctr"/>
                </a:tc>
                <a:extLst>
                  <a:ext uri="{0D108BD9-81ED-4DB2-BD59-A6C34878D82A}">
                    <a16:rowId xmlns:a16="http://schemas.microsoft.com/office/drawing/2014/main" val="355052780"/>
                  </a:ext>
                </a:extLst>
              </a:tr>
              <a:tr h="156907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hr-HR" sz="1600">
                          <a:effectLst/>
                          <a:latin typeface="Calibri" panose="020F0502020204030204" pitchFamily="34" charset="0"/>
                          <a:ea typeface="Calibri" panose="020F0502020204030204" pitchFamily="34" charset="0"/>
                          <a:cs typeface="Arial" panose="020B0604020202020204" pitchFamily="34" charset="0"/>
                        </a:rPr>
                        <a:t>Doprinos digitalnoj tranziciji</a:t>
                      </a:r>
                    </a:p>
                  </a:txBody>
                  <a:tcPr marL="68580" marR="68580" marT="0" marB="0" anchor="ctr"/>
                </a:tc>
                <a:tc>
                  <a:txBody>
                    <a:bodyPr/>
                    <a:lstStyle/>
                    <a:p>
                      <a:pPr marL="171450" indent="-171450" algn="l">
                        <a:lnSpc>
                          <a:spcPct val="107000"/>
                        </a:lnSpc>
                        <a:spcAft>
                          <a:spcPts val="0"/>
                        </a:spcAft>
                        <a:buFont typeface="Arial" panose="020B0604020202020204" pitchFamily="34" charset="0"/>
                        <a:buChar char="•"/>
                      </a:pPr>
                      <a:r>
                        <a:rPr lang="hr-HR" sz="1600" dirty="0">
                          <a:solidFill>
                            <a:schemeClr val="accent1">
                              <a:lumMod val="75000"/>
                            </a:schemeClr>
                          </a:solidFill>
                          <a:effectLst/>
                          <a:latin typeface="Calibri"/>
                          <a:ea typeface="Calibri" panose="020F0502020204030204" pitchFamily="34" charset="0"/>
                          <a:cs typeface="Arial"/>
                        </a:rPr>
                        <a:t>Doprinos projekta digitalnoj tranziciji</a:t>
                      </a:r>
                    </a:p>
                  </a:txBody>
                  <a:tcPr marL="68580" marR="68580" marT="0" marB="0" anchor="ctr"/>
                </a:tc>
                <a:extLst>
                  <a:ext uri="{0D108BD9-81ED-4DB2-BD59-A6C34878D82A}">
                    <a16:rowId xmlns:a16="http://schemas.microsoft.com/office/drawing/2014/main" val="2082035957"/>
                  </a:ext>
                </a:extLst>
              </a:tr>
            </a:tbl>
          </a:graphicData>
        </a:graphic>
      </p:graphicFrame>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719050" y="515157"/>
            <a:ext cx="2400300" cy="574675"/>
          </a:xfrm>
          <a:prstGeom prst="rect">
            <a:avLst/>
          </a:prstGeom>
        </p:spPr>
      </p:pic>
    </p:spTree>
    <p:extLst>
      <p:ext uri="{BB962C8B-B14F-4D97-AF65-F5344CB8AC3E}">
        <p14:creationId xmlns:p14="http://schemas.microsoft.com/office/powerpoint/2010/main" val="2716910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5942" y="365126"/>
            <a:ext cx="7347857" cy="874738"/>
          </a:xfrm>
        </p:spPr>
        <p:txBody>
          <a:bodyPr/>
          <a:lstStyle/>
          <a:p>
            <a:r>
              <a:rPr lang="hr-HR">
                <a:latin typeface="+mn-lt"/>
                <a:cs typeface="Arial" panose="020B0604020202020204" pitchFamily="34" charset="0"/>
              </a:rPr>
              <a:t>Ocjena kvalitete projekta</a:t>
            </a:r>
            <a:endParaRPr lang="hr-HR">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629508337"/>
              </p:ext>
            </p:extLst>
          </p:nvPr>
        </p:nvGraphicFramePr>
        <p:xfrm>
          <a:off x="844731" y="1497873"/>
          <a:ext cx="10509068" cy="4617792"/>
        </p:xfrm>
        <a:graphic>
          <a:graphicData uri="http://schemas.openxmlformats.org/drawingml/2006/table">
            <a:tbl>
              <a:tblPr firstRow="1" firstCol="1" bandRow="1">
                <a:tableStyleId>{5C22544A-7EE6-4342-B048-85BDC9FD1C3A}</a:tableStyleId>
              </a:tblPr>
              <a:tblGrid>
                <a:gridCol w="2587828">
                  <a:extLst>
                    <a:ext uri="{9D8B030D-6E8A-4147-A177-3AD203B41FA5}">
                      <a16:colId xmlns:a16="http://schemas.microsoft.com/office/drawing/2014/main" val="34672579"/>
                    </a:ext>
                  </a:extLst>
                </a:gridCol>
                <a:gridCol w="7921240">
                  <a:extLst>
                    <a:ext uri="{9D8B030D-6E8A-4147-A177-3AD203B41FA5}">
                      <a16:colId xmlns:a16="http://schemas.microsoft.com/office/drawing/2014/main" val="2502287106"/>
                    </a:ext>
                  </a:extLst>
                </a:gridCol>
              </a:tblGrid>
              <a:tr h="742117">
                <a:tc>
                  <a:txBody>
                    <a:bodyPr/>
                    <a:lstStyle/>
                    <a:p>
                      <a:pPr algn="ctr">
                        <a:lnSpc>
                          <a:spcPct val="107000"/>
                        </a:lnSpc>
                        <a:spcAft>
                          <a:spcPts val="0"/>
                        </a:spcAft>
                      </a:pPr>
                      <a:r>
                        <a:rPr lang="hr-HR" sz="1600">
                          <a:effectLst/>
                          <a:latin typeface="+mn-lt"/>
                          <a:ea typeface="+mn-ea"/>
                          <a:cs typeface="+mn-cs"/>
                        </a:rPr>
                        <a:t>KATEGORIJA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hr-HR" sz="1600">
                          <a:effectLst/>
                          <a:latin typeface="Calibri" panose="020F0502020204030204" pitchFamily="34" charset="0"/>
                          <a:ea typeface="Calibri" panose="020F0502020204030204" pitchFamily="34" charset="0"/>
                          <a:cs typeface="Arial" panose="020B0604020202020204" pitchFamily="34" charset="0"/>
                        </a:rPr>
                        <a:t>Što se ocjenjuje</a:t>
                      </a:r>
                    </a:p>
                  </a:txBody>
                  <a:tcPr marL="68580" marR="68580" marT="0" marB="0" anchor="ctr"/>
                </a:tc>
                <a:extLst>
                  <a:ext uri="{0D108BD9-81ED-4DB2-BD59-A6C34878D82A}">
                    <a16:rowId xmlns:a16="http://schemas.microsoft.com/office/drawing/2014/main" val="1491689853"/>
                  </a:ext>
                </a:extLst>
              </a:tr>
              <a:tr h="281790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hr-HR" sz="1600">
                          <a:effectLst/>
                          <a:latin typeface="Calibri" panose="020F0502020204030204" pitchFamily="34" charset="0"/>
                          <a:ea typeface="Calibri" panose="020F0502020204030204" pitchFamily="34" charset="0"/>
                          <a:cs typeface="Arial" panose="020B0604020202020204" pitchFamily="34" charset="0"/>
                        </a:rPr>
                        <a:t>Društvena održivost</a:t>
                      </a:r>
                    </a:p>
                  </a:txBody>
                  <a:tcPr marL="68580" marR="68580" marT="0" marB="0" anchor="ctr"/>
                </a:tc>
                <a:tc>
                  <a:txBody>
                    <a:bodyPr/>
                    <a:lstStyle/>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Doprinos projekta razvoju destinacije</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Broj previđenih novootvorenih radnih mjesta kao rezultat provedbe projektnih aktivnosti</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Promicanje pristupačnosti za osobe s invaliditetom</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Promicanje ravnopravnosti žena i muškaraca i zabrana diskriminacije po bilo kojoj osnovi</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Doprinos projekta rješavanju specifičnih razvojnih problema na određenom teritoriju</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Partneri u realizaciji projekta</a:t>
                      </a:r>
                    </a:p>
                  </a:txBody>
                  <a:tcPr marL="68580" marR="68580" marT="0" marB="0" anchor="ctr"/>
                </a:tc>
                <a:extLst>
                  <a:ext uri="{0D108BD9-81ED-4DB2-BD59-A6C34878D82A}">
                    <a16:rowId xmlns:a16="http://schemas.microsoft.com/office/drawing/2014/main" val="355052780"/>
                  </a:ext>
                </a:extLst>
              </a:tr>
              <a:tr h="105777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hr-HR" sz="1600">
                          <a:effectLst/>
                          <a:latin typeface="Calibri" panose="020F0502020204030204" pitchFamily="34" charset="0"/>
                          <a:ea typeface="Calibri" panose="020F0502020204030204" pitchFamily="34" charset="0"/>
                          <a:cs typeface="Arial" panose="020B0604020202020204" pitchFamily="34" charset="0"/>
                        </a:rPr>
                        <a:t>Ekonomska održivost</a:t>
                      </a:r>
                    </a:p>
                  </a:txBody>
                  <a:tcPr marL="68580" marR="68580" marT="0" marB="0" anchor="ctr"/>
                </a:tc>
                <a:tc>
                  <a:txBody>
                    <a:bodyPr/>
                    <a:lstStyle/>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Doprinos projekta stvaranju lanaca dodanih vrijednosti</a:t>
                      </a:r>
                    </a:p>
                  </a:txBody>
                  <a:tcPr marL="68580" marR="68580" marT="0" marB="0" anchor="ctr"/>
                </a:tc>
                <a:extLst>
                  <a:ext uri="{0D108BD9-81ED-4DB2-BD59-A6C34878D82A}">
                    <a16:rowId xmlns:a16="http://schemas.microsoft.com/office/drawing/2014/main" val="2082035957"/>
                  </a:ext>
                </a:extLst>
              </a:tr>
            </a:tbl>
          </a:graphicData>
        </a:graphic>
      </p:graphicFrame>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698965" y="506856"/>
            <a:ext cx="2400300" cy="574675"/>
          </a:xfrm>
          <a:prstGeom prst="rect">
            <a:avLst/>
          </a:prstGeom>
        </p:spPr>
      </p:pic>
    </p:spTree>
    <p:extLst>
      <p:ext uri="{BB962C8B-B14F-4D97-AF65-F5344CB8AC3E}">
        <p14:creationId xmlns:p14="http://schemas.microsoft.com/office/powerpoint/2010/main" val="2039922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5942" y="365126"/>
            <a:ext cx="7347857" cy="874738"/>
          </a:xfrm>
        </p:spPr>
        <p:txBody>
          <a:bodyPr/>
          <a:lstStyle/>
          <a:p>
            <a:r>
              <a:rPr lang="hr-HR">
                <a:latin typeface="+mn-lt"/>
                <a:cs typeface="Arial" panose="020B0604020202020204" pitchFamily="34" charset="0"/>
              </a:rPr>
              <a:t>Ocjena kvalitete projekta</a:t>
            </a:r>
            <a:endParaRPr lang="hr-HR">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4164669349"/>
              </p:ext>
            </p:extLst>
          </p:nvPr>
        </p:nvGraphicFramePr>
        <p:xfrm>
          <a:off x="917559" y="1469572"/>
          <a:ext cx="10436239" cy="5023918"/>
        </p:xfrm>
        <a:graphic>
          <a:graphicData uri="http://schemas.openxmlformats.org/drawingml/2006/table">
            <a:tbl>
              <a:tblPr firstRow="1" firstCol="1" bandRow="1">
                <a:tableStyleId>{5C22544A-7EE6-4342-B048-85BDC9FD1C3A}</a:tableStyleId>
              </a:tblPr>
              <a:tblGrid>
                <a:gridCol w="2652032">
                  <a:extLst>
                    <a:ext uri="{9D8B030D-6E8A-4147-A177-3AD203B41FA5}">
                      <a16:colId xmlns:a16="http://schemas.microsoft.com/office/drawing/2014/main" val="34672579"/>
                    </a:ext>
                  </a:extLst>
                </a:gridCol>
                <a:gridCol w="7784207">
                  <a:extLst>
                    <a:ext uri="{9D8B030D-6E8A-4147-A177-3AD203B41FA5}">
                      <a16:colId xmlns:a16="http://schemas.microsoft.com/office/drawing/2014/main" val="3779050153"/>
                    </a:ext>
                  </a:extLst>
                </a:gridCol>
              </a:tblGrid>
              <a:tr h="851253">
                <a:tc>
                  <a:txBody>
                    <a:bodyPr/>
                    <a:lstStyle/>
                    <a:p>
                      <a:pPr algn="ctr">
                        <a:lnSpc>
                          <a:spcPct val="107000"/>
                        </a:lnSpc>
                        <a:spcAft>
                          <a:spcPts val="0"/>
                        </a:spcAft>
                      </a:pPr>
                      <a:r>
                        <a:rPr lang="hr-HR" sz="1600">
                          <a:effectLst/>
                          <a:latin typeface="+mn-lt"/>
                          <a:ea typeface="+mn-ea"/>
                          <a:cs typeface="+mn-cs"/>
                        </a:rPr>
                        <a:t>KATEGORIJA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600">
                          <a:effectLst/>
                          <a:latin typeface="Calibri" panose="020F0502020204030204" pitchFamily="34" charset="0"/>
                          <a:ea typeface="Calibri" panose="020F0502020204030204" pitchFamily="34" charset="0"/>
                          <a:cs typeface="Arial" panose="020B0604020202020204" pitchFamily="34" charset="0"/>
                        </a:rPr>
                        <a:t>Turistička atraktivnost</a:t>
                      </a:r>
                    </a:p>
                  </a:txBody>
                  <a:tcPr marL="68580" marR="68580" marT="0" marB="0" anchor="ctr"/>
                </a:tc>
                <a:extLst>
                  <a:ext uri="{0D108BD9-81ED-4DB2-BD59-A6C34878D82A}">
                    <a16:rowId xmlns:a16="http://schemas.microsoft.com/office/drawing/2014/main" val="1491689853"/>
                  </a:ext>
                </a:extLst>
              </a:tr>
              <a:tr h="1252301">
                <a:tc>
                  <a:txBody>
                    <a:bodyPr/>
                    <a:lstStyle/>
                    <a:p>
                      <a:pPr>
                        <a:lnSpc>
                          <a:spcPct val="107000"/>
                        </a:lnSpc>
                        <a:spcAft>
                          <a:spcPts val="0"/>
                        </a:spcAft>
                      </a:pPr>
                      <a:r>
                        <a:rPr lang="hr-HR" sz="1600">
                          <a:effectLst/>
                        </a:rPr>
                        <a:t>Infrastruktura u funkciji razvoja lječilišnog i wellness turizma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Unapređenje kvalitete lječilišnog i wellness turizma</a:t>
                      </a:r>
                    </a:p>
                    <a:p>
                      <a:pPr marL="171450" indent="-171450" algn="l">
                        <a:lnSpc>
                          <a:spcPct val="107000"/>
                        </a:lnSpc>
                        <a:spcAft>
                          <a:spcPts val="0"/>
                        </a:spcAft>
                        <a:buFont typeface="Arial" panose="020B0604020202020204" pitchFamily="34" charset="0"/>
                        <a:buChar char="•"/>
                      </a:pPr>
                      <a:r>
                        <a:rPr lang="sv-SE" sz="1600">
                          <a:solidFill>
                            <a:schemeClr val="accent1">
                              <a:lumMod val="75000"/>
                            </a:schemeClr>
                          </a:solidFill>
                          <a:effectLst/>
                          <a:latin typeface="Calibri"/>
                          <a:ea typeface="Calibri" panose="020F0502020204030204" pitchFamily="34" charset="0"/>
                          <a:cs typeface="Arial"/>
                        </a:rPr>
                        <a:t>Doprinos projekta oporavku i otpornosti turističkog sektora</a:t>
                      </a:r>
                    </a:p>
                  </a:txBody>
                  <a:tcPr marL="68580" marR="68580" marT="0" marB="0" anchor="ctr"/>
                </a:tc>
                <a:extLst>
                  <a:ext uri="{0D108BD9-81ED-4DB2-BD59-A6C34878D82A}">
                    <a16:rowId xmlns:a16="http://schemas.microsoft.com/office/drawing/2014/main" val="355052780"/>
                  </a:ext>
                </a:extLst>
              </a:tr>
              <a:tr h="1113609">
                <a:tc>
                  <a:txBody>
                    <a:bodyPr/>
                    <a:lstStyle/>
                    <a:p>
                      <a:pPr>
                        <a:lnSpc>
                          <a:spcPct val="107000"/>
                        </a:lnSpc>
                        <a:spcAft>
                          <a:spcPts val="0"/>
                        </a:spcAft>
                      </a:pPr>
                      <a:r>
                        <a:rPr lang="hr-HR" sz="1600">
                          <a:effectLst/>
                        </a:rPr>
                        <a:t>Infrastruktura aktivnog turizma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171450" indent="-171450" algn="l">
                        <a:lnSpc>
                          <a:spcPct val="107000"/>
                        </a:lnSpc>
                        <a:spcAft>
                          <a:spcPts val="0"/>
                        </a:spcAft>
                        <a:buFont typeface="Arial" panose="020B0604020202020204" pitchFamily="34" charset="0"/>
                        <a:buChar char="•"/>
                      </a:pPr>
                      <a:endParaRPr lang="hr-HR" sz="1600">
                        <a:solidFill>
                          <a:schemeClr val="accent1">
                            <a:lumMod val="75000"/>
                          </a:schemeClr>
                        </a:solidFill>
                        <a:effectLst/>
                        <a:latin typeface="Calibri"/>
                        <a:ea typeface="Calibri" panose="020F0502020204030204" pitchFamily="34" charset="0"/>
                        <a:cs typeface="Arial"/>
                      </a:endParaRP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Projektni prijedlog obuhvaća ugostiteljske sadržaje</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Unaprjeđenje kvalitete infrastrukture u funkciji razvoja aktivnog turizma s ciljem razvoja cjelogodišnjeg i regionaln</a:t>
                      </a:r>
                      <a:r>
                        <a:rPr lang="hr-HR" sz="1600" baseline="0">
                          <a:solidFill>
                            <a:schemeClr val="accent1">
                              <a:lumMod val="75000"/>
                            </a:schemeClr>
                          </a:solidFill>
                          <a:effectLst/>
                          <a:latin typeface="Calibri"/>
                          <a:ea typeface="Calibri" panose="020F0502020204030204" pitchFamily="34" charset="0"/>
                          <a:cs typeface="Arial"/>
                        </a:rPr>
                        <a:t>o uravnoteženijeg turizma</a:t>
                      </a:r>
                      <a:endParaRPr lang="hr-HR" sz="1600">
                        <a:solidFill>
                          <a:schemeClr val="accent1">
                            <a:lumMod val="75000"/>
                          </a:schemeClr>
                        </a:solidFill>
                        <a:effectLst/>
                        <a:latin typeface="Calibri"/>
                        <a:ea typeface="Calibri" panose="020F0502020204030204" pitchFamily="34" charset="0"/>
                        <a:cs typeface="Arial"/>
                      </a:endParaRPr>
                    </a:p>
                    <a:p>
                      <a:pPr marL="171450" indent="-171450" algn="l">
                        <a:lnSpc>
                          <a:spcPct val="107000"/>
                        </a:lnSpc>
                        <a:spcAft>
                          <a:spcPts val="0"/>
                        </a:spcAft>
                        <a:buFont typeface="Arial" panose="020B0604020202020204" pitchFamily="34" charset="0"/>
                        <a:buChar char="•"/>
                      </a:pPr>
                      <a:r>
                        <a:rPr lang="sv-SE" sz="1600">
                          <a:solidFill>
                            <a:schemeClr val="accent1">
                              <a:lumMod val="75000"/>
                            </a:schemeClr>
                          </a:solidFill>
                          <a:effectLst/>
                          <a:latin typeface="Calibri"/>
                          <a:ea typeface="Calibri" panose="020F0502020204030204" pitchFamily="34" charset="0"/>
                          <a:cs typeface="Arial"/>
                        </a:rPr>
                        <a:t>Doprinos projekta oporavku i otpornosti turističkog sektora</a:t>
                      </a:r>
                    </a:p>
                    <a:p>
                      <a:pPr marL="0" indent="0" algn="l">
                        <a:lnSpc>
                          <a:spcPct val="107000"/>
                        </a:lnSpc>
                        <a:spcAft>
                          <a:spcPts val="0"/>
                        </a:spcAft>
                        <a:buFont typeface="Arial" panose="020B0604020202020204" pitchFamily="34" charset="0"/>
                        <a:buNone/>
                      </a:pPr>
                      <a:endParaRPr lang="hr-HR" sz="1600">
                        <a:solidFill>
                          <a:schemeClr val="accent1">
                            <a:lumMod val="75000"/>
                          </a:schemeClr>
                        </a:solidFill>
                        <a:effectLst/>
                        <a:latin typeface="Calibri"/>
                        <a:ea typeface="Calibri" panose="020F0502020204030204" pitchFamily="34" charset="0"/>
                        <a:cs typeface="Arial"/>
                      </a:endParaRPr>
                    </a:p>
                  </a:txBody>
                  <a:tcPr marL="68580" marR="68580" marT="0" marB="0" anchor="ctr"/>
                </a:tc>
                <a:extLst>
                  <a:ext uri="{0D108BD9-81ED-4DB2-BD59-A6C34878D82A}">
                    <a16:rowId xmlns:a16="http://schemas.microsoft.com/office/drawing/2014/main" val="2082035957"/>
                  </a:ext>
                </a:extLst>
              </a:tr>
              <a:tr h="1354835">
                <a:tc>
                  <a:txBody>
                    <a:bodyPr/>
                    <a:lstStyle/>
                    <a:p>
                      <a:pPr>
                        <a:lnSpc>
                          <a:spcPct val="107000"/>
                        </a:lnSpc>
                        <a:spcAft>
                          <a:spcPts val="0"/>
                        </a:spcAft>
                      </a:pPr>
                      <a:r>
                        <a:rPr lang="hr-HR" sz="1600" err="1">
                          <a:effectLst/>
                        </a:rPr>
                        <a:t>Posjetiteljska</a:t>
                      </a:r>
                      <a:r>
                        <a:rPr lang="hr-HR" sz="1600">
                          <a:effectLst/>
                        </a:rPr>
                        <a:t> infrastruktura</a:t>
                      </a:r>
                      <a:endParaRPr lang="hr-H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Doprinos projektnog prijedloga prezentaciji prirodne</a:t>
                      </a:r>
                      <a:r>
                        <a:rPr lang="hr-HR" sz="1600" baseline="0">
                          <a:solidFill>
                            <a:schemeClr val="accent1">
                              <a:lumMod val="75000"/>
                            </a:schemeClr>
                          </a:solidFill>
                          <a:effectLst/>
                          <a:latin typeface="Calibri"/>
                          <a:ea typeface="Calibri" panose="020F0502020204030204" pitchFamily="34" charset="0"/>
                          <a:cs typeface="Arial"/>
                        </a:rPr>
                        <a:t> baštine te materijalne i nematerijalne kulturne baštine</a:t>
                      </a:r>
                    </a:p>
                    <a:p>
                      <a:pPr marL="171450" indent="-171450" algn="l">
                        <a:lnSpc>
                          <a:spcPct val="107000"/>
                        </a:lnSpc>
                        <a:spcAft>
                          <a:spcPts val="0"/>
                        </a:spcAft>
                        <a:buFont typeface="Arial" panose="020B0604020202020204" pitchFamily="34" charset="0"/>
                        <a:buChar char="•"/>
                      </a:pPr>
                      <a:r>
                        <a:rPr lang="hr-HR" sz="1600">
                          <a:solidFill>
                            <a:schemeClr val="accent1">
                              <a:lumMod val="75000"/>
                            </a:schemeClr>
                          </a:solidFill>
                          <a:effectLst/>
                          <a:latin typeface="Calibri"/>
                          <a:ea typeface="Calibri" panose="020F0502020204030204" pitchFamily="34" charset="0"/>
                          <a:cs typeface="Arial"/>
                        </a:rPr>
                        <a:t>Doprinos projekta oporavku i otpornosti turističkog sektora</a:t>
                      </a:r>
                    </a:p>
                  </a:txBody>
                  <a:tcPr marL="68580" marR="68580" marT="0" marB="0" anchor="ctr"/>
                </a:tc>
                <a:extLst>
                  <a:ext uri="{0D108BD9-81ED-4DB2-BD59-A6C34878D82A}">
                    <a16:rowId xmlns:a16="http://schemas.microsoft.com/office/drawing/2014/main" val="2572575147"/>
                  </a:ext>
                </a:extLst>
              </a:tr>
            </a:tbl>
          </a:graphicData>
        </a:graphic>
      </p:graphicFrame>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735378" y="515157"/>
            <a:ext cx="2400300" cy="574675"/>
          </a:xfrm>
          <a:prstGeom prst="rect">
            <a:avLst/>
          </a:prstGeom>
        </p:spPr>
      </p:pic>
    </p:spTree>
    <p:extLst>
      <p:ext uri="{BB962C8B-B14F-4D97-AF65-F5344CB8AC3E}">
        <p14:creationId xmlns:p14="http://schemas.microsoft.com/office/powerpoint/2010/main" val="89151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8160" y="823485"/>
            <a:ext cx="7347857" cy="436258"/>
          </a:xfrm>
        </p:spPr>
        <p:txBody>
          <a:bodyPr>
            <a:noAutofit/>
          </a:bodyPr>
          <a:lstStyle/>
          <a:p>
            <a:r>
              <a:rPr lang="hr-HR">
                <a:latin typeface="+mn-lt"/>
                <a:cs typeface="Arial" panose="020B0604020202020204" pitchFamily="34" charset="0"/>
              </a:rPr>
              <a:t>Transparentnost Poziva</a:t>
            </a:r>
            <a:endParaRPr lang="hr-HR">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573395534"/>
              </p:ext>
            </p:extLst>
          </p:nvPr>
        </p:nvGraphicFramePr>
        <p:xfrm>
          <a:off x="678426" y="1367899"/>
          <a:ext cx="11009319" cy="5253020"/>
        </p:xfrm>
        <a:graphic>
          <a:graphicData uri="http://schemas.openxmlformats.org/drawingml/2006/table">
            <a:tbl>
              <a:tblPr firstRow="1" firstCol="1" bandRow="1">
                <a:tableStyleId>{5C22544A-7EE6-4342-B048-85BDC9FD1C3A}</a:tableStyleId>
              </a:tblPr>
              <a:tblGrid>
                <a:gridCol w="11009319">
                  <a:extLst>
                    <a:ext uri="{9D8B030D-6E8A-4147-A177-3AD203B41FA5}">
                      <a16:colId xmlns:a16="http://schemas.microsoft.com/office/drawing/2014/main" val="4285455837"/>
                    </a:ext>
                  </a:extLst>
                </a:gridCol>
              </a:tblGrid>
              <a:tr h="287387">
                <a:tc>
                  <a:txBody>
                    <a:bodyPr/>
                    <a:lstStyle/>
                    <a:p>
                      <a:pPr algn="ctr">
                        <a:lnSpc>
                          <a:spcPct val="107000"/>
                        </a:lnSpc>
                        <a:spcAft>
                          <a:spcPts val="0"/>
                        </a:spcAft>
                      </a:pPr>
                      <a:endParaRPr lang="hr-HR" sz="1800">
                        <a:effectLst/>
                        <a:latin typeface="+mn-lt"/>
                        <a:ea typeface="Calibri" panose="020F0502020204030204" pitchFamily="34" charset="0"/>
                        <a:cs typeface="Arial" panose="020B0604020202020204" pitchFamily="34" charset="0"/>
                      </a:endParaRPr>
                    </a:p>
                  </a:txBody>
                  <a:tcPr marL="61338" marR="61338" marT="0" marB="0" anchor="ctr"/>
                </a:tc>
                <a:extLst>
                  <a:ext uri="{0D108BD9-81ED-4DB2-BD59-A6C34878D82A}">
                    <a16:rowId xmlns:a16="http://schemas.microsoft.com/office/drawing/2014/main" val="1042519779"/>
                  </a:ext>
                </a:extLst>
              </a:tr>
              <a:tr h="4959523">
                <a:tc>
                  <a:txBody>
                    <a:bodyPr/>
                    <a:lstStyle/>
                    <a:p>
                      <a:pPr marL="0" lvl="0" indent="0" algn="just">
                        <a:lnSpc>
                          <a:spcPct val="115000"/>
                        </a:lnSpc>
                        <a:spcAft>
                          <a:spcPts val="600"/>
                        </a:spcAft>
                        <a:buFont typeface="Arial" panose="020B0604020202020204" pitchFamily="34" charset="0"/>
                        <a:buNone/>
                        <a:tabLst>
                          <a:tab pos="450215" algn="l"/>
                        </a:tabLst>
                      </a:pPr>
                      <a:r>
                        <a:rPr lang="hr-HR" sz="1800" b="0" u="none" strike="noStrike" dirty="0">
                          <a:solidFill>
                            <a:schemeClr val="accent1">
                              <a:lumMod val="75000"/>
                            </a:schemeClr>
                          </a:solidFill>
                          <a:effectLst/>
                          <a:latin typeface="+mn-lt"/>
                          <a:ea typeface="Calibri" panose="020F0502020204030204" pitchFamily="34" charset="0"/>
                          <a:cs typeface="Times New Roman"/>
                        </a:rPr>
                        <a:t>U cilju maksimalne transparentnosti i uključivanja svih dionika oko pripreme Poziva, Ministarstvo turizma i sporta je provelo sljedeće:</a:t>
                      </a:r>
                    </a:p>
                    <a:p>
                      <a:pPr marL="285750" lvl="0" indent="-285750" algn="just">
                        <a:lnSpc>
                          <a:spcPct val="115000"/>
                        </a:lnSpc>
                        <a:spcAft>
                          <a:spcPts val="600"/>
                        </a:spcAft>
                        <a:buFont typeface="Arial" panose="020B0604020202020204" pitchFamily="34" charset="0"/>
                        <a:buChar char="•"/>
                        <a:tabLst>
                          <a:tab pos="450215" algn="l"/>
                        </a:tabLst>
                      </a:pPr>
                      <a:r>
                        <a:rPr lang="hr-HR" sz="1800" b="0" u="none" strike="noStrike" dirty="0">
                          <a:solidFill>
                            <a:schemeClr val="accent1">
                              <a:lumMod val="75000"/>
                            </a:schemeClr>
                          </a:solidFill>
                          <a:effectLst/>
                          <a:latin typeface="+mn-lt"/>
                          <a:ea typeface="Calibri" panose="020F0502020204030204" pitchFamily="34" charset="0"/>
                          <a:cs typeface="Times New Roman"/>
                        </a:rPr>
                        <a:t>održalo 8 radionica u sklopu pripreme provedbe korištenja sredstva iz NPOO-</a:t>
                      </a:r>
                      <a:r>
                        <a:rPr lang="hr-HR" sz="1800" b="0" u="none" strike="noStrike" baseline="0" dirty="0">
                          <a:solidFill>
                            <a:schemeClr val="accent1">
                              <a:lumMod val="75000"/>
                            </a:schemeClr>
                          </a:solidFill>
                          <a:effectLst/>
                          <a:latin typeface="+mn-lt"/>
                          <a:ea typeface="Calibri" panose="020F0502020204030204" pitchFamily="34" charset="0"/>
                          <a:cs typeface="Times New Roman"/>
                        </a:rPr>
                        <a:t> </a:t>
                      </a:r>
                      <a:r>
                        <a:rPr lang="hr-HR" sz="1800" b="0" u="none" strike="noStrike" dirty="0">
                          <a:solidFill>
                            <a:schemeClr val="accent1">
                              <a:lumMod val="75000"/>
                            </a:schemeClr>
                          </a:solidFill>
                          <a:effectLst/>
                          <a:latin typeface="+mn-lt"/>
                          <a:ea typeface="Calibri" panose="020F0502020204030204" pitchFamily="34" charset="0"/>
                          <a:cs typeface="Times New Roman"/>
                        </a:rPr>
                        <a:t>a (Osijek, Varaždin, Rijeka, Pazin, Dubrovnik, Split, Zadar i Zagreb)</a:t>
                      </a:r>
                    </a:p>
                    <a:p>
                      <a:pPr marL="285750" lvl="0" indent="-285750" algn="just">
                        <a:lnSpc>
                          <a:spcPct val="115000"/>
                        </a:lnSpc>
                        <a:spcAft>
                          <a:spcPts val="600"/>
                        </a:spcAft>
                        <a:buFont typeface="Arial" panose="020B0604020202020204" pitchFamily="34" charset="0"/>
                        <a:buChar char="•"/>
                        <a:tabLst>
                          <a:tab pos="450215" algn="l"/>
                        </a:tabLst>
                      </a:pPr>
                      <a:r>
                        <a:rPr lang="hr-HR" sz="1800" b="0" u="none" strike="noStrike" dirty="0">
                          <a:solidFill>
                            <a:schemeClr val="accent1">
                              <a:lumMod val="75000"/>
                            </a:schemeClr>
                          </a:solidFill>
                          <a:effectLst/>
                          <a:latin typeface="+mn-lt"/>
                          <a:ea typeface="Calibri" panose="020F0502020204030204" pitchFamily="34" charset="0"/>
                          <a:cs typeface="Times New Roman"/>
                        </a:rPr>
                        <a:t>izradilo web </a:t>
                      </a:r>
                      <a:r>
                        <a:rPr lang="hr-HR" sz="1800" b="0" u="none" strike="noStrike" dirty="0" err="1">
                          <a:solidFill>
                            <a:schemeClr val="accent1">
                              <a:lumMod val="75000"/>
                            </a:schemeClr>
                          </a:solidFill>
                          <a:effectLst/>
                          <a:latin typeface="+mn-lt"/>
                          <a:ea typeface="Calibri" panose="020F0502020204030204" pitchFamily="34" charset="0"/>
                          <a:cs typeface="Times New Roman"/>
                        </a:rPr>
                        <a:t>podstranicu</a:t>
                      </a:r>
                      <a:r>
                        <a:rPr lang="hr-HR" sz="1800" b="0" u="none" strike="noStrike" dirty="0">
                          <a:solidFill>
                            <a:schemeClr val="accent1">
                              <a:lumMod val="75000"/>
                            </a:schemeClr>
                          </a:solidFill>
                          <a:effectLst/>
                          <a:latin typeface="+mn-lt"/>
                          <a:ea typeface="Calibri" panose="020F0502020204030204" pitchFamily="34" charset="0"/>
                          <a:cs typeface="Times New Roman"/>
                        </a:rPr>
                        <a:t> namijenjenu Nacionalnom planu oporavka i otpornosti</a:t>
                      </a:r>
                      <a:r>
                        <a:rPr lang="hr-HR" sz="1800" b="0" u="none" strike="noStrike" baseline="0" dirty="0">
                          <a:solidFill>
                            <a:schemeClr val="accent1">
                              <a:lumMod val="75000"/>
                            </a:schemeClr>
                          </a:solidFill>
                          <a:effectLst/>
                          <a:latin typeface="+mn-lt"/>
                          <a:ea typeface="Calibri" panose="020F0502020204030204" pitchFamily="34" charset="0"/>
                          <a:cs typeface="Times New Roman"/>
                        </a:rPr>
                        <a:t> s </a:t>
                      </a:r>
                      <a:r>
                        <a:rPr lang="hr-HR" sz="1800" b="0" u="none" strike="noStrike" dirty="0">
                          <a:solidFill>
                            <a:schemeClr val="accent1">
                              <a:lumMod val="75000"/>
                            </a:schemeClr>
                          </a:solidFill>
                          <a:effectLst/>
                          <a:latin typeface="+mn-lt"/>
                          <a:ea typeface="Calibri" panose="020F0502020204030204" pitchFamily="34" charset="0"/>
                          <a:cs typeface="Times New Roman"/>
                        </a:rPr>
                        <a:t>informacijama i edukativnim materijalima, kako bi se potencijalnim korisnicima sredstava olakšao proces prijave na Poziv</a:t>
                      </a:r>
                    </a:p>
                    <a:p>
                      <a:pPr marL="285750" lvl="0" indent="-285750" algn="just">
                        <a:lnSpc>
                          <a:spcPct val="115000"/>
                        </a:lnSpc>
                        <a:spcAft>
                          <a:spcPts val="600"/>
                        </a:spcAft>
                        <a:buFont typeface="Arial" panose="020B0604020202020204" pitchFamily="34" charset="0"/>
                        <a:buChar char="•"/>
                      </a:pPr>
                      <a:r>
                        <a:rPr lang="hr-HR" sz="1800" b="0" u="none" strike="noStrike" baseline="0" dirty="0">
                          <a:solidFill>
                            <a:schemeClr val="accent1">
                              <a:lumMod val="75000"/>
                            </a:schemeClr>
                          </a:solidFill>
                          <a:effectLst/>
                          <a:latin typeface="+mn-lt"/>
                          <a:ea typeface="Calibri" panose="020F0502020204030204" pitchFamily="34" charset="0"/>
                          <a:cs typeface="Times New Roman"/>
                        </a:rPr>
                        <a:t>provelo </a:t>
                      </a:r>
                      <a:r>
                        <a:rPr lang="hr-HR" sz="1800" b="0" u="none" strike="noStrike" dirty="0">
                          <a:solidFill>
                            <a:schemeClr val="accent1">
                              <a:lumMod val="75000"/>
                            </a:schemeClr>
                          </a:solidFill>
                          <a:effectLst/>
                          <a:latin typeface="+mn-lt"/>
                          <a:ea typeface="Calibri" panose="020F0502020204030204" pitchFamily="34" charset="0"/>
                          <a:cs typeface="Times New Roman"/>
                        </a:rPr>
                        <a:t>e-savjetovanje sa zainteresiranom javnošću o Pozivu za dodjelu bespovratnih sredstava C1.6.R1-I1 – Regionalna diversifikacija i specijalizacija hrvatskog turizma kroz ulaganja u razvoj turističkih proizvoda visoke dodane vrijednosti</a:t>
                      </a:r>
                      <a:r>
                        <a:rPr lang="hr-HR" sz="1800" b="0" u="none" strike="noStrike" baseline="0" dirty="0">
                          <a:solidFill>
                            <a:schemeClr val="accent1">
                              <a:lumMod val="75000"/>
                            </a:schemeClr>
                          </a:solidFill>
                          <a:effectLst/>
                          <a:latin typeface="+mn-lt"/>
                          <a:ea typeface="Calibri" panose="020F0502020204030204" pitchFamily="34" charset="0"/>
                          <a:cs typeface="Times New Roman"/>
                        </a:rPr>
                        <a:t> </a:t>
                      </a:r>
                      <a:r>
                        <a:rPr lang="pl-PL" sz="1800" b="0" u="none" strike="noStrike" baseline="0" dirty="0">
                          <a:solidFill>
                            <a:schemeClr val="accent1">
                              <a:lumMod val="75000"/>
                            </a:schemeClr>
                          </a:solidFill>
                          <a:effectLst/>
                          <a:latin typeface="+mn-lt"/>
                          <a:ea typeface="Calibri" panose="020F0502020204030204" pitchFamily="34" charset="0"/>
                          <a:cs typeface="Times New Roman"/>
                        </a:rPr>
                        <a:t>u razdoblju od 19. svibnja do 3. lipnja </a:t>
                      </a:r>
                      <a:endParaRPr lang="hr-HR" sz="1800" b="0" u="none" strike="noStrike" dirty="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b="0" u="none" strike="noStrike" dirty="0">
                          <a:solidFill>
                            <a:schemeClr val="accent1">
                              <a:lumMod val="75000"/>
                            </a:schemeClr>
                          </a:solidFill>
                          <a:effectLst/>
                          <a:latin typeface="+mn-lt"/>
                          <a:ea typeface="Calibri" panose="020F0502020204030204" pitchFamily="34" charset="0"/>
                          <a:cs typeface="Times New Roman"/>
                        </a:rPr>
                        <a:t>uskladilo Upute</a:t>
                      </a:r>
                      <a:r>
                        <a:rPr lang="hr-HR" sz="1800" b="0" u="none" strike="noStrike" baseline="0" dirty="0">
                          <a:solidFill>
                            <a:schemeClr val="accent1">
                              <a:lumMod val="75000"/>
                            </a:schemeClr>
                          </a:solidFill>
                          <a:effectLst/>
                          <a:latin typeface="+mn-lt"/>
                          <a:ea typeface="Calibri" panose="020F0502020204030204" pitchFamily="34" charset="0"/>
                          <a:cs typeface="Times New Roman"/>
                        </a:rPr>
                        <a:t> za prijavitelje</a:t>
                      </a:r>
                      <a:r>
                        <a:rPr lang="hr-HR" sz="1800" b="0" u="none" strike="noStrike" dirty="0">
                          <a:solidFill>
                            <a:schemeClr val="accent1">
                              <a:lumMod val="75000"/>
                            </a:schemeClr>
                          </a:solidFill>
                          <a:effectLst/>
                          <a:latin typeface="+mn-lt"/>
                          <a:ea typeface="Calibri" panose="020F0502020204030204" pitchFamily="34" charset="0"/>
                          <a:cs typeface="Times New Roman"/>
                        </a:rPr>
                        <a:t> sa zaprimljenim komentarima i prijedlozima Europske</a:t>
                      </a:r>
                      <a:r>
                        <a:rPr lang="hr-HR" sz="1800" b="0" u="none" strike="noStrike" baseline="0" dirty="0">
                          <a:solidFill>
                            <a:schemeClr val="accent1">
                              <a:lumMod val="75000"/>
                            </a:schemeClr>
                          </a:solidFill>
                          <a:effectLst/>
                          <a:latin typeface="+mn-lt"/>
                          <a:ea typeface="Calibri" panose="020F0502020204030204" pitchFamily="34" charset="0"/>
                          <a:cs typeface="Times New Roman"/>
                        </a:rPr>
                        <a:t> komisije</a:t>
                      </a:r>
                      <a:endParaRPr lang="hr-HR" sz="1800" b="0" u="none" strike="noStrike" dirty="0">
                        <a:solidFill>
                          <a:schemeClr val="accent1">
                            <a:lumMod val="75000"/>
                          </a:schemeClr>
                        </a:solidFill>
                        <a:effectLst/>
                        <a:latin typeface="+mn-lt"/>
                        <a:ea typeface="Calibri" panose="020F0502020204030204" pitchFamily="34" charset="0"/>
                        <a:cs typeface="Times New Roman"/>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678636572"/>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289181" y="466939"/>
            <a:ext cx="2400300" cy="574675"/>
          </a:xfrm>
          <a:prstGeom prst="rect">
            <a:avLst/>
          </a:prstGeom>
        </p:spPr>
      </p:pic>
    </p:spTree>
    <p:extLst>
      <p:ext uri="{BB962C8B-B14F-4D97-AF65-F5344CB8AC3E}">
        <p14:creationId xmlns:p14="http://schemas.microsoft.com/office/powerpoint/2010/main" val="1344386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019" y="387788"/>
            <a:ext cx="10515600" cy="874738"/>
          </a:xfrm>
        </p:spPr>
        <p:txBody>
          <a:bodyPr/>
          <a:lstStyle/>
          <a:p>
            <a:r>
              <a:rPr lang="hr-HR">
                <a:latin typeface="+mn-lt"/>
              </a:rPr>
              <a:t>Postupak dodjele sredstava</a:t>
            </a:r>
          </a:p>
        </p:txBody>
      </p:sp>
      <p:graphicFrame>
        <p:nvGraphicFramePr>
          <p:cNvPr id="5" name="Diagram 4"/>
          <p:cNvGraphicFramePr/>
          <p:nvPr>
            <p:extLst>
              <p:ext uri="{D42A27DB-BD31-4B8C-83A1-F6EECF244321}">
                <p14:modId xmlns:p14="http://schemas.microsoft.com/office/powerpoint/2010/main" val="3873352283"/>
              </p:ext>
            </p:extLst>
          </p:nvPr>
        </p:nvGraphicFramePr>
        <p:xfrm>
          <a:off x="447368" y="781821"/>
          <a:ext cx="11297264" cy="5376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Arrow Connector 7"/>
          <p:cNvCxnSpPr/>
          <p:nvPr/>
        </p:nvCxnSpPr>
        <p:spPr>
          <a:xfrm>
            <a:off x="2929991" y="3474391"/>
            <a:ext cx="2143432" cy="0"/>
          </a:xfrm>
          <a:prstGeom prst="straightConnector1">
            <a:avLst/>
          </a:prstGeom>
          <a:ln>
            <a:solidFill>
              <a:schemeClr val="accent1"/>
            </a:solidFill>
            <a:tailEnd type="triangle"/>
          </a:ln>
        </p:spPr>
        <p:style>
          <a:lnRef idx="3">
            <a:schemeClr val="accent1"/>
          </a:lnRef>
          <a:fillRef idx="0">
            <a:schemeClr val="accent1"/>
          </a:fillRef>
          <a:effectRef idx="2">
            <a:schemeClr val="accent1"/>
          </a:effectRef>
          <a:fontRef idx="minor">
            <a:schemeClr val="tx1"/>
          </a:fontRef>
        </p:style>
      </p:cxnSp>
      <p:sp>
        <p:nvSpPr>
          <p:cNvPr id="9" name="TextBox 8"/>
          <p:cNvSpPr txBox="1"/>
          <p:nvPr/>
        </p:nvSpPr>
        <p:spPr>
          <a:xfrm>
            <a:off x="2851333" y="2579598"/>
            <a:ext cx="2222090" cy="923330"/>
          </a:xfrm>
          <a:prstGeom prst="rect">
            <a:avLst/>
          </a:prstGeom>
          <a:noFill/>
        </p:spPr>
        <p:txBody>
          <a:bodyPr wrap="square" lIns="91440" tIns="45720" rIns="91440" bIns="45720" rtlCol="0" anchor="t">
            <a:spAutoFit/>
          </a:bodyPr>
          <a:lstStyle/>
          <a:p>
            <a:pPr algn="ctr"/>
            <a:r>
              <a:rPr lang="hr-HR"/>
              <a:t>Privremeni poziv otvoren je 120 dana (07.02.2023.)</a:t>
            </a:r>
          </a:p>
        </p:txBody>
      </p:sp>
      <p:cxnSp>
        <p:nvCxnSpPr>
          <p:cNvPr id="12" name="Straight Arrow Connector 11"/>
          <p:cNvCxnSpPr/>
          <p:nvPr/>
        </p:nvCxnSpPr>
        <p:spPr>
          <a:xfrm>
            <a:off x="5919015" y="3466314"/>
            <a:ext cx="2035277" cy="1063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5" name="TextBox 14"/>
          <p:cNvSpPr txBox="1"/>
          <p:nvPr/>
        </p:nvSpPr>
        <p:spPr>
          <a:xfrm>
            <a:off x="5805928" y="3488036"/>
            <a:ext cx="2222090" cy="646331"/>
          </a:xfrm>
          <a:prstGeom prst="rect">
            <a:avLst/>
          </a:prstGeom>
          <a:noFill/>
        </p:spPr>
        <p:txBody>
          <a:bodyPr wrap="square" lIns="91440" tIns="45720" rIns="91440" bIns="45720" rtlCol="0" anchor="t">
            <a:spAutoFit/>
          </a:bodyPr>
          <a:lstStyle/>
          <a:p>
            <a:pPr algn="ctr"/>
            <a:r>
              <a:rPr lang="hr-HR"/>
              <a:t>Postupak dodjele traje 90/120 dana</a:t>
            </a:r>
          </a:p>
        </p:txBody>
      </p:sp>
      <p:cxnSp>
        <p:nvCxnSpPr>
          <p:cNvPr id="17" name="Straight Arrow Connector 16"/>
          <p:cNvCxnSpPr/>
          <p:nvPr/>
        </p:nvCxnSpPr>
        <p:spPr>
          <a:xfrm flipV="1">
            <a:off x="8662221" y="3473432"/>
            <a:ext cx="1927121" cy="351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8" name="TextBox 17"/>
          <p:cNvSpPr txBox="1"/>
          <p:nvPr/>
        </p:nvSpPr>
        <p:spPr>
          <a:xfrm>
            <a:off x="8632708" y="2733028"/>
            <a:ext cx="2222090" cy="646331"/>
          </a:xfrm>
          <a:prstGeom prst="rect">
            <a:avLst/>
          </a:prstGeom>
          <a:noFill/>
        </p:spPr>
        <p:txBody>
          <a:bodyPr wrap="square" rtlCol="0">
            <a:spAutoFit/>
          </a:bodyPr>
          <a:lstStyle/>
          <a:p>
            <a:pPr algn="ctr"/>
            <a:r>
              <a:rPr lang="hr-HR"/>
              <a:t>Ugovaranje/isplata predujma 50%</a:t>
            </a:r>
          </a:p>
        </p:txBody>
      </p:sp>
      <p:sp>
        <p:nvSpPr>
          <p:cNvPr id="19" name="TextBox 18"/>
          <p:cNvSpPr txBox="1"/>
          <p:nvPr/>
        </p:nvSpPr>
        <p:spPr>
          <a:xfrm>
            <a:off x="8563880" y="3495153"/>
            <a:ext cx="2222090" cy="369332"/>
          </a:xfrm>
          <a:prstGeom prst="rect">
            <a:avLst/>
          </a:prstGeom>
          <a:noFill/>
        </p:spPr>
        <p:txBody>
          <a:bodyPr wrap="square" rtlCol="0">
            <a:spAutoFit/>
          </a:bodyPr>
          <a:lstStyle/>
          <a:p>
            <a:pPr algn="ctr"/>
            <a:r>
              <a:rPr lang="hr-HR"/>
              <a:t>Provedba</a:t>
            </a:r>
          </a:p>
        </p:txBody>
      </p:sp>
      <p:pic>
        <p:nvPicPr>
          <p:cNvPr id="11" name="Picture 10"/>
          <p:cNvPicPr/>
          <p:nvPr/>
        </p:nvPicPr>
        <p:blipFill>
          <a:blip r:embed="rId8" cstate="print">
            <a:extLst>
              <a:ext uri="{28A0092B-C50C-407E-A947-70E740481C1C}">
                <a14:useLocalDpi xmlns:a14="http://schemas.microsoft.com/office/drawing/2010/main" val="0"/>
              </a:ext>
            </a:extLst>
          </a:blip>
          <a:stretch>
            <a:fillRect/>
          </a:stretch>
        </p:blipFill>
        <p:spPr>
          <a:xfrm>
            <a:off x="3823519" y="494483"/>
            <a:ext cx="2400300" cy="574675"/>
          </a:xfrm>
          <a:prstGeom prst="rect">
            <a:avLst/>
          </a:prstGeom>
        </p:spPr>
      </p:pic>
    </p:spTree>
    <p:extLst>
      <p:ext uri="{BB962C8B-B14F-4D97-AF65-F5344CB8AC3E}">
        <p14:creationId xmlns:p14="http://schemas.microsoft.com/office/powerpoint/2010/main" val="2567965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192" y="823485"/>
            <a:ext cx="4797825" cy="436258"/>
          </a:xfrm>
        </p:spPr>
        <p:txBody>
          <a:bodyPr>
            <a:noAutofit/>
          </a:bodyPr>
          <a:lstStyle/>
          <a:p>
            <a:r>
              <a:rPr lang="hr-HR">
                <a:latin typeface="+mn-lt"/>
                <a:cs typeface="Arial"/>
              </a:rPr>
              <a:t>Najčešća pitanja i odgovori</a:t>
            </a:r>
          </a:p>
        </p:txBody>
      </p:sp>
      <p:graphicFrame>
        <p:nvGraphicFramePr>
          <p:cNvPr id="4" name="Table 3"/>
          <p:cNvGraphicFramePr>
            <a:graphicFrameLocks noGrp="1"/>
          </p:cNvGraphicFramePr>
          <p:nvPr>
            <p:extLst>
              <p:ext uri="{D42A27DB-BD31-4B8C-83A1-F6EECF244321}">
                <p14:modId xmlns:p14="http://schemas.microsoft.com/office/powerpoint/2010/main" val="3111398786"/>
              </p:ext>
            </p:extLst>
          </p:nvPr>
        </p:nvGraphicFramePr>
        <p:xfrm>
          <a:off x="575684" y="1581944"/>
          <a:ext cx="11009319" cy="5004670"/>
        </p:xfrm>
        <a:graphic>
          <a:graphicData uri="http://schemas.openxmlformats.org/drawingml/2006/table">
            <a:tbl>
              <a:tblPr firstRow="1" firstCol="1" bandRow="1">
                <a:tableStyleId>{5C22544A-7EE6-4342-B048-85BDC9FD1C3A}</a:tableStyleId>
              </a:tblPr>
              <a:tblGrid>
                <a:gridCol w="11009319">
                  <a:extLst>
                    <a:ext uri="{9D8B030D-6E8A-4147-A177-3AD203B41FA5}">
                      <a16:colId xmlns:a16="http://schemas.microsoft.com/office/drawing/2014/main" val="4285455837"/>
                    </a:ext>
                  </a:extLst>
                </a:gridCol>
              </a:tblGrid>
              <a:tr h="300082">
                <a:tc>
                  <a:txBody>
                    <a:bodyPr/>
                    <a:lstStyle/>
                    <a:p>
                      <a:pPr algn="ctr">
                        <a:lnSpc>
                          <a:spcPct val="107000"/>
                        </a:lnSpc>
                        <a:spcAft>
                          <a:spcPts val="0"/>
                        </a:spcAft>
                      </a:pPr>
                      <a:endParaRPr lang="hr-HR" sz="1800">
                        <a:effectLst/>
                        <a:latin typeface="+mn-lt"/>
                        <a:ea typeface="Calibri" panose="020F0502020204030204" pitchFamily="34" charset="0"/>
                        <a:cs typeface="Arial" panose="020B0604020202020204" pitchFamily="34" charset="0"/>
                      </a:endParaRPr>
                    </a:p>
                  </a:txBody>
                  <a:tcPr marL="61338" marR="61338" marT="0" marB="0" anchor="ctr"/>
                </a:tc>
                <a:extLst>
                  <a:ext uri="{0D108BD9-81ED-4DB2-BD59-A6C34878D82A}">
                    <a16:rowId xmlns:a16="http://schemas.microsoft.com/office/drawing/2014/main" val="1042519779"/>
                  </a:ext>
                </a:extLst>
              </a:tr>
              <a:tr h="4563018">
                <a:tc>
                  <a:txBody>
                    <a:bodyPr/>
                    <a:lstStyle/>
                    <a:p>
                      <a:pPr marL="0" lvl="0" indent="0" algn="l">
                        <a:lnSpc>
                          <a:spcPct val="100000"/>
                        </a:lnSpc>
                        <a:spcBef>
                          <a:spcPts val="0"/>
                        </a:spcBef>
                        <a:spcAft>
                          <a:spcPts val="0"/>
                        </a:spcAft>
                        <a:buFont typeface="Arial" panose="020B0604020202020204" pitchFamily="34" charset="0"/>
                        <a:buNone/>
                      </a:pPr>
                      <a:r>
                        <a:rPr lang="hr-HR" sz="1800" b="1" i="0" u="none" strike="noStrike" noProof="0">
                          <a:solidFill>
                            <a:schemeClr val="accent1">
                              <a:lumMod val="75000"/>
                            </a:schemeClr>
                          </a:solidFill>
                          <a:effectLst/>
                        </a:rPr>
                        <a:t>ITR1</a:t>
                      </a:r>
                      <a:endParaRPr lang="hr-HR" sz="1800" b="1" u="none" strike="noStrike">
                        <a:solidFill>
                          <a:schemeClr val="accent1">
                            <a:lumMod val="75000"/>
                          </a:schemeClr>
                        </a:solidFill>
                        <a:effectLst/>
                        <a:latin typeface="+mn-lt"/>
                        <a:cs typeface="Times New Roman"/>
                      </a:endParaRPr>
                    </a:p>
                    <a:p>
                      <a:pPr marL="0" lvl="0" indent="0" algn="l">
                        <a:lnSpc>
                          <a:spcPct val="100000"/>
                        </a:lnSpc>
                        <a:spcBef>
                          <a:spcPts val="0"/>
                        </a:spcBef>
                        <a:spcAft>
                          <a:spcPts val="0"/>
                        </a:spcAft>
                        <a:buFont typeface="Arial" panose="020B0604020202020204" pitchFamily="34" charset="0"/>
                        <a:buNone/>
                      </a:pPr>
                      <a:endParaRPr lang="hr-HR" sz="1800" b="0" i="0" u="none" strike="noStrike" noProof="0">
                        <a:solidFill>
                          <a:schemeClr val="accent1">
                            <a:lumMod val="75000"/>
                          </a:schemeClr>
                        </a:solidFill>
                        <a:effectLst/>
                      </a:endParaRPr>
                    </a:p>
                    <a:p>
                      <a:pPr marL="285750" lvl="0" indent="-285750" algn="l">
                        <a:lnSpc>
                          <a:spcPct val="100000"/>
                        </a:lnSpc>
                        <a:spcBef>
                          <a:spcPts val="0"/>
                        </a:spcBef>
                        <a:spcAft>
                          <a:spcPts val="0"/>
                        </a:spcAft>
                        <a:buFont typeface="Arial"/>
                        <a:buChar char="•"/>
                      </a:pPr>
                      <a:r>
                        <a:rPr lang="hr-HR" sz="1800" b="0" i="0" u="none" strike="noStrike" noProof="0">
                          <a:solidFill>
                            <a:schemeClr val="accent1">
                              <a:lumMod val="75000"/>
                            </a:schemeClr>
                          </a:solidFill>
                          <a:effectLst/>
                          <a:latin typeface="Calibri"/>
                        </a:rPr>
                        <a:t>projekt ulaganja u kategoriji ITR-a 1 ne smije dovesti do gradnje nove turističke infrastrukture niti do povećanja prihvatnih i/ili smještajnih kapaciteta postojeće turističke infrastrukture u odnosu na kapacitet u objektu koji je dio projekta</a:t>
                      </a:r>
                      <a:endParaRPr lang="hr-HR" sz="1800" b="0" i="0" u="none" strike="noStrike" noProof="0">
                        <a:solidFill>
                          <a:schemeClr val="accent1">
                            <a:lumMod val="75000"/>
                          </a:schemeClr>
                        </a:solidFill>
                        <a:effectLst/>
                      </a:endParaRPr>
                    </a:p>
                    <a:p>
                      <a:pPr marL="285750" lvl="0" indent="-285750" algn="l">
                        <a:lnSpc>
                          <a:spcPct val="100000"/>
                        </a:lnSpc>
                        <a:spcBef>
                          <a:spcPts val="0"/>
                        </a:spcBef>
                        <a:spcAft>
                          <a:spcPts val="0"/>
                        </a:spcAft>
                        <a:buFont typeface="Arial"/>
                        <a:buChar char="•"/>
                      </a:pPr>
                      <a:r>
                        <a:rPr lang="hr-HR" sz="1800" b="0" i="0" u="none" strike="noStrike" noProof="0">
                          <a:solidFill>
                            <a:schemeClr val="accent1">
                              <a:lumMod val="75000"/>
                            </a:schemeClr>
                          </a:solidFill>
                          <a:effectLst/>
                          <a:latin typeface="Calibri"/>
                        </a:rPr>
                        <a:t>u kategoriji ITR 1 dozvoljena je rekonstrukcija postojeće turističke infrastrukture ukoliko ispunjava uvjet da ne dovodi do povećanja prihvatnih i/ili smještajnih kapaciteta postojeće turističke infrastrukture u odnosu na kapacitet u objektu koji je dio projekta</a:t>
                      </a:r>
                    </a:p>
                    <a:p>
                      <a:pPr marL="285750" lvl="0" indent="-285750" algn="l">
                        <a:lnSpc>
                          <a:spcPct val="100000"/>
                        </a:lnSpc>
                        <a:spcBef>
                          <a:spcPts val="0"/>
                        </a:spcBef>
                        <a:spcAft>
                          <a:spcPts val="0"/>
                        </a:spcAft>
                        <a:buFont typeface="Arial"/>
                        <a:buChar char="•"/>
                      </a:pPr>
                      <a:r>
                        <a:rPr lang="hr-HR" sz="1800" b="0" i="0" u="none" strike="noStrike" noProof="0">
                          <a:solidFill>
                            <a:schemeClr val="accent1">
                              <a:lumMod val="75000"/>
                            </a:schemeClr>
                          </a:solidFill>
                          <a:effectLst/>
                          <a:latin typeface="Calibri"/>
                        </a:rPr>
                        <a:t>prihvatni kapacitet definiran je pojmovnikom: "Prihvatni kapacitet turističke infrastrukture predstavlja maksimalni broj turista/posjetitelja koji mogu istodobno boraviti ili posjetiti turističku infrastrukturu“. Ukoliko nema turističke infrastrukture prihvatni kapacitet je 0.</a:t>
                      </a:r>
                    </a:p>
                    <a:p>
                      <a:pPr marL="285750" lvl="0" indent="-285750" algn="l">
                        <a:lnSpc>
                          <a:spcPct val="100000"/>
                        </a:lnSpc>
                        <a:spcBef>
                          <a:spcPts val="0"/>
                        </a:spcBef>
                        <a:spcAft>
                          <a:spcPts val="0"/>
                        </a:spcAft>
                        <a:buFont typeface="Arial"/>
                        <a:buChar char="•"/>
                      </a:pPr>
                      <a:endParaRPr lang="hr-HR" sz="1800" b="0" i="0" u="none" strike="noStrike" noProof="0">
                        <a:solidFill>
                          <a:schemeClr val="accent1">
                            <a:lumMod val="75000"/>
                          </a:schemeClr>
                        </a:solidFill>
                        <a:effectLst/>
                      </a:endParaRPr>
                    </a:p>
                    <a:p>
                      <a:pPr marL="0" lvl="0" indent="0" algn="l">
                        <a:lnSpc>
                          <a:spcPct val="100000"/>
                        </a:lnSpc>
                        <a:spcBef>
                          <a:spcPts val="0"/>
                        </a:spcBef>
                        <a:spcAft>
                          <a:spcPts val="0"/>
                        </a:spcAft>
                        <a:buNone/>
                      </a:pPr>
                      <a:r>
                        <a:rPr lang="hr-HR" sz="1800" b="0" i="0" u="none" strike="noStrike" noProof="0">
                          <a:solidFill>
                            <a:schemeClr val="accent1">
                              <a:lumMod val="75000"/>
                            </a:schemeClr>
                          </a:solidFill>
                          <a:effectLst/>
                        </a:rPr>
                        <a:t>Ako se projekt realizira na području više JLS-ova od kojih se jedan nalazi u kategoriji ITR 1 smatra se da se cijeli projekt realizira u kategoriji ITR 1.</a:t>
                      </a:r>
                      <a:endParaRPr lang="hr-HR" sz="1800" b="0" i="0" u="none" strike="noStrike" noProof="0">
                        <a:solidFill>
                          <a:schemeClr val="accent1">
                            <a:lumMod val="75000"/>
                          </a:schemeClr>
                        </a:solidFill>
                        <a:effectLst/>
                        <a:latin typeface="Calibri"/>
                      </a:endParaRPr>
                    </a:p>
                    <a:p>
                      <a:pPr marL="0" lvl="0" indent="0" algn="l">
                        <a:lnSpc>
                          <a:spcPct val="100000"/>
                        </a:lnSpc>
                        <a:spcBef>
                          <a:spcPts val="0"/>
                        </a:spcBef>
                        <a:spcAft>
                          <a:spcPts val="0"/>
                        </a:spcAft>
                        <a:buNone/>
                      </a:pPr>
                      <a:r>
                        <a:rPr lang="hr-HR" sz="1800" b="0" i="0" u="none" strike="noStrike" noProof="0">
                          <a:solidFill>
                            <a:schemeClr val="accent1">
                              <a:lumMod val="75000"/>
                            </a:schemeClr>
                          </a:solidFill>
                          <a:effectLst/>
                          <a:latin typeface="Calibri"/>
                        </a:rPr>
                        <a:t>Ako se projekt realizira na području više JLS-ova od kojih se niti jedan ne nalazi u kategoriji ITR 1, smatra se da se projekt realizira u kategoriji ITR-a koja je najpovoljnija po prijavitelja.</a:t>
                      </a:r>
                    </a:p>
                    <a:p>
                      <a:pPr marL="0" lvl="0" indent="0" algn="just">
                        <a:lnSpc>
                          <a:spcPct val="114999"/>
                        </a:lnSpc>
                        <a:spcAft>
                          <a:spcPts val="600"/>
                        </a:spcAft>
                        <a:buNone/>
                      </a:pPr>
                      <a:endParaRPr lang="hr-HR" sz="1800" b="0" u="none" strike="noStrike">
                        <a:solidFill>
                          <a:schemeClr val="tx1"/>
                        </a:solidFill>
                        <a:effectLst/>
                        <a:latin typeface="+mn-lt"/>
                        <a:cs typeface="Times New Roman"/>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678636572"/>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840774" y="536147"/>
            <a:ext cx="2400300" cy="574675"/>
          </a:xfrm>
          <a:prstGeom prst="rect">
            <a:avLst/>
          </a:prstGeom>
        </p:spPr>
      </p:pic>
    </p:spTree>
    <p:extLst>
      <p:ext uri="{BB962C8B-B14F-4D97-AF65-F5344CB8AC3E}">
        <p14:creationId xmlns:p14="http://schemas.microsoft.com/office/powerpoint/2010/main" val="105110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8160" y="823485"/>
            <a:ext cx="7347857" cy="436258"/>
          </a:xfrm>
        </p:spPr>
        <p:txBody>
          <a:bodyPr>
            <a:noAutofit/>
          </a:bodyPr>
          <a:lstStyle/>
          <a:p>
            <a:r>
              <a:rPr lang="hr-HR">
                <a:latin typeface="+mn-lt"/>
                <a:cs typeface="Arial"/>
              </a:rPr>
              <a:t>Najčešća pitanja i odgovori</a:t>
            </a:r>
          </a:p>
        </p:txBody>
      </p:sp>
      <p:graphicFrame>
        <p:nvGraphicFramePr>
          <p:cNvPr id="4" name="Table 3"/>
          <p:cNvGraphicFramePr>
            <a:graphicFrameLocks noGrp="1"/>
          </p:cNvGraphicFramePr>
          <p:nvPr>
            <p:extLst>
              <p:ext uri="{D42A27DB-BD31-4B8C-83A1-F6EECF244321}">
                <p14:modId xmlns:p14="http://schemas.microsoft.com/office/powerpoint/2010/main" val="1603650849"/>
              </p:ext>
            </p:extLst>
          </p:nvPr>
        </p:nvGraphicFramePr>
        <p:xfrm>
          <a:off x="633573" y="1344202"/>
          <a:ext cx="11052126" cy="5299755"/>
        </p:xfrm>
        <a:graphic>
          <a:graphicData uri="http://schemas.openxmlformats.org/drawingml/2006/table">
            <a:tbl>
              <a:tblPr firstRow="1" firstCol="1" bandRow="1">
                <a:tableStyleId>{5C22544A-7EE6-4342-B048-85BDC9FD1C3A}</a:tableStyleId>
              </a:tblPr>
              <a:tblGrid>
                <a:gridCol w="11052126">
                  <a:extLst>
                    <a:ext uri="{9D8B030D-6E8A-4147-A177-3AD203B41FA5}">
                      <a16:colId xmlns:a16="http://schemas.microsoft.com/office/drawing/2014/main" val="4285455837"/>
                    </a:ext>
                  </a:extLst>
                </a:gridCol>
              </a:tblGrid>
              <a:tr h="333981">
                <a:tc>
                  <a:txBody>
                    <a:bodyPr/>
                    <a:lstStyle/>
                    <a:p>
                      <a:pPr algn="ctr">
                        <a:lnSpc>
                          <a:spcPct val="107000"/>
                        </a:lnSpc>
                        <a:spcAft>
                          <a:spcPts val="0"/>
                        </a:spcAft>
                      </a:pPr>
                      <a:endParaRPr lang="hr-HR" sz="1800">
                        <a:effectLst/>
                        <a:latin typeface="+mn-lt"/>
                        <a:ea typeface="Calibri" panose="020F0502020204030204" pitchFamily="34" charset="0"/>
                        <a:cs typeface="Arial" panose="020B0604020202020204" pitchFamily="34" charset="0"/>
                      </a:endParaRPr>
                    </a:p>
                  </a:txBody>
                  <a:tcPr marL="61338" marR="61338" marT="0" marB="0" anchor="ctr"/>
                </a:tc>
                <a:extLst>
                  <a:ext uri="{0D108BD9-81ED-4DB2-BD59-A6C34878D82A}">
                    <a16:rowId xmlns:a16="http://schemas.microsoft.com/office/drawing/2014/main" val="1042519779"/>
                  </a:ext>
                </a:extLst>
              </a:tr>
              <a:tr h="4965774">
                <a:tc>
                  <a:txBody>
                    <a:bodyPr/>
                    <a:lstStyle/>
                    <a:p>
                      <a:pPr marL="0" lvl="0" indent="0" algn="l">
                        <a:lnSpc>
                          <a:spcPct val="100000"/>
                        </a:lnSpc>
                        <a:spcBef>
                          <a:spcPts val="0"/>
                        </a:spcBef>
                        <a:spcAft>
                          <a:spcPts val="0"/>
                        </a:spcAft>
                        <a:buFont typeface="Arial" panose="020B0604020202020204" pitchFamily="34" charset="0"/>
                        <a:buNone/>
                      </a:pPr>
                      <a:r>
                        <a:rPr lang="hr-HR" sz="1800" b="1" i="0" u="none" strike="noStrike" noProof="0">
                          <a:solidFill>
                            <a:schemeClr val="accent1">
                              <a:lumMod val="75000"/>
                            </a:schemeClr>
                          </a:solidFill>
                          <a:effectLst/>
                        </a:rPr>
                        <a:t>PRIHVATLJIVOST AKTIVNOSTI</a:t>
                      </a:r>
                    </a:p>
                    <a:p>
                      <a:pPr marL="0" lvl="0" indent="0" algn="l">
                        <a:lnSpc>
                          <a:spcPct val="100000"/>
                        </a:lnSpc>
                        <a:spcBef>
                          <a:spcPts val="0"/>
                        </a:spcBef>
                        <a:spcAft>
                          <a:spcPts val="0"/>
                        </a:spcAft>
                        <a:buFont typeface="Arial" panose="020B0604020202020204" pitchFamily="34" charset="0"/>
                        <a:buNone/>
                      </a:pPr>
                      <a:endParaRPr lang="hr-HR" sz="1800" b="1" i="0" u="none" strike="noStrike" noProof="0">
                        <a:solidFill>
                          <a:schemeClr val="accent1">
                            <a:lumMod val="75000"/>
                          </a:schemeClr>
                        </a:solidFill>
                        <a:effectLst/>
                      </a:endParaRPr>
                    </a:p>
                    <a:p>
                      <a:pPr marL="285750" lvl="0" indent="-285750" algn="l">
                        <a:lnSpc>
                          <a:spcPct val="100000"/>
                        </a:lnSpc>
                        <a:spcBef>
                          <a:spcPts val="0"/>
                        </a:spcBef>
                        <a:spcAft>
                          <a:spcPts val="0"/>
                        </a:spcAft>
                        <a:buFont typeface="Arial"/>
                        <a:buChar char="•"/>
                      </a:pPr>
                      <a:r>
                        <a:rPr lang="hr-HR" sz="1800" b="0" i="0" u="none" strike="noStrike" noProof="0">
                          <a:solidFill>
                            <a:schemeClr val="accent1">
                              <a:lumMod val="75000"/>
                            </a:schemeClr>
                          </a:solidFill>
                          <a:effectLst/>
                        </a:rPr>
                        <a:t>projekt mora sadržavati najmanje jednu obaveznu aktivnost: građenje ili opremanje infrastrukture</a:t>
                      </a:r>
                    </a:p>
                    <a:p>
                      <a:pPr marL="285750" lvl="0" indent="-285750" algn="l">
                        <a:lnSpc>
                          <a:spcPct val="100000"/>
                        </a:lnSpc>
                        <a:spcBef>
                          <a:spcPts val="0"/>
                        </a:spcBef>
                        <a:spcAft>
                          <a:spcPts val="0"/>
                        </a:spcAft>
                        <a:buFont typeface="Arial"/>
                        <a:buChar char="•"/>
                      </a:pPr>
                      <a:r>
                        <a:rPr lang="hr-HR" sz="1800" b="0" i="0" u="none" strike="noStrike" noProof="0">
                          <a:solidFill>
                            <a:schemeClr val="accent1">
                              <a:lumMod val="75000"/>
                            </a:schemeClr>
                          </a:solidFill>
                          <a:effectLst/>
                        </a:rPr>
                        <a:t>iznimno u Grupi 1 pod b., nabava vozila i plovila s nultom emisijom ugljika može se smatrati aktivnošću koja se može samostalno provoditi</a:t>
                      </a:r>
                    </a:p>
                    <a:p>
                      <a:pPr marL="285750" lvl="0" indent="-285750" algn="l">
                        <a:lnSpc>
                          <a:spcPct val="100000"/>
                        </a:lnSpc>
                        <a:spcBef>
                          <a:spcPts val="0"/>
                        </a:spcBef>
                        <a:spcAft>
                          <a:spcPts val="0"/>
                        </a:spcAft>
                        <a:buFont typeface="Arial" panose="020B0604020202020204" pitchFamily="34" charset="0"/>
                        <a:buChar char="•"/>
                      </a:pPr>
                      <a:r>
                        <a:rPr lang="hr-HR" sz="1800" b="0" i="0" u="none" strike="noStrike" noProof="0">
                          <a:solidFill>
                            <a:schemeClr val="accent1">
                              <a:lumMod val="75000"/>
                            </a:schemeClr>
                          </a:solidFill>
                          <a:effectLst/>
                        </a:rPr>
                        <a:t>u projektnoj prijavi nije moguće kombinirati predmete financiranja, odnosno aktivnosti iz različitih grupa</a:t>
                      </a:r>
                      <a:endParaRPr lang="hr-HR"/>
                    </a:p>
                    <a:p>
                      <a:pPr marL="285750" lvl="0" indent="-285750" algn="l">
                        <a:lnSpc>
                          <a:spcPct val="100000"/>
                        </a:lnSpc>
                        <a:spcBef>
                          <a:spcPts val="0"/>
                        </a:spcBef>
                        <a:spcAft>
                          <a:spcPts val="0"/>
                        </a:spcAft>
                        <a:buFont typeface="Arial" panose="020B0604020202020204" pitchFamily="34" charset="0"/>
                        <a:buChar char="•"/>
                      </a:pPr>
                      <a:r>
                        <a:rPr lang="hr-HR" sz="1800" b="0" i="0" u="none" strike="noStrike" noProof="0">
                          <a:solidFill>
                            <a:schemeClr val="accent1">
                              <a:lumMod val="75000"/>
                            </a:schemeClr>
                          </a:solidFill>
                          <a:effectLst/>
                        </a:rPr>
                        <a:t>sve aktivnosti moraju pripadati istoj grupi, odnosno podgrupi u Grupi 1 (1a, 1b ili 1c) te se mogu odvijati na jednoj ili više lokacija u sklopu iste destinacije</a:t>
                      </a:r>
                    </a:p>
                    <a:p>
                      <a:pPr marL="285750" lvl="0" indent="-285750" algn="l">
                        <a:lnSpc>
                          <a:spcPct val="100000"/>
                        </a:lnSpc>
                        <a:spcBef>
                          <a:spcPts val="0"/>
                        </a:spcBef>
                        <a:spcAft>
                          <a:spcPts val="0"/>
                        </a:spcAft>
                        <a:buFont typeface="Arial" panose="020B0604020202020204" pitchFamily="34" charset="0"/>
                        <a:buChar char="•"/>
                      </a:pPr>
                      <a:endParaRPr lang="hr-HR" sz="1800" b="0" i="0" u="none" strike="noStrike" noProof="0">
                        <a:solidFill>
                          <a:schemeClr val="accent1">
                            <a:lumMod val="75000"/>
                          </a:schemeClr>
                        </a:solidFill>
                        <a:effectLst/>
                      </a:endParaRPr>
                    </a:p>
                    <a:p>
                      <a:pPr marL="0" lvl="0" indent="0" algn="l">
                        <a:lnSpc>
                          <a:spcPct val="100000"/>
                        </a:lnSpc>
                        <a:spcBef>
                          <a:spcPts val="0"/>
                        </a:spcBef>
                        <a:spcAft>
                          <a:spcPts val="0"/>
                        </a:spcAft>
                        <a:buNone/>
                      </a:pPr>
                      <a:r>
                        <a:rPr lang="hr-HR" sz="1800" b="0" i="0" u="none" strike="noStrike" noProof="0">
                          <a:solidFill>
                            <a:schemeClr val="accent1">
                              <a:lumMod val="75000"/>
                            </a:schemeClr>
                          </a:solidFill>
                          <a:effectLst/>
                        </a:rPr>
                        <a:t>Projekt/projektni prijedlog treba predstavljati jedinstvenu projektnu cjelinu koja se sastoji od jedne ili više aktivnosti, odnosno nekoliko skupina aktivnosti koja je obuhvaćena zajedničkom projektom dokumentacijom Poziva, s iskazanom ukupnom vrijednosti projekta koja je identična iznosu s Prijavnog obrasca. Aktivnosti su ograničene vremenom i mjestom te usmjerene k postizanju određenog cilja za koji se traži i koristi potpora, a koji doprinosi postizanju pokazatelja na razini Poziva.</a:t>
                      </a:r>
                    </a:p>
                    <a:p>
                      <a:pPr marL="0" lvl="0" indent="0" algn="l">
                        <a:lnSpc>
                          <a:spcPct val="100000"/>
                        </a:lnSpc>
                        <a:spcBef>
                          <a:spcPts val="0"/>
                        </a:spcBef>
                        <a:spcAft>
                          <a:spcPts val="0"/>
                        </a:spcAft>
                        <a:buNone/>
                      </a:pPr>
                      <a:endParaRPr lang="hr-HR" sz="1800" b="0" i="0" u="none" strike="noStrike" noProof="0">
                        <a:solidFill>
                          <a:schemeClr val="accent1">
                            <a:lumMod val="75000"/>
                          </a:schemeClr>
                        </a:solidFill>
                        <a:effectLst/>
                      </a:endParaRPr>
                    </a:p>
                    <a:p>
                      <a:pPr marL="0" lvl="0" indent="0" algn="l">
                        <a:lnSpc>
                          <a:spcPct val="100000"/>
                        </a:lnSpc>
                        <a:spcBef>
                          <a:spcPts val="0"/>
                        </a:spcBef>
                        <a:spcAft>
                          <a:spcPts val="0"/>
                        </a:spcAft>
                        <a:buNone/>
                      </a:pPr>
                      <a:endParaRPr lang="hr-HR" sz="1800" b="0" i="0" u="none" strike="noStrike" noProof="0">
                        <a:solidFill>
                          <a:schemeClr val="accent1">
                            <a:lumMod val="75000"/>
                          </a:schemeClr>
                        </a:solidFill>
                        <a:effectLst/>
                      </a:endParaRPr>
                    </a:p>
                    <a:p>
                      <a:pPr marL="0" lvl="0" indent="0" algn="l">
                        <a:lnSpc>
                          <a:spcPct val="100000"/>
                        </a:lnSpc>
                        <a:spcBef>
                          <a:spcPts val="0"/>
                        </a:spcBef>
                        <a:spcAft>
                          <a:spcPts val="0"/>
                        </a:spcAft>
                        <a:buNone/>
                      </a:pPr>
                      <a:endParaRPr lang="hr-HR" sz="1800" b="0" i="0" u="none" strike="noStrike" noProof="0">
                        <a:solidFill>
                          <a:schemeClr val="accent1">
                            <a:lumMod val="75000"/>
                          </a:schemeClr>
                        </a:solidFill>
                        <a:effectLs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678636572"/>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682511" y="493918"/>
            <a:ext cx="2400300" cy="574675"/>
          </a:xfrm>
          <a:prstGeom prst="rect">
            <a:avLst/>
          </a:prstGeom>
        </p:spPr>
      </p:pic>
    </p:spTree>
    <p:extLst>
      <p:ext uri="{BB962C8B-B14F-4D97-AF65-F5344CB8AC3E}">
        <p14:creationId xmlns:p14="http://schemas.microsoft.com/office/powerpoint/2010/main" val="238366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5054" y="823485"/>
            <a:ext cx="4410963" cy="436258"/>
          </a:xfrm>
        </p:spPr>
        <p:txBody>
          <a:bodyPr>
            <a:noAutofit/>
          </a:bodyPr>
          <a:lstStyle/>
          <a:p>
            <a:r>
              <a:rPr lang="hr-HR">
                <a:latin typeface="+mn-lt"/>
                <a:cs typeface="Arial"/>
              </a:rPr>
              <a:t>Najčešća pitanja i odgovori</a:t>
            </a:r>
          </a:p>
        </p:txBody>
      </p:sp>
      <p:graphicFrame>
        <p:nvGraphicFramePr>
          <p:cNvPr id="4" name="Table 3"/>
          <p:cNvGraphicFramePr>
            <a:graphicFrameLocks noGrp="1"/>
          </p:cNvGraphicFramePr>
          <p:nvPr>
            <p:extLst>
              <p:ext uri="{D42A27DB-BD31-4B8C-83A1-F6EECF244321}">
                <p14:modId xmlns:p14="http://schemas.microsoft.com/office/powerpoint/2010/main" val="873460112"/>
              </p:ext>
            </p:extLst>
          </p:nvPr>
        </p:nvGraphicFramePr>
        <p:xfrm>
          <a:off x="676382" y="1369887"/>
          <a:ext cx="11009319" cy="5395865"/>
        </p:xfrm>
        <a:graphic>
          <a:graphicData uri="http://schemas.openxmlformats.org/drawingml/2006/table">
            <a:tbl>
              <a:tblPr firstRow="1" firstCol="1" bandRow="1">
                <a:tableStyleId>{5C22544A-7EE6-4342-B048-85BDC9FD1C3A}</a:tableStyleId>
              </a:tblPr>
              <a:tblGrid>
                <a:gridCol w="11009319">
                  <a:extLst>
                    <a:ext uri="{9D8B030D-6E8A-4147-A177-3AD203B41FA5}">
                      <a16:colId xmlns:a16="http://schemas.microsoft.com/office/drawing/2014/main" val="4285455837"/>
                    </a:ext>
                  </a:extLst>
                </a:gridCol>
              </a:tblGrid>
              <a:tr h="283002">
                <a:tc>
                  <a:txBody>
                    <a:bodyPr/>
                    <a:lstStyle/>
                    <a:p>
                      <a:pPr algn="ctr">
                        <a:lnSpc>
                          <a:spcPct val="107000"/>
                        </a:lnSpc>
                        <a:spcAft>
                          <a:spcPts val="0"/>
                        </a:spcAft>
                      </a:pPr>
                      <a:endParaRPr lang="hr-HR" sz="1800">
                        <a:effectLst/>
                        <a:latin typeface="+mn-lt"/>
                        <a:ea typeface="Calibri" panose="020F0502020204030204" pitchFamily="34" charset="0"/>
                        <a:cs typeface="Arial" panose="020B0604020202020204" pitchFamily="34" charset="0"/>
                      </a:endParaRPr>
                    </a:p>
                  </a:txBody>
                  <a:tcPr marL="61338" marR="61338" marT="0" marB="0" anchor="ctr"/>
                </a:tc>
                <a:extLst>
                  <a:ext uri="{0D108BD9-81ED-4DB2-BD59-A6C34878D82A}">
                    <a16:rowId xmlns:a16="http://schemas.microsoft.com/office/drawing/2014/main" val="1042519779"/>
                  </a:ext>
                </a:extLst>
              </a:tr>
              <a:tr h="5102368">
                <a:tc>
                  <a:txBody>
                    <a:bodyPr/>
                    <a:lstStyle/>
                    <a:p>
                      <a:pPr marL="0" lvl="0" indent="0" algn="l">
                        <a:lnSpc>
                          <a:spcPct val="100000"/>
                        </a:lnSpc>
                        <a:spcBef>
                          <a:spcPts val="0"/>
                        </a:spcBef>
                        <a:spcAft>
                          <a:spcPts val="0"/>
                        </a:spcAft>
                        <a:buFont typeface="Arial" panose="020B0604020202020204" pitchFamily="34" charset="0"/>
                        <a:buNone/>
                      </a:pPr>
                      <a:r>
                        <a:rPr lang="hr-HR" sz="1800" b="1" i="0" u="none" strike="noStrike" noProof="0">
                          <a:solidFill>
                            <a:schemeClr val="accent1">
                              <a:lumMod val="75000"/>
                            </a:schemeClr>
                          </a:solidFill>
                          <a:effectLst/>
                        </a:rPr>
                        <a:t>NAČELO "NE NANOSI BITNU ŠTETU" (DNSH)</a:t>
                      </a:r>
                      <a:endParaRPr lang="en-US" b="1"/>
                    </a:p>
                    <a:p>
                      <a:pPr marL="0" lvl="0" indent="0" algn="l">
                        <a:lnSpc>
                          <a:spcPct val="100000"/>
                        </a:lnSpc>
                        <a:spcBef>
                          <a:spcPts val="0"/>
                        </a:spcBef>
                        <a:spcAft>
                          <a:spcPts val="0"/>
                        </a:spcAft>
                        <a:buFont typeface="Arial" panose="020B0604020202020204" pitchFamily="34" charset="0"/>
                        <a:buNone/>
                      </a:pPr>
                      <a:endParaRPr lang="hr-HR" sz="1800" b="0" i="0" u="none" strike="noStrike" noProof="0">
                        <a:solidFill>
                          <a:schemeClr val="accent1">
                            <a:lumMod val="75000"/>
                          </a:schemeClr>
                        </a:solidFill>
                        <a:effectLst/>
                      </a:endParaRPr>
                    </a:p>
                    <a:p>
                      <a:pPr marL="0" lvl="0" indent="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rPr>
                        <a:t>U vezi s rješavanjem rizika povezanih s načelom DNSH (Uredba EU-a 2021/241 o uspostavljanju Instrumenta za oporavak i otpornost), potrebno je zadovoljiti sljedeće: </a:t>
                      </a:r>
                      <a:endParaRPr lang="hr-HR"/>
                    </a:p>
                    <a:p>
                      <a:pPr marL="0" lvl="0" indent="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rPr>
                        <a:t>- sva ulaganja u ovom Pozivu moraju značajno doprinijeti minimalno jednom od okolišnih ciljeva Uredbe (EU) 2020/852 Europskog Parlamenta i Vijeća od 18. lipnja 2020. o uspostavi </a:t>
                      </a:r>
                      <a:r>
                        <a:rPr lang="hr-HR" sz="1800" b="0" i="0" u="none" strike="noStrike" noProof="0">
                          <a:solidFill>
                            <a:schemeClr val="accent1">
                              <a:lumMod val="75000"/>
                            </a:schemeClr>
                          </a:solidFill>
                          <a:effectLst/>
                          <a:latin typeface="Calibri"/>
                        </a:rPr>
                        <a:t>okvira za olakšavanje održivih ulaganja i izmjeni Uredbe (EU) 2019/2088.</a:t>
                      </a:r>
                      <a:endParaRPr lang="hr-HR" sz="1800" b="0" i="0" u="none" strike="noStrike" noProof="0">
                        <a:solidFill>
                          <a:schemeClr val="accent1">
                            <a:lumMod val="75000"/>
                          </a:schemeClr>
                        </a:solidFill>
                        <a:effectLst/>
                      </a:endParaRPr>
                    </a:p>
                    <a:p>
                      <a:pPr marL="0" lvl="0" indent="0" algn="l">
                        <a:lnSpc>
                          <a:spcPct val="100000"/>
                        </a:lnSpc>
                        <a:spcBef>
                          <a:spcPts val="0"/>
                        </a:spcBef>
                        <a:spcAft>
                          <a:spcPts val="0"/>
                        </a:spcAft>
                        <a:buFont typeface="Arial" panose="020B0604020202020204" pitchFamily="34" charset="0"/>
                        <a:buNone/>
                      </a:pPr>
                      <a:endParaRPr lang="hr-HR" sz="1800" b="0" i="0" u="none" strike="noStrike" noProof="0">
                        <a:solidFill>
                          <a:schemeClr val="accent1">
                            <a:lumMod val="75000"/>
                          </a:schemeClr>
                        </a:solidFill>
                        <a:effectLst/>
                        <a:latin typeface="Calibri"/>
                      </a:endParaRPr>
                    </a:p>
                    <a:p>
                      <a:pPr marL="0" lvl="0" indent="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latin typeface="Calibri"/>
                        </a:rPr>
                        <a:t>- kako bi se ispunilo načelo DNSH, projekt mora zadovoljiti kriterije načela DNSH za svaki od 6 okolišnih ciljeva: </a:t>
                      </a:r>
                      <a:endParaRPr lang="hr-HR" sz="1800" b="0" i="0" u="none" strike="noStrike" noProof="0">
                        <a:solidFill>
                          <a:schemeClr val="accent1">
                            <a:lumMod val="75000"/>
                          </a:schemeClr>
                        </a:solidFill>
                        <a:effectLst/>
                      </a:endParaRPr>
                    </a:p>
                    <a:p>
                      <a:pPr lvl="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latin typeface="Calibri"/>
                        </a:rPr>
                        <a:t>1. Ublaživanje klimatskih promjena; </a:t>
                      </a:r>
                      <a:endParaRPr lang="hr-HR">
                        <a:solidFill>
                          <a:schemeClr val="accent1">
                            <a:lumMod val="75000"/>
                          </a:schemeClr>
                        </a:solidFill>
                      </a:endParaRPr>
                    </a:p>
                    <a:p>
                      <a:pPr lvl="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latin typeface="Calibri"/>
                        </a:rPr>
                        <a:t>2. Prilagodbe klimatskim promjenama; </a:t>
                      </a:r>
                      <a:endParaRPr lang="hr-HR">
                        <a:solidFill>
                          <a:schemeClr val="accent1">
                            <a:lumMod val="75000"/>
                          </a:schemeClr>
                        </a:solidFill>
                      </a:endParaRPr>
                    </a:p>
                    <a:p>
                      <a:pPr lvl="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latin typeface="Calibri"/>
                        </a:rPr>
                        <a:t>3. Održiva uporaba i zaštita voda i morskih resursa; </a:t>
                      </a:r>
                      <a:endParaRPr lang="hr-HR">
                        <a:solidFill>
                          <a:schemeClr val="accent1">
                            <a:lumMod val="75000"/>
                          </a:schemeClr>
                        </a:solidFill>
                      </a:endParaRPr>
                    </a:p>
                    <a:p>
                      <a:pPr marL="0" lvl="0" indent="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latin typeface="Calibri"/>
                        </a:rPr>
                        <a:t>4. Kružno gospodarstvo, uključujući prevenciju i recikliranje otpada; </a:t>
                      </a:r>
                      <a:endParaRPr lang="hr-HR">
                        <a:solidFill>
                          <a:schemeClr val="accent1">
                            <a:lumMod val="75000"/>
                          </a:schemeClr>
                        </a:solidFill>
                        <a:latin typeface="Calibri"/>
                      </a:endParaRPr>
                    </a:p>
                    <a:p>
                      <a:pPr marL="0" lvl="0" indent="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latin typeface="Calibri"/>
                        </a:rPr>
                        <a:t>5. Prevencija i kontrola onečišćenja zraka, vode ili tla; </a:t>
                      </a:r>
                      <a:endParaRPr lang="hr-HR">
                        <a:solidFill>
                          <a:schemeClr val="accent1">
                            <a:lumMod val="75000"/>
                          </a:schemeClr>
                        </a:solidFill>
                        <a:latin typeface="Calibri"/>
                      </a:endParaRPr>
                    </a:p>
                    <a:p>
                      <a:pPr marL="0" lvl="0" indent="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latin typeface="Calibri"/>
                        </a:rPr>
                        <a:t>6. Zaštita i obnova biološke </a:t>
                      </a:r>
                      <a:r>
                        <a:rPr lang="hr-HR" sz="1800" b="0" i="0" u="none" strike="noStrike" noProof="0">
                          <a:solidFill>
                            <a:schemeClr val="accent1">
                              <a:lumMod val="75000"/>
                            </a:schemeClr>
                          </a:solidFill>
                          <a:effectLst/>
                        </a:rPr>
                        <a:t>raznolikosti i ekosustava. </a:t>
                      </a:r>
                      <a:endParaRPr lang="hr-HR">
                        <a:solidFill>
                          <a:schemeClr val="accent1">
                            <a:lumMod val="75000"/>
                          </a:schemeClr>
                        </a:solidFill>
                        <a:latin typeface="Calibri"/>
                      </a:endParaRPr>
                    </a:p>
                    <a:p>
                      <a:pPr lvl="0" algn="l">
                        <a:lnSpc>
                          <a:spcPct val="100000"/>
                        </a:lnSpc>
                        <a:spcBef>
                          <a:spcPts val="0"/>
                        </a:spcBef>
                        <a:spcAft>
                          <a:spcPts val="0"/>
                        </a:spcAft>
                        <a:buFont typeface="Arial" panose="020B0604020202020204" pitchFamily="34" charset="0"/>
                        <a:buNone/>
                      </a:pPr>
                      <a:r>
                        <a:rPr lang="hr-HR" sz="1800" b="0" i="0" u="none" strike="noStrike" noProof="0">
                          <a:solidFill>
                            <a:schemeClr val="accent1">
                              <a:lumMod val="75000"/>
                            </a:schemeClr>
                          </a:solidFill>
                          <a:effectLst/>
                        </a:rPr>
                        <a:t>- ako se mjera prati kao mjera kojom se 100% podupire jedan o šest okolišnih ciljeva, smatra se da je ta mjera usklađena s načelom </a:t>
                      </a:r>
                      <a:r>
                        <a:rPr lang="hr-HR" sz="1800" b="0" i="0" u="none" strike="noStrike" noProof="0" err="1">
                          <a:solidFill>
                            <a:schemeClr val="accent1">
                              <a:lumMod val="75000"/>
                            </a:schemeClr>
                          </a:solidFill>
                          <a:effectLst/>
                        </a:rPr>
                        <a:t>nenanošenja</a:t>
                      </a:r>
                      <a:r>
                        <a:rPr lang="hr-HR" sz="1800" b="0" i="0" u="none" strike="noStrike" noProof="0">
                          <a:solidFill>
                            <a:schemeClr val="accent1">
                              <a:lumMod val="75000"/>
                            </a:schemeClr>
                          </a:solidFill>
                          <a:effectLst/>
                        </a:rPr>
                        <a:t> bitne štete za taj cilj. </a:t>
                      </a:r>
                      <a:r>
                        <a:rPr lang="hr-HR" sz="1800" b="0" i="0" u="none" strike="noStrike" noProof="0">
                          <a:solidFill>
                            <a:schemeClr val="accent1">
                              <a:lumMod val="75000"/>
                            </a:schemeClr>
                          </a:solidFill>
                          <a:effectLst/>
                          <a:latin typeface="Calibri"/>
                        </a:rPr>
                        <a:t> </a:t>
                      </a:r>
                    </a:p>
                    <a:p>
                      <a:pPr lvl="0" algn="l">
                        <a:lnSpc>
                          <a:spcPct val="100000"/>
                        </a:lnSpc>
                        <a:spcBef>
                          <a:spcPts val="0"/>
                        </a:spcBef>
                        <a:spcAft>
                          <a:spcPts val="0"/>
                        </a:spcAft>
                        <a:buFont typeface="Arial" panose="020B0604020202020204" pitchFamily="34" charset="0"/>
                        <a:buNone/>
                      </a:pPr>
                      <a:endParaRPr lang="hr-HR" sz="1800" b="0" i="0" u="none" strike="noStrike" noProof="0">
                        <a:solidFill>
                          <a:schemeClr val="accent1">
                            <a:lumMod val="75000"/>
                          </a:schemeClr>
                        </a:solidFill>
                        <a:effectLst/>
                        <a:latin typeface="Calibri"/>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678636572"/>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780741" y="536147"/>
            <a:ext cx="2400300" cy="574675"/>
          </a:xfrm>
          <a:prstGeom prst="rect">
            <a:avLst/>
          </a:prstGeom>
        </p:spPr>
      </p:pic>
    </p:spTree>
    <p:extLst>
      <p:ext uri="{BB962C8B-B14F-4D97-AF65-F5344CB8AC3E}">
        <p14:creationId xmlns:p14="http://schemas.microsoft.com/office/powerpoint/2010/main" val="12866406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8160" y="823485"/>
            <a:ext cx="7347857" cy="436258"/>
          </a:xfrm>
        </p:spPr>
        <p:txBody>
          <a:bodyPr>
            <a:noAutofit/>
          </a:bodyPr>
          <a:lstStyle/>
          <a:p>
            <a:r>
              <a:rPr lang="hr-HR">
                <a:latin typeface="+mn-lt"/>
                <a:cs typeface="Arial"/>
              </a:rPr>
              <a:t>Najčešća pitanja i odgovori</a:t>
            </a:r>
          </a:p>
        </p:txBody>
      </p:sp>
      <p:graphicFrame>
        <p:nvGraphicFramePr>
          <p:cNvPr id="4" name="Table 3"/>
          <p:cNvGraphicFramePr>
            <a:graphicFrameLocks noGrp="1"/>
          </p:cNvGraphicFramePr>
          <p:nvPr>
            <p:extLst>
              <p:ext uri="{D42A27DB-BD31-4B8C-83A1-F6EECF244321}">
                <p14:modId xmlns:p14="http://schemas.microsoft.com/office/powerpoint/2010/main" val="58971292"/>
              </p:ext>
            </p:extLst>
          </p:nvPr>
        </p:nvGraphicFramePr>
        <p:xfrm>
          <a:off x="676382" y="1369887"/>
          <a:ext cx="11009319" cy="5080406"/>
        </p:xfrm>
        <a:graphic>
          <a:graphicData uri="http://schemas.openxmlformats.org/drawingml/2006/table">
            <a:tbl>
              <a:tblPr firstRow="1" firstCol="1" bandRow="1">
                <a:tableStyleId>{5C22544A-7EE6-4342-B048-85BDC9FD1C3A}</a:tableStyleId>
              </a:tblPr>
              <a:tblGrid>
                <a:gridCol w="11009319">
                  <a:extLst>
                    <a:ext uri="{9D8B030D-6E8A-4147-A177-3AD203B41FA5}">
                      <a16:colId xmlns:a16="http://schemas.microsoft.com/office/drawing/2014/main" val="4285455837"/>
                    </a:ext>
                  </a:extLst>
                </a:gridCol>
              </a:tblGrid>
              <a:tr h="273078">
                <a:tc>
                  <a:txBody>
                    <a:bodyPr/>
                    <a:lstStyle/>
                    <a:p>
                      <a:pPr algn="ctr">
                        <a:lnSpc>
                          <a:spcPct val="107000"/>
                        </a:lnSpc>
                        <a:spcAft>
                          <a:spcPts val="0"/>
                        </a:spcAft>
                      </a:pPr>
                      <a:endParaRPr lang="hr-HR" sz="1800">
                        <a:effectLst/>
                        <a:latin typeface="+mn-lt"/>
                        <a:ea typeface="Calibri" panose="020F0502020204030204" pitchFamily="34" charset="0"/>
                        <a:cs typeface="Arial" panose="020B0604020202020204" pitchFamily="34" charset="0"/>
                      </a:endParaRPr>
                    </a:p>
                  </a:txBody>
                  <a:tcPr marL="61338" marR="61338" marT="0" marB="0" anchor="ctr"/>
                </a:tc>
                <a:extLst>
                  <a:ext uri="{0D108BD9-81ED-4DB2-BD59-A6C34878D82A}">
                    <a16:rowId xmlns:a16="http://schemas.microsoft.com/office/drawing/2014/main" val="1042519779"/>
                  </a:ext>
                </a:extLst>
              </a:tr>
              <a:tr h="4786909">
                <a:tc>
                  <a:txBody>
                    <a:bodyPr/>
                    <a:lstStyle/>
                    <a:p>
                      <a:pPr marL="0" lvl="0" indent="0" algn="l">
                        <a:lnSpc>
                          <a:spcPct val="100000"/>
                        </a:lnSpc>
                        <a:spcBef>
                          <a:spcPts val="0"/>
                        </a:spcBef>
                        <a:spcAft>
                          <a:spcPts val="0"/>
                        </a:spcAft>
                        <a:buFont typeface="Arial" panose="020B0604020202020204" pitchFamily="34" charset="0"/>
                        <a:buNone/>
                      </a:pPr>
                      <a:r>
                        <a:rPr lang="hr-HR" sz="1800" b="1" i="0" u="none" strike="noStrike" noProof="0">
                          <a:solidFill>
                            <a:schemeClr val="accent1">
                              <a:lumMod val="75000"/>
                            </a:schemeClr>
                          </a:solidFill>
                          <a:effectLst/>
                        </a:rPr>
                        <a:t>USKLAĐENOST PROJEKTNOG PRIJEDLOGA S KRITERIJIMA ZNAČAJNOG DOPRINOSA I DNSH NAČELOM (Obrazac 8.)</a:t>
                      </a:r>
                    </a:p>
                    <a:p>
                      <a:pPr marL="0" lvl="0" indent="0" algn="l">
                        <a:lnSpc>
                          <a:spcPct val="100000"/>
                        </a:lnSpc>
                        <a:spcBef>
                          <a:spcPts val="0"/>
                        </a:spcBef>
                        <a:spcAft>
                          <a:spcPts val="0"/>
                        </a:spcAft>
                        <a:buFont typeface="Arial" panose="020B0604020202020204" pitchFamily="34" charset="0"/>
                        <a:buNone/>
                      </a:pPr>
                      <a:endParaRPr lang="hr-HR" sz="1800" b="1" i="0" u="none" strike="noStrike" noProof="0">
                        <a:solidFill>
                          <a:schemeClr val="accent1">
                            <a:lumMod val="75000"/>
                          </a:schemeClr>
                        </a:solidFill>
                        <a:effectLst/>
                      </a:endParaRPr>
                    </a:p>
                    <a:p>
                      <a:pPr lvl="0" algn="just">
                        <a:lnSpc>
                          <a:spcPct val="100000"/>
                        </a:lnSpc>
                        <a:spcBef>
                          <a:spcPts val="0"/>
                        </a:spcBef>
                        <a:spcAft>
                          <a:spcPts val="0"/>
                        </a:spcAft>
                        <a:buNone/>
                      </a:pPr>
                      <a:r>
                        <a:rPr lang="hr-HR" sz="1800" b="0" i="0" u="none" strike="noStrike" noProof="0">
                          <a:solidFill>
                            <a:schemeClr val="accent1">
                              <a:lumMod val="75000"/>
                            </a:schemeClr>
                          </a:solidFill>
                          <a:effectLst/>
                          <a:latin typeface="Calibri"/>
                        </a:rPr>
                        <a:t>U Obrascu 8. Usklađenost projektnog prijedloga s kriterijima značajnog doprinosa i DNSH načelom potrebno je ispuniti posljednji stupac u kontrolnim listama 1 i 2, u kojem će se obrazložiti na koji način konkretan projektni prijedlog značajno doprinosi odabranom okolišnom cilju te zadovoljava uvjete iz pojedinog zahtjeva DNSH načela, odnosno na koji je način sukladan s obrazloženjem navedenim u NPOO-u.  </a:t>
                      </a:r>
                      <a:endParaRPr lang="hr-HR">
                        <a:solidFill>
                          <a:schemeClr val="accent1">
                            <a:lumMod val="75000"/>
                          </a:schemeClr>
                        </a:solidFill>
                      </a:endParaRPr>
                    </a:p>
                    <a:p>
                      <a:pPr lvl="0" algn="just">
                        <a:lnSpc>
                          <a:spcPct val="100000"/>
                        </a:lnSpc>
                        <a:spcBef>
                          <a:spcPts val="0"/>
                        </a:spcBef>
                        <a:spcAft>
                          <a:spcPts val="0"/>
                        </a:spcAft>
                        <a:buNone/>
                      </a:pPr>
                      <a:r>
                        <a:rPr lang="hr-HR" sz="1800" b="0" i="0" u="none" strike="noStrike" noProof="0">
                          <a:solidFill>
                            <a:schemeClr val="accent1">
                              <a:lumMod val="75000"/>
                            </a:schemeClr>
                          </a:solidFill>
                          <a:effectLst/>
                          <a:latin typeface="Calibri"/>
                        </a:rPr>
                        <a:t>   </a:t>
                      </a:r>
                      <a:endParaRPr lang="hr-HR">
                        <a:solidFill>
                          <a:schemeClr val="accent1">
                            <a:lumMod val="75000"/>
                          </a:schemeClr>
                        </a:solidFill>
                      </a:endParaRPr>
                    </a:p>
                    <a:p>
                      <a:pPr lvl="0" algn="just">
                        <a:lnSpc>
                          <a:spcPct val="100000"/>
                        </a:lnSpc>
                        <a:spcBef>
                          <a:spcPts val="0"/>
                        </a:spcBef>
                        <a:spcAft>
                          <a:spcPts val="0"/>
                        </a:spcAft>
                        <a:buNone/>
                      </a:pPr>
                      <a:r>
                        <a:rPr lang="hr-HR" sz="1800" b="0" i="0" u="none" strike="noStrike" noProof="0">
                          <a:solidFill>
                            <a:schemeClr val="accent1">
                              <a:lumMod val="75000"/>
                            </a:schemeClr>
                          </a:solidFill>
                          <a:effectLst/>
                          <a:latin typeface="Calibri"/>
                        </a:rPr>
                        <a:t>Ako projekt značajno doprinosi nekom okolišnom cilju, smatra se da je zadovoljen DNSH načelo za taj okolišni cilj i u tom slučaju DNSH analiza se provodi u kontrolnoj listi 2. za preostale okolišne ciljeve. </a:t>
                      </a:r>
                    </a:p>
                    <a:p>
                      <a:pPr lvl="0" algn="just">
                        <a:lnSpc>
                          <a:spcPct val="100000"/>
                        </a:lnSpc>
                        <a:spcBef>
                          <a:spcPts val="0"/>
                        </a:spcBef>
                        <a:spcAft>
                          <a:spcPts val="0"/>
                        </a:spcAft>
                        <a:buNone/>
                      </a:pPr>
                      <a:endParaRPr lang="hr-HR" sz="1800" b="0" i="0" u="none" strike="noStrike" noProof="0">
                        <a:solidFill>
                          <a:schemeClr val="accent1">
                            <a:lumMod val="75000"/>
                          </a:schemeClr>
                        </a:solidFill>
                        <a:effectLst/>
                        <a:latin typeface="Calibri"/>
                      </a:endParaRPr>
                    </a:p>
                    <a:p>
                      <a:pPr lvl="0" algn="just">
                        <a:lnSpc>
                          <a:spcPct val="100000"/>
                        </a:lnSpc>
                        <a:spcBef>
                          <a:spcPts val="0"/>
                        </a:spcBef>
                        <a:spcAft>
                          <a:spcPts val="0"/>
                        </a:spcAft>
                        <a:buNone/>
                      </a:pPr>
                      <a:endParaRPr lang="hr-HR" sz="1800" b="0" i="0" u="none" strike="noStrike" noProof="0">
                        <a:solidFill>
                          <a:schemeClr val="accent1">
                            <a:lumMod val="75000"/>
                          </a:schemeClr>
                        </a:solidFill>
                        <a:effectLst/>
                        <a:latin typeface="Calibri"/>
                      </a:endParaRPr>
                    </a:p>
                    <a:p>
                      <a:pPr lvl="0" algn="just">
                        <a:lnSpc>
                          <a:spcPct val="100000"/>
                        </a:lnSpc>
                        <a:spcBef>
                          <a:spcPts val="0"/>
                        </a:spcBef>
                        <a:spcAft>
                          <a:spcPts val="0"/>
                        </a:spcAft>
                        <a:buNone/>
                      </a:pPr>
                      <a:endParaRPr lang="hr-HR" sz="1800" b="0" i="0" u="none" strike="noStrike" noProof="0">
                        <a:solidFill>
                          <a:schemeClr val="accent1">
                            <a:lumMod val="75000"/>
                          </a:schemeClr>
                        </a:solidFill>
                        <a:effectLst/>
                        <a:latin typeface="Calibri"/>
                      </a:endParaRPr>
                    </a:p>
                    <a:p>
                      <a:pPr lvl="0" algn="just">
                        <a:lnSpc>
                          <a:spcPct val="100000"/>
                        </a:lnSpc>
                        <a:spcBef>
                          <a:spcPts val="0"/>
                        </a:spcBef>
                        <a:spcAft>
                          <a:spcPts val="0"/>
                        </a:spcAft>
                        <a:buNone/>
                      </a:pPr>
                      <a:endParaRPr lang="hr-HR" sz="1800" b="0" i="0" u="none" strike="noStrike" noProof="0">
                        <a:solidFill>
                          <a:schemeClr val="accent1">
                            <a:lumMod val="75000"/>
                          </a:schemeClr>
                        </a:solidFill>
                        <a:effectLst/>
                        <a:latin typeface="Calibri"/>
                      </a:endParaRPr>
                    </a:p>
                    <a:p>
                      <a:pPr lvl="0" algn="just">
                        <a:lnSpc>
                          <a:spcPct val="100000"/>
                        </a:lnSpc>
                        <a:spcBef>
                          <a:spcPts val="0"/>
                        </a:spcBef>
                        <a:spcAft>
                          <a:spcPts val="0"/>
                        </a:spcAft>
                        <a:buNone/>
                      </a:pPr>
                      <a:endParaRPr lang="hr-HR" sz="1800" b="0" i="0" u="none" strike="noStrike" noProof="0">
                        <a:solidFill>
                          <a:schemeClr val="accent1">
                            <a:lumMod val="75000"/>
                          </a:schemeClr>
                        </a:solidFill>
                        <a:effectLst/>
                        <a:latin typeface="Calibri"/>
                      </a:endParaRPr>
                    </a:p>
                    <a:p>
                      <a:pPr lvl="0" algn="just">
                        <a:lnSpc>
                          <a:spcPct val="100000"/>
                        </a:lnSpc>
                        <a:spcBef>
                          <a:spcPts val="0"/>
                        </a:spcBef>
                        <a:spcAft>
                          <a:spcPts val="0"/>
                        </a:spcAft>
                        <a:buNone/>
                      </a:pPr>
                      <a:endParaRPr lang="hr-HR" sz="1800" b="0" i="0" u="none" strike="noStrike" noProof="0">
                        <a:solidFill>
                          <a:schemeClr val="accent1">
                            <a:lumMod val="75000"/>
                          </a:schemeClr>
                        </a:solidFill>
                        <a:effectLst/>
                        <a:latin typeface="Calibri"/>
                      </a:endParaRPr>
                    </a:p>
                    <a:p>
                      <a:pPr lvl="0" algn="just">
                        <a:lnSpc>
                          <a:spcPct val="100000"/>
                        </a:lnSpc>
                        <a:spcBef>
                          <a:spcPts val="0"/>
                        </a:spcBef>
                        <a:spcAft>
                          <a:spcPts val="0"/>
                        </a:spcAft>
                        <a:buNone/>
                      </a:pPr>
                      <a:endParaRPr lang="hr-HR" sz="1800" b="0" i="0" u="none" strike="noStrike" noProof="0">
                        <a:solidFill>
                          <a:schemeClr val="accent1">
                            <a:lumMod val="75000"/>
                          </a:schemeClr>
                        </a:solidFill>
                        <a:effectLst/>
                        <a:latin typeface="Calibri"/>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678636572"/>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631272" y="536147"/>
            <a:ext cx="2400300" cy="574675"/>
          </a:xfrm>
          <a:prstGeom prst="rect">
            <a:avLst/>
          </a:prstGeom>
        </p:spPr>
      </p:pic>
    </p:spTree>
    <p:extLst>
      <p:ext uri="{BB962C8B-B14F-4D97-AF65-F5344CB8AC3E}">
        <p14:creationId xmlns:p14="http://schemas.microsoft.com/office/powerpoint/2010/main" val="3941139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8160" y="823485"/>
            <a:ext cx="7347857" cy="436258"/>
          </a:xfrm>
        </p:spPr>
        <p:txBody>
          <a:bodyPr>
            <a:noAutofit/>
          </a:bodyPr>
          <a:lstStyle/>
          <a:p>
            <a:r>
              <a:rPr lang="hr-HR">
                <a:latin typeface="+mn-lt"/>
                <a:cs typeface="Arial"/>
              </a:rPr>
              <a:t>Najčešća pitanja i odgovori</a:t>
            </a:r>
          </a:p>
        </p:txBody>
      </p:sp>
      <p:graphicFrame>
        <p:nvGraphicFramePr>
          <p:cNvPr id="4" name="Table 3"/>
          <p:cNvGraphicFramePr>
            <a:graphicFrameLocks noGrp="1"/>
          </p:cNvGraphicFramePr>
          <p:nvPr>
            <p:extLst>
              <p:ext uri="{D42A27DB-BD31-4B8C-83A1-F6EECF244321}">
                <p14:modId xmlns:p14="http://schemas.microsoft.com/office/powerpoint/2010/main" val="1407267950"/>
              </p:ext>
            </p:extLst>
          </p:nvPr>
        </p:nvGraphicFramePr>
        <p:xfrm>
          <a:off x="436651" y="1224337"/>
          <a:ext cx="11249048" cy="5249853"/>
        </p:xfrm>
        <a:graphic>
          <a:graphicData uri="http://schemas.openxmlformats.org/drawingml/2006/table">
            <a:tbl>
              <a:tblPr firstRow="1" firstCol="1" bandRow="1">
                <a:tableStyleId>{5C22544A-7EE6-4342-B048-85BDC9FD1C3A}</a:tableStyleId>
              </a:tblPr>
              <a:tblGrid>
                <a:gridCol w="11249048">
                  <a:extLst>
                    <a:ext uri="{9D8B030D-6E8A-4147-A177-3AD203B41FA5}">
                      <a16:colId xmlns:a16="http://schemas.microsoft.com/office/drawing/2014/main" val="4285455837"/>
                    </a:ext>
                  </a:extLst>
                </a:gridCol>
              </a:tblGrid>
              <a:tr h="274903">
                <a:tc>
                  <a:txBody>
                    <a:bodyPr/>
                    <a:lstStyle/>
                    <a:p>
                      <a:pPr algn="ctr">
                        <a:lnSpc>
                          <a:spcPct val="107000"/>
                        </a:lnSpc>
                        <a:spcAft>
                          <a:spcPts val="0"/>
                        </a:spcAft>
                      </a:pPr>
                      <a:endParaRPr lang="hr-HR" sz="1800">
                        <a:effectLst/>
                        <a:latin typeface="+mn-lt"/>
                        <a:ea typeface="Calibri" panose="020F0502020204030204" pitchFamily="34" charset="0"/>
                        <a:cs typeface="Arial" panose="020B0604020202020204" pitchFamily="34" charset="0"/>
                      </a:endParaRPr>
                    </a:p>
                  </a:txBody>
                  <a:tcPr marL="61338" marR="61338" marT="0" marB="0" anchor="ctr"/>
                </a:tc>
                <a:extLst>
                  <a:ext uri="{0D108BD9-81ED-4DB2-BD59-A6C34878D82A}">
                    <a16:rowId xmlns:a16="http://schemas.microsoft.com/office/drawing/2014/main" val="1042519779"/>
                  </a:ext>
                </a:extLst>
              </a:tr>
              <a:tr h="4956356">
                <a:tc>
                  <a:txBody>
                    <a:bodyPr/>
                    <a:lstStyle/>
                    <a:p>
                      <a:pPr marL="0" lvl="0" indent="0" algn="l">
                        <a:lnSpc>
                          <a:spcPct val="100000"/>
                        </a:lnSpc>
                        <a:spcBef>
                          <a:spcPts val="0"/>
                        </a:spcBef>
                        <a:spcAft>
                          <a:spcPts val="0"/>
                        </a:spcAft>
                        <a:buFont typeface="Arial" panose="020B0604020202020204" pitchFamily="34" charset="0"/>
                        <a:buNone/>
                      </a:pPr>
                      <a:r>
                        <a:rPr lang="hr-HR" sz="1800" b="1" i="0" u="none" strike="noStrike" noProof="0">
                          <a:solidFill>
                            <a:schemeClr val="accent1">
                              <a:lumMod val="75000"/>
                            </a:schemeClr>
                          </a:solidFill>
                          <a:effectLst/>
                        </a:rPr>
                        <a:t>KRITERIJI ZA DODJELU - DOPRINOS ZELENOJ TRANZICIJI</a:t>
                      </a:r>
                    </a:p>
                    <a:p>
                      <a:pPr marL="0" lvl="0" indent="0" algn="l">
                        <a:lnSpc>
                          <a:spcPct val="100000"/>
                        </a:lnSpc>
                        <a:spcBef>
                          <a:spcPts val="0"/>
                        </a:spcBef>
                        <a:spcAft>
                          <a:spcPts val="0"/>
                        </a:spcAft>
                        <a:buFont typeface="Arial" panose="020B0604020202020204" pitchFamily="34" charset="0"/>
                        <a:buNone/>
                      </a:pPr>
                      <a:endParaRPr lang="hr-HR" sz="1800" b="1" i="0" u="none" strike="noStrike" noProof="0">
                        <a:solidFill>
                          <a:schemeClr val="accent1">
                            <a:lumMod val="75000"/>
                          </a:schemeClr>
                        </a:solidFill>
                        <a:effectLst/>
                      </a:endParaRPr>
                    </a:p>
                    <a:p>
                      <a:pPr marL="0" lvl="0" indent="0" algn="just">
                        <a:lnSpc>
                          <a:spcPct val="100000"/>
                        </a:lnSpc>
                        <a:spcBef>
                          <a:spcPts val="0"/>
                        </a:spcBef>
                        <a:spcAft>
                          <a:spcPts val="0"/>
                        </a:spcAft>
                        <a:buNone/>
                      </a:pPr>
                      <a:r>
                        <a:rPr lang="hr-HR" sz="1800" b="0" i="0" u="none" strike="noStrike" noProof="0">
                          <a:solidFill>
                            <a:schemeClr val="accent1">
                              <a:lumMod val="75000"/>
                            </a:schemeClr>
                          </a:solidFill>
                          <a:effectLst/>
                        </a:rPr>
                        <a:t>  </a:t>
                      </a:r>
                      <a:endParaRPr lang="hr-HR" sz="1800" b="0" i="0" u="none" strike="noStrike" noProof="0">
                        <a:solidFill>
                          <a:schemeClr val="accent1">
                            <a:lumMod val="75000"/>
                          </a:schemeClr>
                        </a:solidFill>
                        <a:effectLst/>
                        <a:latin typeface="Calibri"/>
                      </a:endParaRPr>
                    </a:p>
                    <a:p>
                      <a:pPr marL="285750" lvl="0" indent="-285750" algn="just">
                        <a:lnSpc>
                          <a:spcPct val="100000"/>
                        </a:lnSpc>
                        <a:spcBef>
                          <a:spcPts val="0"/>
                        </a:spcBef>
                        <a:spcAft>
                          <a:spcPts val="0"/>
                        </a:spcAft>
                        <a:buFont typeface="Arial"/>
                        <a:buChar char="•"/>
                      </a:pPr>
                      <a:r>
                        <a:rPr lang="hr-HR" sz="1800" b="0" i="0" u="none" strike="noStrike" noProof="0">
                          <a:solidFill>
                            <a:schemeClr val="accent1">
                              <a:lumMod val="75000"/>
                            </a:schemeClr>
                          </a:solidFill>
                          <a:effectLst/>
                        </a:rPr>
                        <a:t>broj maksimalnih bodova za Doprinos zelenoj tranziciji iznosi </a:t>
                      </a:r>
                      <a:r>
                        <a:rPr lang="hr-HR" sz="1800" b="1" i="0" u="none" strike="noStrike" noProof="0">
                          <a:solidFill>
                            <a:schemeClr val="accent1">
                              <a:lumMod val="75000"/>
                            </a:schemeClr>
                          </a:solidFill>
                          <a:effectLst/>
                        </a:rPr>
                        <a:t>14 </a:t>
                      </a:r>
                      <a:endParaRPr lang="hr-HR" b="1"/>
                    </a:p>
                    <a:p>
                      <a:pPr marL="285750" lvl="0" indent="-285750" algn="just">
                        <a:lnSpc>
                          <a:spcPct val="100000"/>
                        </a:lnSpc>
                        <a:spcBef>
                          <a:spcPts val="0"/>
                        </a:spcBef>
                        <a:spcAft>
                          <a:spcPts val="0"/>
                        </a:spcAft>
                        <a:buFont typeface="Arial"/>
                        <a:buChar char="•"/>
                      </a:pPr>
                      <a:r>
                        <a:rPr lang="hr-HR" sz="1800" b="0" i="0" u="none" strike="noStrike" noProof="0">
                          <a:solidFill>
                            <a:schemeClr val="accent1">
                              <a:lumMod val="75000"/>
                            </a:schemeClr>
                          </a:solidFill>
                          <a:effectLst/>
                          <a:latin typeface="Calibri"/>
                        </a:rPr>
                        <a:t>od 1.1. do 1.4. definiran je značajan doprinos okolišnim ciljevima – prijavitelj može odabrati značajan doprinos za ukupno 4 cilja EU taksonomije</a:t>
                      </a:r>
                      <a:endParaRPr lang="hr-HR">
                        <a:solidFill>
                          <a:schemeClr val="accent1">
                            <a:lumMod val="75000"/>
                          </a:schemeClr>
                        </a:solidFill>
                      </a:endParaRPr>
                    </a:p>
                    <a:p>
                      <a:pPr marL="285750" lvl="0" indent="-285750" algn="just">
                        <a:lnSpc>
                          <a:spcPct val="100000"/>
                        </a:lnSpc>
                        <a:spcBef>
                          <a:spcPts val="0"/>
                        </a:spcBef>
                        <a:spcAft>
                          <a:spcPts val="0"/>
                        </a:spcAft>
                        <a:buFont typeface="Arial"/>
                        <a:buChar char="•"/>
                      </a:pPr>
                      <a:r>
                        <a:rPr lang="hr-HR" sz="1800" b="0" i="0" u="none" strike="noStrike" noProof="0">
                          <a:solidFill>
                            <a:schemeClr val="accent1">
                              <a:lumMod val="75000"/>
                            </a:schemeClr>
                          </a:solidFill>
                          <a:effectLst/>
                          <a:latin typeface="Calibri"/>
                        </a:rPr>
                        <a:t>kriterij koji je prijavitelj odabrao kao znatan doprinos se ne boduje jer predstavlja uvjet prihvatljivosti projekta </a:t>
                      </a:r>
                      <a:endParaRPr lang="hr-HR">
                        <a:solidFill>
                          <a:schemeClr val="accent1">
                            <a:lumMod val="75000"/>
                          </a:schemeClr>
                        </a:solidFill>
                      </a:endParaRPr>
                    </a:p>
                    <a:p>
                      <a:pPr marL="0" lvl="0" indent="0" algn="just">
                        <a:lnSpc>
                          <a:spcPct val="100000"/>
                        </a:lnSpc>
                        <a:spcBef>
                          <a:spcPts val="0"/>
                        </a:spcBef>
                        <a:spcAft>
                          <a:spcPts val="0"/>
                        </a:spcAft>
                        <a:buNone/>
                      </a:pPr>
                      <a:endParaRPr lang="hr-HR" sz="1800" b="0" i="0" u="none" strike="noStrike" noProof="0">
                        <a:solidFill>
                          <a:schemeClr val="accent1">
                            <a:lumMod val="75000"/>
                          </a:schemeClr>
                        </a:solidFill>
                        <a:effectLst/>
                        <a:latin typeface="Calibri"/>
                      </a:endParaRPr>
                    </a:p>
                    <a:p>
                      <a:pPr marL="0" lvl="0" indent="0" algn="just">
                        <a:lnSpc>
                          <a:spcPct val="100000"/>
                        </a:lnSpc>
                        <a:spcBef>
                          <a:spcPts val="0"/>
                        </a:spcBef>
                        <a:spcAft>
                          <a:spcPts val="0"/>
                        </a:spcAft>
                        <a:buNone/>
                      </a:pPr>
                      <a:r>
                        <a:rPr lang="hr-HR" sz="1800" b="0" i="0" u="sng" strike="noStrike" noProof="0">
                          <a:solidFill>
                            <a:schemeClr val="accent1">
                              <a:lumMod val="75000"/>
                            </a:schemeClr>
                          </a:solidFill>
                          <a:effectLst/>
                          <a:latin typeface="Calibri"/>
                        </a:rPr>
                        <a:t>Primjer</a:t>
                      </a:r>
                    </a:p>
                    <a:p>
                      <a:pPr marL="285750" lvl="0" indent="-285750" algn="just">
                        <a:lnSpc>
                          <a:spcPct val="100000"/>
                        </a:lnSpc>
                        <a:spcBef>
                          <a:spcPts val="0"/>
                        </a:spcBef>
                        <a:spcAft>
                          <a:spcPts val="0"/>
                        </a:spcAft>
                        <a:buFont typeface="Arial"/>
                        <a:buChar char="•"/>
                      </a:pPr>
                      <a:r>
                        <a:rPr lang="hr-HR" sz="1800" b="0" i="0" u="none" strike="noStrike" noProof="0">
                          <a:solidFill>
                            <a:schemeClr val="accent1">
                              <a:lumMod val="75000"/>
                            </a:schemeClr>
                          </a:solidFill>
                          <a:latin typeface="Calibri"/>
                        </a:rPr>
                        <a:t>doprinos projekta za Kriterij 1.1. Doprinos projekta ublažavanju klimatskih promjena iznosi maksimalno 8 bodova, ukoliko u projektnoj prijavi nije odabran kao značajan doprinos tom okolišnom cilju (npr. ako je u projektnoj prijavi odabrano da projekt značajno doprinosi kriteriju 1.1. Doprinos ublažavanja klimatskih promjena te kao dokaz koristi kriterij 1.1.2, tada projekt ne može ostvariti bodove po kriteriju 1.1.2., ali može ostvariti bodove po kriterijima 1.1.1.a. ili 1.1.1.b.ili 1.1.1. c. (maksimalno 2 boda) i 1.1.3.(2 boda) i 1.1.4. (2 boda), odnosno u ovom slučaju ukupno 6 bodova)</a:t>
                      </a:r>
                    </a:p>
                    <a:p>
                      <a:pPr marL="285750" lvl="0" indent="-285750" algn="just">
                        <a:lnSpc>
                          <a:spcPct val="100000"/>
                        </a:lnSpc>
                        <a:spcBef>
                          <a:spcPts val="0"/>
                        </a:spcBef>
                        <a:spcAft>
                          <a:spcPts val="0"/>
                        </a:spcAft>
                        <a:buFont typeface="Arial"/>
                        <a:buChar char="•"/>
                      </a:pPr>
                      <a:endParaRPr lang="hr-HR" sz="1800" b="0" i="0" u="none" strike="noStrike" noProof="0">
                        <a:solidFill>
                          <a:schemeClr val="accent1">
                            <a:lumMod val="75000"/>
                          </a:schemeClr>
                        </a:solidFill>
                        <a:latin typeface="Calibri"/>
                      </a:endParaRPr>
                    </a:p>
                    <a:p>
                      <a:pPr marL="285750" lvl="0" indent="-285750" algn="just">
                        <a:lnSpc>
                          <a:spcPct val="100000"/>
                        </a:lnSpc>
                        <a:spcBef>
                          <a:spcPts val="0"/>
                        </a:spcBef>
                        <a:spcAft>
                          <a:spcPts val="0"/>
                        </a:spcAft>
                        <a:buFont typeface="Arial"/>
                        <a:buChar char="•"/>
                      </a:pPr>
                      <a:endParaRPr lang="hr-HR" sz="1800" b="0" i="0" u="none" strike="noStrike" noProof="0">
                        <a:solidFill>
                          <a:schemeClr val="accent1">
                            <a:lumMod val="75000"/>
                          </a:schemeClr>
                        </a:solidFill>
                        <a:latin typeface="Calibri"/>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678636572"/>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660875" y="536147"/>
            <a:ext cx="2400300" cy="574675"/>
          </a:xfrm>
          <a:prstGeom prst="rect">
            <a:avLst/>
          </a:prstGeom>
        </p:spPr>
      </p:pic>
    </p:spTree>
    <p:extLst>
      <p:ext uri="{BB962C8B-B14F-4D97-AF65-F5344CB8AC3E}">
        <p14:creationId xmlns:p14="http://schemas.microsoft.com/office/powerpoint/2010/main" val="12984115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8160" y="823485"/>
            <a:ext cx="7347857" cy="436258"/>
          </a:xfrm>
        </p:spPr>
        <p:txBody>
          <a:bodyPr>
            <a:noAutofit/>
          </a:bodyPr>
          <a:lstStyle/>
          <a:p>
            <a:r>
              <a:rPr lang="hr-HR">
                <a:latin typeface="+mn-lt"/>
                <a:cs typeface="Arial"/>
              </a:rPr>
              <a:t>Najčešća pitanja i odgovori</a:t>
            </a:r>
          </a:p>
        </p:txBody>
      </p:sp>
      <p:graphicFrame>
        <p:nvGraphicFramePr>
          <p:cNvPr id="4" name="Table 3"/>
          <p:cNvGraphicFramePr>
            <a:graphicFrameLocks noGrp="1"/>
          </p:cNvGraphicFramePr>
          <p:nvPr>
            <p:extLst>
              <p:ext uri="{D42A27DB-BD31-4B8C-83A1-F6EECF244321}">
                <p14:modId xmlns:p14="http://schemas.microsoft.com/office/powerpoint/2010/main" val="3632177006"/>
              </p:ext>
            </p:extLst>
          </p:nvPr>
        </p:nvGraphicFramePr>
        <p:xfrm>
          <a:off x="436651" y="1344202"/>
          <a:ext cx="11249048" cy="5280684"/>
        </p:xfrm>
        <a:graphic>
          <a:graphicData uri="http://schemas.openxmlformats.org/drawingml/2006/table">
            <a:tbl>
              <a:tblPr firstRow="1" firstCol="1" bandRow="1">
                <a:tableStyleId>{5C22544A-7EE6-4342-B048-85BDC9FD1C3A}</a:tableStyleId>
              </a:tblPr>
              <a:tblGrid>
                <a:gridCol w="11249048">
                  <a:extLst>
                    <a:ext uri="{9D8B030D-6E8A-4147-A177-3AD203B41FA5}">
                      <a16:colId xmlns:a16="http://schemas.microsoft.com/office/drawing/2014/main" val="4285455837"/>
                    </a:ext>
                  </a:extLst>
                </a:gridCol>
              </a:tblGrid>
              <a:tr h="286910">
                <a:tc>
                  <a:txBody>
                    <a:bodyPr/>
                    <a:lstStyle/>
                    <a:p>
                      <a:pPr algn="ctr">
                        <a:lnSpc>
                          <a:spcPct val="107000"/>
                        </a:lnSpc>
                        <a:spcAft>
                          <a:spcPts val="0"/>
                        </a:spcAft>
                      </a:pPr>
                      <a:endParaRPr lang="hr-HR" sz="1800">
                        <a:effectLst/>
                        <a:latin typeface="+mn-lt"/>
                        <a:ea typeface="Calibri" panose="020F0502020204030204" pitchFamily="34" charset="0"/>
                        <a:cs typeface="Arial" panose="020B0604020202020204" pitchFamily="34" charset="0"/>
                      </a:endParaRPr>
                    </a:p>
                  </a:txBody>
                  <a:tcPr marL="61338" marR="61338" marT="0" marB="0" anchor="ctr"/>
                </a:tc>
                <a:extLst>
                  <a:ext uri="{0D108BD9-81ED-4DB2-BD59-A6C34878D82A}">
                    <a16:rowId xmlns:a16="http://schemas.microsoft.com/office/drawing/2014/main" val="1042519779"/>
                  </a:ext>
                </a:extLst>
              </a:tr>
              <a:tr h="4987187">
                <a:tc>
                  <a:txBody>
                    <a:bodyPr/>
                    <a:lstStyle/>
                    <a:p>
                      <a:pPr marL="0" lvl="0" indent="0" algn="l">
                        <a:lnSpc>
                          <a:spcPct val="100000"/>
                        </a:lnSpc>
                        <a:spcBef>
                          <a:spcPts val="0"/>
                        </a:spcBef>
                        <a:spcAft>
                          <a:spcPts val="0"/>
                        </a:spcAft>
                        <a:buFont typeface="Arial" panose="020B0604020202020204" pitchFamily="34" charset="0"/>
                        <a:buNone/>
                      </a:pPr>
                      <a:r>
                        <a:rPr lang="hr-HR" sz="1800" b="1" i="0" u="none" strike="noStrike" noProof="0" dirty="0">
                          <a:solidFill>
                            <a:schemeClr val="accent1">
                              <a:lumMod val="75000"/>
                            </a:schemeClr>
                          </a:solidFill>
                          <a:effectLst/>
                        </a:rPr>
                        <a:t>KRITERIJI ZA DODJELU - DOPRINOS ZELENOJ TRANZICIJI</a:t>
                      </a:r>
                    </a:p>
                    <a:p>
                      <a:pPr marL="0" lvl="0" indent="0" algn="l">
                        <a:lnSpc>
                          <a:spcPct val="100000"/>
                        </a:lnSpc>
                        <a:spcBef>
                          <a:spcPts val="0"/>
                        </a:spcBef>
                        <a:spcAft>
                          <a:spcPts val="0"/>
                        </a:spcAft>
                        <a:buFont typeface="Arial" panose="020B0604020202020204" pitchFamily="34" charset="0"/>
                        <a:buNone/>
                      </a:pPr>
                      <a:endParaRPr lang="hr-HR" sz="1800" b="0" i="0" u="none" strike="noStrike" noProof="0" dirty="0">
                        <a:solidFill>
                          <a:schemeClr val="accent1">
                            <a:lumMod val="75000"/>
                          </a:schemeClr>
                        </a:solidFill>
                        <a:effectLst/>
                        <a:latin typeface="Calibri"/>
                      </a:endParaRPr>
                    </a:p>
                    <a:p>
                      <a:pPr marL="285750" lvl="0" indent="-285750" algn="just">
                        <a:lnSpc>
                          <a:spcPct val="100000"/>
                        </a:lnSpc>
                        <a:spcBef>
                          <a:spcPts val="0"/>
                        </a:spcBef>
                        <a:spcAft>
                          <a:spcPts val="0"/>
                        </a:spcAft>
                        <a:buFont typeface="Arial"/>
                        <a:buChar char="•"/>
                      </a:pPr>
                      <a:r>
                        <a:rPr lang="hr-HR" sz="1800" b="0" i="0" u="none" strike="noStrike" noProof="0" dirty="0">
                          <a:solidFill>
                            <a:schemeClr val="accent1">
                              <a:lumMod val="75000"/>
                            </a:schemeClr>
                          </a:solidFill>
                          <a:effectLst/>
                        </a:rPr>
                        <a:t>izvor provjere kod kriterija 1.1.4., 1.2.1., 1.3.1. i 1.4.1. (projekt će rezultirati dobrovoljnim certifikatom eko oznake i/ili certifikatom sustava upravljanja okolišem i/ili energijom) je izjava o usklađenosti projekta s uvjetima dobivanja certifikata eko-oznake i/ili sustava upravljanja okolišem (u slobodnoj formi) - ugovorna obveza</a:t>
                      </a:r>
                    </a:p>
                    <a:p>
                      <a:pPr marL="285750" lvl="0" indent="-285750" algn="just">
                        <a:lnSpc>
                          <a:spcPct val="100000"/>
                        </a:lnSpc>
                        <a:spcBef>
                          <a:spcPts val="0"/>
                        </a:spcBef>
                        <a:spcAft>
                          <a:spcPts val="0"/>
                        </a:spcAft>
                        <a:buFont typeface="Arial"/>
                        <a:buChar char="•"/>
                      </a:pPr>
                      <a:r>
                        <a:rPr lang="hr-HR" sz="1800" b="0" i="0" u="none" strike="noStrike" noProof="0" dirty="0">
                          <a:solidFill>
                            <a:schemeClr val="accent1">
                              <a:lumMod val="75000"/>
                            </a:schemeClr>
                          </a:solidFill>
                          <a:effectLst/>
                        </a:rPr>
                        <a:t>Korisnik je dužan u roku od pet (5) godina od datuma završnog plaćanja (temeljem odobrenog završnog ZNS-a) ishoditi certifikat na koji se obvezao</a:t>
                      </a:r>
                    </a:p>
                    <a:p>
                      <a:pPr marL="285750" lvl="0" indent="-285750" algn="just">
                        <a:lnSpc>
                          <a:spcPct val="100000"/>
                        </a:lnSpc>
                        <a:spcBef>
                          <a:spcPts val="0"/>
                        </a:spcBef>
                        <a:spcAft>
                          <a:spcPts val="0"/>
                        </a:spcAft>
                        <a:buFont typeface="Arial"/>
                        <a:buChar char="•"/>
                      </a:pPr>
                      <a:r>
                        <a:rPr lang="hr-HR" sz="1800" b="0" i="0" u="none" strike="noStrike" noProof="0" dirty="0">
                          <a:solidFill>
                            <a:schemeClr val="accent1">
                              <a:lumMod val="75000"/>
                            </a:schemeClr>
                          </a:solidFill>
                          <a:effectLst/>
                        </a:rPr>
                        <a:t>trošak savjetodavnih usluga i izrade prateće dokumentacije ekološkog označavanja i/ili sustava upravljanja okolišem i/ili energijom - prihvatljiv trošak</a:t>
                      </a:r>
                    </a:p>
                    <a:p>
                      <a:pPr marL="285750" lvl="0" indent="-285750" algn="just">
                        <a:lnSpc>
                          <a:spcPct val="100000"/>
                        </a:lnSpc>
                        <a:spcBef>
                          <a:spcPts val="0"/>
                        </a:spcBef>
                        <a:spcAft>
                          <a:spcPts val="0"/>
                        </a:spcAft>
                        <a:buFont typeface="Arial"/>
                        <a:buChar char="•"/>
                      </a:pPr>
                      <a:r>
                        <a:rPr lang="hr-HR" sz="1800" b="0" i="0" u="none" strike="noStrike" noProof="0" dirty="0">
                          <a:solidFill>
                            <a:schemeClr val="accent1">
                              <a:lumMod val="75000"/>
                            </a:schemeClr>
                          </a:solidFill>
                          <a:effectLst/>
                        </a:rPr>
                        <a:t>trošak izdavanja certifikata i eko oznaka EU ECOLABEL, EMAS i sl. - neprihvatljiv trošak</a:t>
                      </a:r>
                    </a:p>
                    <a:p>
                      <a:pPr marL="285750" lvl="0" indent="-285750" algn="l">
                        <a:lnSpc>
                          <a:spcPct val="100000"/>
                        </a:lnSpc>
                        <a:spcBef>
                          <a:spcPts val="0"/>
                        </a:spcBef>
                        <a:spcAft>
                          <a:spcPts val="0"/>
                        </a:spcAft>
                        <a:buFont typeface="Arial"/>
                        <a:buChar char="•"/>
                      </a:pPr>
                      <a:r>
                        <a:rPr lang="hr" sz="1800" b="0" i="0" u="none" strike="noStrike" noProof="0" dirty="0">
                          <a:solidFill>
                            <a:schemeClr val="accent1">
                              <a:lumMod val="75000"/>
                            </a:schemeClr>
                          </a:solidFill>
                          <a:effectLst/>
                          <a:latin typeface="Calibri"/>
                        </a:rPr>
                        <a:t>moguće je jednim ishođenim certifikatom doprinijeti ostvarenju više okolišnih ciljeva EU Taksonomije, pod uvjetom da se certifikat namjerava ishoditi u smislu unapređenja okolišno izvrsnog poslovanja, odnosno usluge i proizvoda u skladu s doprinosom za cilj (ciljeve) za kojeg (koje) prijavitelj namjerava aplicirati, usklađeno s zahtijevanim informacijama, podacima, pokazateljima i sl. odabrane međunarodno ili EU priznatog eko certifikata, odnosno sustava ili norme  </a:t>
                      </a:r>
                    </a:p>
                    <a:p>
                      <a:pPr marL="285750" lvl="0" indent="-285750" algn="l">
                        <a:lnSpc>
                          <a:spcPct val="100000"/>
                        </a:lnSpc>
                        <a:spcBef>
                          <a:spcPts val="0"/>
                        </a:spcBef>
                        <a:spcAft>
                          <a:spcPts val="0"/>
                        </a:spcAft>
                        <a:buFont typeface="Arial"/>
                        <a:buChar char="•"/>
                      </a:pPr>
                      <a:endParaRPr lang="hr" sz="1800" b="0" i="0" u="none" strike="noStrike" noProof="0" dirty="0">
                        <a:solidFill>
                          <a:schemeClr val="accent1">
                            <a:lumMod val="75000"/>
                          </a:schemeClr>
                        </a:solidFill>
                        <a:effectLst/>
                        <a:latin typeface="Calibri"/>
                      </a:endParaRPr>
                    </a:p>
                    <a:p>
                      <a:pPr marL="285750" lvl="0" indent="-285750" algn="l">
                        <a:lnSpc>
                          <a:spcPct val="100000"/>
                        </a:lnSpc>
                        <a:spcBef>
                          <a:spcPts val="0"/>
                        </a:spcBef>
                        <a:spcAft>
                          <a:spcPts val="0"/>
                        </a:spcAft>
                        <a:buFont typeface="Arial"/>
                        <a:buChar char="•"/>
                      </a:pPr>
                      <a:endParaRPr lang="hr" sz="1800" b="0" i="0" u="none" strike="noStrike" noProof="0" dirty="0">
                        <a:solidFill>
                          <a:schemeClr val="accent1">
                            <a:lumMod val="75000"/>
                          </a:schemeClr>
                        </a:solidFill>
                        <a:effectLst/>
                        <a:latin typeface="Calibri"/>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678636572"/>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744059" y="536147"/>
            <a:ext cx="2400300" cy="574675"/>
          </a:xfrm>
          <a:prstGeom prst="rect">
            <a:avLst/>
          </a:prstGeom>
        </p:spPr>
      </p:pic>
    </p:spTree>
    <p:extLst>
      <p:ext uri="{BB962C8B-B14F-4D97-AF65-F5344CB8AC3E}">
        <p14:creationId xmlns:p14="http://schemas.microsoft.com/office/powerpoint/2010/main" val="129410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Prijavni </a:t>
            </a:r>
            <a:r>
              <a:rPr lang="hr-HR" dirty="0" smtClean="0"/>
              <a:t>obrazac</a:t>
            </a:r>
            <a:endParaRPr lang="hr-HR" dirty="0"/>
          </a:p>
        </p:txBody>
      </p:sp>
      <p:sp>
        <p:nvSpPr>
          <p:cNvPr id="4" name="Content Placeholder 2"/>
          <p:cNvSpPr>
            <a:spLocks noGrp="1"/>
          </p:cNvSpPr>
          <p:nvPr>
            <p:ph idx="1"/>
          </p:nvPr>
        </p:nvSpPr>
        <p:spPr>
          <a:xfrm>
            <a:off x="838200" y="1441938"/>
            <a:ext cx="10515600" cy="4735025"/>
          </a:xfrm>
        </p:spPr>
        <p:txBody>
          <a:bodyPr>
            <a:normAutofit/>
          </a:bodyPr>
          <a:lstStyle/>
          <a:p>
            <a:r>
              <a:rPr lang="hr-HR" sz="1800" dirty="0"/>
              <a:t>Prijavni obrazac sastoji se od deset kartica: „Prijavitelj“, „Partner“ </a:t>
            </a:r>
            <a:r>
              <a:rPr lang="hr-HR" sz="1800" dirty="0" smtClean="0"/>
              <a:t>(ako je primjenjivo),„Projekt</a:t>
            </a:r>
            <a:r>
              <a:rPr lang="hr-HR" sz="1800" dirty="0"/>
              <a:t>“, „Aktivnosti“, „Pokazatelji i rezultati“, „</a:t>
            </a:r>
            <a:r>
              <a:rPr lang="hr-HR" sz="1800" dirty="0" smtClean="0"/>
              <a:t>Proračun</a:t>
            </a:r>
            <a:r>
              <a:rPr lang="hr-HR" sz="1800" dirty="0"/>
              <a:t>“, „</a:t>
            </a:r>
            <a:r>
              <a:rPr lang="hr-HR" sz="1800" dirty="0" smtClean="0"/>
              <a:t>Sažetak proračuna</a:t>
            </a:r>
            <a:r>
              <a:rPr lang="hr-HR" sz="1800" dirty="0"/>
              <a:t>“, „Horizontalna </a:t>
            </a:r>
            <a:r>
              <a:rPr lang="hr-HR" sz="1800" dirty="0" smtClean="0"/>
              <a:t>načela</a:t>
            </a:r>
            <a:r>
              <a:rPr lang="hr-HR" sz="1800" dirty="0"/>
              <a:t>“, „Informiranje i vidljivost“ te kartica „Prilozi</a:t>
            </a:r>
            <a:r>
              <a:rPr lang="hr-HR" sz="1800" dirty="0" smtClean="0"/>
              <a:t>“.</a:t>
            </a:r>
          </a:p>
          <a:p>
            <a:r>
              <a:rPr lang="hr-HR" sz="1800" dirty="0" smtClean="0"/>
              <a:t>Kartice se sastoje od sekcija unutar kojih se nalaze polja za popunjavanje.</a:t>
            </a:r>
          </a:p>
          <a:p>
            <a:r>
              <a:rPr lang="hr-HR" sz="1800" dirty="0" smtClean="0"/>
              <a:t>Neka </a:t>
            </a:r>
            <a:r>
              <a:rPr lang="hr-HR" sz="1800" dirty="0"/>
              <a:t>polja </a:t>
            </a:r>
            <a:r>
              <a:rPr lang="hr-HR" sz="1800" dirty="0" smtClean="0"/>
              <a:t>unutar sekcija „Opći </a:t>
            </a:r>
            <a:r>
              <a:rPr lang="hr-HR" sz="1800" dirty="0"/>
              <a:t>podaci o prijavitelju</a:t>
            </a:r>
            <a:r>
              <a:rPr lang="hr-HR" sz="1800" dirty="0" smtClean="0"/>
              <a:t>“, „Kontakt </a:t>
            </a:r>
            <a:r>
              <a:rPr lang="hr-HR" sz="1800" dirty="0"/>
              <a:t>podaci</a:t>
            </a:r>
            <a:r>
              <a:rPr lang="hr-HR" sz="1800" dirty="0" smtClean="0"/>
              <a:t>“, „</a:t>
            </a:r>
            <a:r>
              <a:rPr lang="hr-HR" sz="1800" dirty="0"/>
              <a:t>Podaci o odgovornoj osobi</a:t>
            </a:r>
            <a:r>
              <a:rPr lang="hr-HR" sz="1800" dirty="0" smtClean="0"/>
              <a:t>“ i „Pravni status prijavitelja” automatski </a:t>
            </a:r>
            <a:r>
              <a:rPr lang="hr-HR" sz="1800" dirty="0"/>
              <a:t>se </a:t>
            </a:r>
            <a:r>
              <a:rPr lang="hr-HR" sz="1800" dirty="0" smtClean="0"/>
              <a:t>popunjavaju (povlače iz dostupnih baza podataka) te se ne mogu uređivati/mijenjati. </a:t>
            </a:r>
            <a:endParaRPr lang="hr-HR" sz="1800" dirty="0"/>
          </a:p>
        </p:txBody>
      </p:sp>
      <p:pic>
        <p:nvPicPr>
          <p:cNvPr id="5" name="Picture 4"/>
          <p:cNvPicPr>
            <a:picLocks noChangeAspect="1"/>
          </p:cNvPicPr>
          <p:nvPr/>
        </p:nvPicPr>
        <p:blipFill>
          <a:blip r:embed="rId2"/>
          <a:stretch>
            <a:fillRect/>
          </a:stretch>
        </p:blipFill>
        <p:spPr>
          <a:xfrm>
            <a:off x="1096125" y="3482368"/>
            <a:ext cx="9999749" cy="3059749"/>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3840774" y="515157"/>
            <a:ext cx="2400300" cy="574675"/>
          </a:xfrm>
          <a:prstGeom prst="rect">
            <a:avLst/>
          </a:prstGeom>
        </p:spPr>
      </p:pic>
    </p:spTree>
    <p:extLst>
      <p:ext uri="{BB962C8B-B14F-4D97-AF65-F5344CB8AC3E}">
        <p14:creationId xmlns:p14="http://schemas.microsoft.com/office/powerpoint/2010/main" val="26254898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Prijavni obrazac</a:t>
            </a:r>
          </a:p>
        </p:txBody>
      </p:sp>
      <p:sp>
        <p:nvSpPr>
          <p:cNvPr id="3" name="Content Placeholder 2"/>
          <p:cNvSpPr>
            <a:spLocks noGrp="1"/>
          </p:cNvSpPr>
          <p:nvPr>
            <p:ph idx="1"/>
          </p:nvPr>
        </p:nvSpPr>
        <p:spPr>
          <a:xfrm>
            <a:off x="838200" y="1652954"/>
            <a:ext cx="10515600" cy="4524009"/>
          </a:xfrm>
        </p:spPr>
        <p:txBody>
          <a:bodyPr/>
          <a:lstStyle/>
          <a:p>
            <a:pPr lvl="0"/>
            <a:r>
              <a:rPr lang="hr-HR" sz="1800" dirty="0">
                <a:solidFill>
                  <a:prstClr val="black"/>
                </a:solidFill>
              </a:rPr>
              <a:t>Kod popunjavanja Prijavnog obrasca potrebno je obratiti pažnju na sekcije i polja koja se boduju te u njima dati što detaljnije informacije o projektu</a:t>
            </a:r>
          </a:p>
          <a:p>
            <a:pPr lvl="0"/>
            <a:r>
              <a:rPr lang="hr-HR" sz="1800" dirty="0">
                <a:solidFill>
                  <a:prstClr val="black"/>
                </a:solidFill>
              </a:rPr>
              <a:t>U okviru natječajne dokumentacije, u prilogu koji se odnosi na postupak dodjele uz Kriterije dodjele navedeni su Izvori provjere (npr. Prijavni obrazac) kao referenca na informacije potrebne za procjenu prihvatljivosti</a:t>
            </a:r>
          </a:p>
          <a:p>
            <a:endParaRPr lang="hr-HR" dirty="0"/>
          </a:p>
        </p:txBody>
      </p:sp>
      <p:pic>
        <p:nvPicPr>
          <p:cNvPr id="4" name="Content Placeholder 3"/>
          <p:cNvPicPr>
            <a:picLocks noChangeAspect="1"/>
          </p:cNvPicPr>
          <p:nvPr/>
        </p:nvPicPr>
        <p:blipFill>
          <a:blip r:embed="rId2"/>
          <a:stretch>
            <a:fillRect/>
          </a:stretch>
        </p:blipFill>
        <p:spPr>
          <a:xfrm>
            <a:off x="1386306" y="3114726"/>
            <a:ext cx="8777601" cy="3475327"/>
          </a:xfrm>
          <a:prstGeom prst="rect">
            <a:avLst/>
          </a:prstGeom>
        </p:spPr>
      </p:pic>
      <p:sp>
        <p:nvSpPr>
          <p:cNvPr id="5" name="Oval 4"/>
          <p:cNvSpPr/>
          <p:nvPr/>
        </p:nvSpPr>
        <p:spPr>
          <a:xfrm>
            <a:off x="1386306" y="5882346"/>
            <a:ext cx="888023" cy="33410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3814397" y="515157"/>
            <a:ext cx="2400300" cy="574675"/>
          </a:xfrm>
          <a:prstGeom prst="rect">
            <a:avLst/>
          </a:prstGeom>
        </p:spPr>
      </p:pic>
    </p:spTree>
    <p:extLst>
      <p:ext uri="{BB962C8B-B14F-4D97-AF65-F5344CB8AC3E}">
        <p14:creationId xmlns:p14="http://schemas.microsoft.com/office/powerpoint/2010/main" val="40061611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4472C4">
                    <a:lumMod val="75000"/>
                  </a:srgbClr>
                </a:solidFill>
              </a:rPr>
              <a:t>Prijavni obrazac</a:t>
            </a:r>
            <a:endParaRPr lang="hr-HR" dirty="0"/>
          </a:p>
        </p:txBody>
      </p:sp>
      <p:sp>
        <p:nvSpPr>
          <p:cNvPr id="3" name="Content Placeholder 2"/>
          <p:cNvSpPr>
            <a:spLocks noGrp="1"/>
          </p:cNvSpPr>
          <p:nvPr>
            <p:ph idx="1"/>
          </p:nvPr>
        </p:nvSpPr>
        <p:spPr>
          <a:xfrm>
            <a:off x="1040423" y="1714500"/>
            <a:ext cx="10515600" cy="4480047"/>
          </a:xfrm>
        </p:spPr>
        <p:txBody>
          <a:bodyPr/>
          <a:lstStyle/>
          <a:p>
            <a:pPr lvl="0"/>
            <a:r>
              <a:rPr lang="hr-HR" sz="1800" dirty="0">
                <a:solidFill>
                  <a:prstClr val="black"/>
                </a:solidFill>
              </a:rPr>
              <a:t>Za više informacija o polju koje je potrebno popuniti s gornje desne strane polja potrebno je otvoriti oznaku „i (informacije)”</a:t>
            </a:r>
          </a:p>
          <a:p>
            <a:endParaRPr lang="hr-HR" dirty="0"/>
          </a:p>
        </p:txBody>
      </p:sp>
      <p:pic>
        <p:nvPicPr>
          <p:cNvPr id="4" name="Picture 3"/>
          <p:cNvPicPr>
            <a:picLocks noChangeAspect="1"/>
          </p:cNvPicPr>
          <p:nvPr/>
        </p:nvPicPr>
        <p:blipFill>
          <a:blip r:embed="rId2"/>
          <a:stretch>
            <a:fillRect/>
          </a:stretch>
        </p:blipFill>
        <p:spPr>
          <a:xfrm>
            <a:off x="838200" y="2557851"/>
            <a:ext cx="10795000" cy="3899592"/>
          </a:xfrm>
          <a:prstGeom prst="rect">
            <a:avLst/>
          </a:prstGeom>
        </p:spPr>
      </p:pic>
      <p:pic>
        <p:nvPicPr>
          <p:cNvPr id="5" name="Picture 4"/>
          <p:cNvPicPr>
            <a:picLocks noChangeAspect="1"/>
          </p:cNvPicPr>
          <p:nvPr/>
        </p:nvPicPr>
        <p:blipFill>
          <a:blip r:embed="rId3"/>
          <a:stretch>
            <a:fillRect/>
          </a:stretch>
        </p:blipFill>
        <p:spPr>
          <a:xfrm>
            <a:off x="4771452" y="3876220"/>
            <a:ext cx="6784571" cy="2318327"/>
          </a:xfrm>
          <a:prstGeom prst="rect">
            <a:avLst/>
          </a:prstGeom>
          <a:ln w="15875">
            <a:solidFill>
              <a:srgbClr val="FF0000"/>
            </a:solidFill>
          </a:ln>
        </p:spPr>
      </p:pic>
      <p:sp>
        <p:nvSpPr>
          <p:cNvPr id="6" name="Oval 5"/>
          <p:cNvSpPr/>
          <p:nvPr/>
        </p:nvSpPr>
        <p:spPr>
          <a:xfrm>
            <a:off x="11271738" y="3587262"/>
            <a:ext cx="369277" cy="2889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3835400" y="515157"/>
            <a:ext cx="2400300" cy="574675"/>
          </a:xfrm>
          <a:prstGeom prst="rect">
            <a:avLst/>
          </a:prstGeom>
        </p:spPr>
      </p:pic>
    </p:spTree>
    <p:extLst>
      <p:ext uri="{BB962C8B-B14F-4D97-AF65-F5344CB8AC3E}">
        <p14:creationId xmlns:p14="http://schemas.microsoft.com/office/powerpoint/2010/main" val="3399698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latin typeface="+mn-lt"/>
                <a:cs typeface="Arial" panose="020B0604020202020204" pitchFamily="34" charset="0"/>
              </a:rPr>
              <a:t>Prijedlog poziva</a:t>
            </a:r>
            <a:endParaRPr lang="hr-HR">
              <a:latin typeface="+mn-lt"/>
            </a:endParaRPr>
          </a:p>
        </p:txBody>
      </p:sp>
      <p:graphicFrame>
        <p:nvGraphicFramePr>
          <p:cNvPr id="5" name="Diagram 4"/>
          <p:cNvGraphicFramePr/>
          <p:nvPr>
            <p:extLst>
              <p:ext uri="{D42A27DB-BD31-4B8C-83A1-F6EECF244321}">
                <p14:modId xmlns:p14="http://schemas.microsoft.com/office/powerpoint/2010/main" val="2198197578"/>
              </p:ext>
            </p:extLst>
          </p:nvPr>
        </p:nvGraphicFramePr>
        <p:xfrm>
          <a:off x="838200" y="1366683"/>
          <a:ext cx="10515600" cy="4975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p:nvPr/>
        </p:nvPicPr>
        <p:blipFill>
          <a:blip r:embed="rId8" cstate="print">
            <a:extLst>
              <a:ext uri="{28A0092B-C50C-407E-A947-70E740481C1C}">
                <a14:useLocalDpi xmlns:a14="http://schemas.microsoft.com/office/drawing/2010/main" val="0"/>
              </a:ext>
            </a:extLst>
          </a:blip>
          <a:stretch>
            <a:fillRect/>
          </a:stretch>
        </p:blipFill>
        <p:spPr>
          <a:xfrm>
            <a:off x="4254012" y="515157"/>
            <a:ext cx="2400300" cy="574675"/>
          </a:xfrm>
          <a:prstGeom prst="rect">
            <a:avLst/>
          </a:prstGeom>
        </p:spPr>
      </p:pic>
    </p:spTree>
    <p:extLst>
      <p:ext uri="{BB962C8B-B14F-4D97-AF65-F5344CB8AC3E}">
        <p14:creationId xmlns:p14="http://schemas.microsoft.com/office/powerpoint/2010/main" val="4176172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4472C4">
                    <a:lumMod val="75000"/>
                  </a:srgbClr>
                </a:solidFill>
              </a:rPr>
              <a:t>Prijavni obrazac</a:t>
            </a:r>
            <a:endParaRPr lang="hr-HR" dirty="0"/>
          </a:p>
        </p:txBody>
      </p:sp>
      <p:sp>
        <p:nvSpPr>
          <p:cNvPr id="3" name="Content Placeholder 2"/>
          <p:cNvSpPr>
            <a:spLocks noGrp="1"/>
          </p:cNvSpPr>
          <p:nvPr>
            <p:ph idx="1"/>
          </p:nvPr>
        </p:nvSpPr>
        <p:spPr>
          <a:xfrm>
            <a:off x="838200" y="1315671"/>
            <a:ext cx="10515600" cy="4351338"/>
          </a:xfrm>
        </p:spPr>
        <p:txBody>
          <a:bodyPr/>
          <a:lstStyle/>
          <a:p>
            <a:pPr marL="0" indent="0">
              <a:buNone/>
            </a:pPr>
            <a:r>
              <a:rPr lang="hr-HR" sz="1800" dirty="0"/>
              <a:t>Primjer:</a:t>
            </a:r>
          </a:p>
          <a:p>
            <a:r>
              <a:rPr lang="hr-HR" sz="1800" dirty="0"/>
              <a:t>kriterij dodjele </a:t>
            </a:r>
            <a:r>
              <a:rPr lang="hr-HR" sz="1800" i="1" dirty="0"/>
              <a:t>Prijavitelj je u projektu utvrdio barem jednu specifičnu aktivnost koja doprinosi promicanju pristupačnosti za osobe s invaliditetom povrh propisanog minimuma poštivanja zakonskih odredbi  </a:t>
            </a:r>
            <a:r>
              <a:rPr lang="hr-HR" sz="1800" dirty="0"/>
              <a:t>- opis/obrazloženje se unosi u karticu „Horizontalna načela” u polje „Pristupačnost građevina-obrazloženje utjecaja” te se ono boduje</a:t>
            </a:r>
            <a:endParaRPr lang="hr-HR" sz="1800" dirty="0">
              <a:solidFill>
                <a:srgbClr val="FF0000"/>
              </a:solidFill>
            </a:endParaRPr>
          </a:p>
          <a:p>
            <a:endParaRPr lang="hr-HR" dirty="0"/>
          </a:p>
        </p:txBody>
      </p:sp>
      <p:pic>
        <p:nvPicPr>
          <p:cNvPr id="4" name="Picture 3"/>
          <p:cNvPicPr>
            <a:picLocks noChangeAspect="1"/>
          </p:cNvPicPr>
          <p:nvPr/>
        </p:nvPicPr>
        <p:blipFill>
          <a:blip r:embed="rId2"/>
          <a:stretch>
            <a:fillRect/>
          </a:stretch>
        </p:blipFill>
        <p:spPr>
          <a:xfrm>
            <a:off x="838200" y="2787911"/>
            <a:ext cx="9829645" cy="3985346"/>
          </a:xfrm>
          <a:prstGeom prst="rect">
            <a:avLst/>
          </a:prstGeom>
        </p:spPr>
      </p:pic>
      <p:sp>
        <p:nvSpPr>
          <p:cNvPr id="5" name="Oval 4"/>
          <p:cNvSpPr/>
          <p:nvPr/>
        </p:nvSpPr>
        <p:spPr>
          <a:xfrm>
            <a:off x="6435969" y="2731977"/>
            <a:ext cx="896816" cy="53876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pic>
        <p:nvPicPr>
          <p:cNvPr id="6" name="Picture 5"/>
          <p:cNvPicPr>
            <a:picLocks noChangeAspect="1"/>
          </p:cNvPicPr>
          <p:nvPr/>
        </p:nvPicPr>
        <p:blipFill>
          <a:blip r:embed="rId3"/>
          <a:stretch>
            <a:fillRect/>
          </a:stretch>
        </p:blipFill>
        <p:spPr>
          <a:xfrm>
            <a:off x="5948877" y="4501731"/>
            <a:ext cx="4505498" cy="2271526"/>
          </a:xfrm>
          <a:prstGeom prst="rect">
            <a:avLst/>
          </a:prstGeom>
          <a:ln w="12700">
            <a:solidFill>
              <a:srgbClr val="FF0000"/>
            </a:solidFill>
          </a:ln>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3695700" y="515157"/>
            <a:ext cx="2400300" cy="574675"/>
          </a:xfrm>
          <a:prstGeom prst="rect">
            <a:avLst/>
          </a:prstGeom>
        </p:spPr>
      </p:pic>
    </p:spTree>
    <p:extLst>
      <p:ext uri="{BB962C8B-B14F-4D97-AF65-F5344CB8AC3E}">
        <p14:creationId xmlns:p14="http://schemas.microsoft.com/office/powerpoint/2010/main" val="979304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4472C4">
                    <a:lumMod val="75000"/>
                  </a:srgbClr>
                </a:solidFill>
              </a:rPr>
              <a:t>Prijavni obrazac</a:t>
            </a:r>
            <a:endParaRPr lang="hr-HR" dirty="0"/>
          </a:p>
        </p:txBody>
      </p:sp>
      <p:sp>
        <p:nvSpPr>
          <p:cNvPr id="3" name="Content Placeholder 2"/>
          <p:cNvSpPr>
            <a:spLocks noGrp="1"/>
          </p:cNvSpPr>
          <p:nvPr>
            <p:ph idx="1"/>
          </p:nvPr>
        </p:nvSpPr>
        <p:spPr>
          <a:xfrm>
            <a:off x="838200" y="1421179"/>
            <a:ext cx="10515600" cy="4351338"/>
          </a:xfrm>
        </p:spPr>
        <p:txBody>
          <a:bodyPr/>
          <a:lstStyle/>
          <a:p>
            <a:pPr marL="0" lvl="0" indent="0">
              <a:buNone/>
            </a:pPr>
            <a:r>
              <a:rPr lang="hr-HR" sz="1800" dirty="0">
                <a:solidFill>
                  <a:prstClr val="black"/>
                </a:solidFill>
              </a:rPr>
              <a:t>Primjer:</a:t>
            </a:r>
          </a:p>
          <a:p>
            <a:pPr lvl="0"/>
            <a:r>
              <a:rPr lang="hr-HR" sz="1800" dirty="0">
                <a:solidFill>
                  <a:prstClr val="black"/>
                </a:solidFill>
              </a:rPr>
              <a:t>kriterij dodjele </a:t>
            </a:r>
            <a:r>
              <a:rPr lang="hr-HR" sz="1800" i="1" dirty="0">
                <a:solidFill>
                  <a:prstClr val="black"/>
                </a:solidFill>
              </a:rPr>
              <a:t>Projekt doprinosi oporavku i otpornosti turističkog sektora kroz provedbu već pripremljenih javnih ulaganja u povećanje atraktivnosti slabije razvijenih turističkih destinacija, kao i smanjenju prekomjernog turizma u najrazvijenijim turističkim područjima, podizanju kvalitete destinacije,  omogućavanju produžetka sezona, kao i „raspršivanju“ prevelike koncentracije turista </a:t>
            </a:r>
            <a:r>
              <a:rPr lang="hr-HR" sz="1800" dirty="0">
                <a:solidFill>
                  <a:prstClr val="black"/>
                </a:solidFill>
              </a:rPr>
              <a:t>- opis/obrazloženje se unosi u karticu „Projekt” u polje „Podaci o lokaciji projekta” te se ono boduje</a:t>
            </a:r>
            <a:endParaRPr lang="hr-HR" sz="1800" dirty="0">
              <a:solidFill>
                <a:srgbClr val="FF0000"/>
              </a:solidFill>
            </a:endParaRPr>
          </a:p>
          <a:p>
            <a:endParaRPr lang="hr-HR" dirty="0"/>
          </a:p>
        </p:txBody>
      </p:sp>
      <p:pic>
        <p:nvPicPr>
          <p:cNvPr id="4" name="Content Placeholder 3"/>
          <p:cNvPicPr/>
          <p:nvPr/>
        </p:nvPicPr>
        <p:blipFill>
          <a:blip r:embed="rId2"/>
          <a:stretch>
            <a:fillRect/>
          </a:stretch>
        </p:blipFill>
        <p:spPr>
          <a:xfrm>
            <a:off x="938699" y="3157878"/>
            <a:ext cx="9817331" cy="1862050"/>
          </a:xfrm>
          <a:prstGeom prst="rect">
            <a:avLst/>
          </a:prstGeom>
        </p:spPr>
      </p:pic>
      <p:pic>
        <p:nvPicPr>
          <p:cNvPr id="5" name="Picture 4"/>
          <p:cNvPicPr>
            <a:picLocks noChangeAspect="1"/>
          </p:cNvPicPr>
          <p:nvPr/>
        </p:nvPicPr>
        <p:blipFill>
          <a:blip r:embed="rId3"/>
          <a:stretch>
            <a:fillRect/>
          </a:stretch>
        </p:blipFill>
        <p:spPr>
          <a:xfrm>
            <a:off x="3472952" y="3753016"/>
            <a:ext cx="6500030" cy="2533823"/>
          </a:xfrm>
          <a:prstGeom prst="rect">
            <a:avLst/>
          </a:prstGeom>
        </p:spPr>
      </p:pic>
      <p:sp>
        <p:nvSpPr>
          <p:cNvPr id="6" name="Oval 5"/>
          <p:cNvSpPr/>
          <p:nvPr/>
        </p:nvSpPr>
        <p:spPr>
          <a:xfrm>
            <a:off x="10023231" y="3771900"/>
            <a:ext cx="732799" cy="55391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 name="Oval 6"/>
          <p:cNvSpPr/>
          <p:nvPr/>
        </p:nvSpPr>
        <p:spPr>
          <a:xfrm>
            <a:off x="3472952" y="3235569"/>
            <a:ext cx="527548" cy="36127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3402623" y="5292969"/>
            <a:ext cx="888023" cy="38686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3736726" y="481083"/>
            <a:ext cx="2400300" cy="574675"/>
          </a:xfrm>
          <a:prstGeom prst="rect">
            <a:avLst/>
          </a:prstGeom>
        </p:spPr>
      </p:pic>
    </p:spTree>
    <p:extLst>
      <p:ext uri="{BB962C8B-B14F-4D97-AF65-F5344CB8AC3E}">
        <p14:creationId xmlns:p14="http://schemas.microsoft.com/office/powerpoint/2010/main" val="36200808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lstStyle/>
          <a:p>
            <a:pPr marL="0" indent="0">
              <a:buNone/>
            </a:pPr>
            <a:r>
              <a:rPr lang="hr-HR" sz="3600" b="1" dirty="0" smtClean="0">
                <a:solidFill>
                  <a:prstClr val="black"/>
                </a:solidFill>
                <a:latin typeface="Calibri Light" panose="020F0302020204030204"/>
                <a:ea typeface="+mj-ea"/>
                <a:cs typeface="+mj-cs"/>
              </a:rPr>
              <a:t>Upute </a:t>
            </a:r>
            <a:r>
              <a:rPr lang="hr-HR" sz="3600" b="1" dirty="0">
                <a:solidFill>
                  <a:prstClr val="black"/>
                </a:solidFill>
                <a:latin typeface="Calibri Light" panose="020F0302020204030204"/>
                <a:ea typeface="+mj-ea"/>
                <a:cs typeface="+mj-cs"/>
              </a:rPr>
              <a:t>za rad u sustavu i tehnička </a:t>
            </a:r>
            <a:r>
              <a:rPr lang="hr-HR" sz="3600" b="1" dirty="0" smtClean="0">
                <a:solidFill>
                  <a:prstClr val="black"/>
                </a:solidFill>
                <a:latin typeface="Calibri Light" panose="020F0302020204030204"/>
                <a:ea typeface="+mj-ea"/>
                <a:cs typeface="+mj-cs"/>
              </a:rPr>
              <a:t>podrška</a:t>
            </a:r>
          </a:p>
          <a:p>
            <a:pPr marL="0" indent="0">
              <a:buNone/>
            </a:pPr>
            <a:endParaRPr lang="hr-HR" sz="3600" b="1" dirty="0">
              <a:solidFill>
                <a:prstClr val="black"/>
              </a:solidFill>
              <a:latin typeface="Calibri Light" panose="020F0302020204030204"/>
              <a:ea typeface="+mj-ea"/>
              <a:cs typeface="+mj-cs"/>
            </a:endParaRPr>
          </a:p>
          <a:p>
            <a:r>
              <a:rPr lang="hr-HR" sz="2400" dirty="0"/>
              <a:t>Korisničke upute za rad u sustavu:</a:t>
            </a:r>
          </a:p>
          <a:p>
            <a:pPr marL="0" indent="0">
              <a:buNone/>
            </a:pPr>
            <a:r>
              <a:rPr lang="hr-HR" sz="2400" dirty="0">
                <a:hlinkClick r:id="rId2"/>
              </a:rPr>
              <a:t>https://fondovieu.gov.hr/documents/korisnicke-upute-za-rad-u-sustavu.pdf</a:t>
            </a:r>
            <a:endParaRPr lang="hr-HR" sz="2400" dirty="0"/>
          </a:p>
          <a:p>
            <a:pPr marL="0" indent="0">
              <a:buNone/>
            </a:pPr>
            <a:endParaRPr lang="hr-HR" sz="2400" dirty="0" smtClean="0"/>
          </a:p>
          <a:p>
            <a:r>
              <a:rPr lang="hr-HR" sz="2400" dirty="0"/>
              <a:t>Kontakt adresa za korisničku podršku: </a:t>
            </a:r>
          </a:p>
          <a:p>
            <a:pPr marL="0" indent="0">
              <a:buNone/>
            </a:pPr>
            <a:r>
              <a:rPr lang="hr-HR" sz="2400" dirty="0">
                <a:hlinkClick r:id="rId3"/>
              </a:rPr>
              <a:t>fondovieu.podrska@fina.hr</a:t>
            </a:r>
            <a:r>
              <a:rPr lang="hr-HR" sz="2400" dirty="0"/>
              <a:t> </a:t>
            </a:r>
          </a:p>
          <a:p>
            <a:pPr marL="0" indent="0">
              <a:buNone/>
            </a:pPr>
            <a:endParaRPr lang="hr-HR" dirty="0"/>
          </a:p>
        </p:txBody>
      </p:sp>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3831980" y="515157"/>
            <a:ext cx="2400300" cy="574675"/>
          </a:xfrm>
          <a:prstGeom prst="rect">
            <a:avLst/>
          </a:prstGeom>
        </p:spPr>
      </p:pic>
    </p:spTree>
    <p:extLst>
      <p:ext uri="{BB962C8B-B14F-4D97-AF65-F5344CB8AC3E}">
        <p14:creationId xmlns:p14="http://schemas.microsoft.com/office/powerpoint/2010/main" val="25916319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normAutofit/>
          </a:bodyPr>
          <a:lstStyle/>
          <a:p>
            <a:pPr marL="0" indent="0" algn="ctr">
              <a:buNone/>
            </a:pPr>
            <a:r>
              <a:rPr lang="hr-HR" sz="4400" b="1">
                <a:solidFill>
                  <a:schemeClr val="accent1">
                    <a:lumMod val="75000"/>
                  </a:schemeClr>
                </a:solidFill>
              </a:rPr>
              <a:t>HVALA NA PAŽNJI!</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8953500" y="585495"/>
            <a:ext cx="2400300" cy="574675"/>
          </a:xfrm>
          <a:prstGeom prst="rect">
            <a:avLst/>
          </a:prstGeom>
        </p:spPr>
      </p:pic>
    </p:spTree>
    <p:extLst>
      <p:ext uri="{BB962C8B-B14F-4D97-AF65-F5344CB8AC3E}">
        <p14:creationId xmlns:p14="http://schemas.microsoft.com/office/powerpoint/2010/main" val="3833258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024" y="404454"/>
            <a:ext cx="10515600" cy="874738"/>
          </a:xfrm>
        </p:spPr>
        <p:txBody>
          <a:bodyPr>
            <a:normAutofit/>
          </a:bodyPr>
          <a:lstStyle/>
          <a:p>
            <a:r>
              <a:rPr lang="hr-HR">
                <a:latin typeface="+mn-lt"/>
                <a:cs typeface="Calibri"/>
              </a:rPr>
              <a:t>Predmet i cilj Poziva</a:t>
            </a:r>
            <a:endParaRPr lang="hr-HR">
              <a:latin typeface="+mn-lt"/>
            </a:endParaRPr>
          </a:p>
        </p:txBody>
      </p:sp>
      <p:sp>
        <p:nvSpPr>
          <p:cNvPr id="3" name="Content Placeholder 2"/>
          <p:cNvSpPr>
            <a:spLocks noGrp="1"/>
          </p:cNvSpPr>
          <p:nvPr>
            <p:ph idx="1"/>
          </p:nvPr>
        </p:nvSpPr>
        <p:spPr>
          <a:xfrm>
            <a:off x="838200" y="1448870"/>
            <a:ext cx="10515600" cy="5195770"/>
          </a:xfrm>
        </p:spPr>
        <p:txBody>
          <a:bodyPr vert="horz" lIns="91440" tIns="45720" rIns="91440" bIns="45720" rtlCol="0" anchor="t">
            <a:noAutofit/>
          </a:bodyPr>
          <a:lstStyle/>
          <a:p>
            <a:pPr marL="0" indent="0">
              <a:lnSpc>
                <a:spcPct val="100000"/>
              </a:lnSpc>
              <a:buNone/>
            </a:pPr>
            <a:r>
              <a:rPr lang="hr-HR" sz="1800" b="1" dirty="0">
                <a:solidFill>
                  <a:schemeClr val="accent1">
                    <a:lumMod val="75000"/>
                  </a:schemeClr>
                </a:solidFill>
              </a:rPr>
              <a:t>Predmet Poziva (poglavlje 1.1.)</a:t>
            </a:r>
            <a:endParaRPr lang="hr-HR" sz="1800" b="1" dirty="0">
              <a:solidFill>
                <a:schemeClr val="accent1">
                  <a:lumMod val="75000"/>
                </a:schemeClr>
              </a:solidFill>
              <a:cs typeface="Calibri"/>
            </a:endParaRPr>
          </a:p>
          <a:p>
            <a:pPr>
              <a:lnSpc>
                <a:spcPct val="100000"/>
              </a:lnSpc>
            </a:pPr>
            <a:r>
              <a:rPr lang="hr-HR" sz="1800" dirty="0">
                <a:solidFill>
                  <a:schemeClr val="accent1">
                    <a:lumMod val="75000"/>
                  </a:schemeClr>
                </a:solidFill>
                <a:cs typeface="Calibri"/>
              </a:rPr>
              <a:t>ulaganja će biti usredotočena na projekte koji mogu povećati zeleni i digitalni aspekt kvalitete javne turističke infrastrukture i smanjiti utjecaj na okoliš, a posljedično i koncentraciju gostiju u sezoni</a:t>
            </a:r>
          </a:p>
          <a:p>
            <a:pPr marL="0" indent="0">
              <a:lnSpc>
                <a:spcPct val="100000"/>
              </a:lnSpc>
              <a:buNone/>
            </a:pPr>
            <a:endParaRPr lang="hr-HR" sz="1800" dirty="0">
              <a:solidFill>
                <a:schemeClr val="accent1">
                  <a:lumMod val="75000"/>
                </a:schemeClr>
              </a:solidFill>
              <a:cs typeface="Calibri"/>
            </a:endParaRPr>
          </a:p>
          <a:p>
            <a:pPr marL="0" indent="0">
              <a:lnSpc>
                <a:spcPct val="100000"/>
              </a:lnSpc>
              <a:buNone/>
            </a:pPr>
            <a:r>
              <a:rPr lang="hr-HR" sz="1800" b="1" dirty="0">
                <a:solidFill>
                  <a:schemeClr val="accent1">
                    <a:lumMod val="75000"/>
                  </a:schemeClr>
                </a:solidFill>
                <a:cs typeface="Calibri"/>
              </a:rPr>
              <a:t>Svrha (cilj) Poziva (poglavlje 1.2.)</a:t>
            </a:r>
          </a:p>
          <a:p>
            <a:pPr>
              <a:lnSpc>
                <a:spcPct val="100000"/>
              </a:lnSpc>
            </a:pPr>
            <a:r>
              <a:rPr lang="hr-HR" sz="1800" dirty="0">
                <a:solidFill>
                  <a:schemeClr val="accent1">
                    <a:lumMod val="75000"/>
                  </a:schemeClr>
                </a:solidFill>
                <a:cs typeface="Calibri"/>
              </a:rPr>
              <a:t>održivi razvoj turizma tokom cijele godine, povećanje raznovrsnosti turističke ponude u manje razvijenim turističkim odredištima, smanjenje prekomjernog turizma u najrazvijenijim turističkim područjima, gospodarski oporavak i zapošljavanje lokalnog stanovništva, smanjenje regionalne neujednačenosti i demografska revitalizacija</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4210051" y="502019"/>
            <a:ext cx="2400300" cy="574675"/>
          </a:xfrm>
          <a:prstGeom prst="rect">
            <a:avLst/>
          </a:prstGeom>
        </p:spPr>
      </p:pic>
    </p:spTree>
    <p:extLst>
      <p:ext uri="{BB962C8B-B14F-4D97-AF65-F5344CB8AC3E}">
        <p14:creationId xmlns:p14="http://schemas.microsoft.com/office/powerpoint/2010/main" val="3847783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024" y="404454"/>
            <a:ext cx="10515600" cy="874738"/>
          </a:xfrm>
        </p:spPr>
        <p:txBody>
          <a:bodyPr>
            <a:normAutofit/>
          </a:bodyPr>
          <a:lstStyle/>
          <a:p>
            <a:r>
              <a:rPr lang="hr-HR">
                <a:latin typeface="+mn-lt"/>
              </a:rPr>
              <a:t>Indeks turističke razvijenosti</a:t>
            </a:r>
          </a:p>
        </p:txBody>
      </p:sp>
      <p:sp>
        <p:nvSpPr>
          <p:cNvPr id="3" name="Content Placeholder 2"/>
          <p:cNvSpPr>
            <a:spLocks noGrp="1"/>
          </p:cNvSpPr>
          <p:nvPr>
            <p:ph idx="1"/>
          </p:nvPr>
        </p:nvSpPr>
        <p:spPr>
          <a:xfrm>
            <a:off x="838200" y="1448870"/>
            <a:ext cx="10515600" cy="5195770"/>
          </a:xfrm>
        </p:spPr>
        <p:txBody>
          <a:bodyPr vert="horz" lIns="91440" tIns="45720" rIns="91440" bIns="45720" rtlCol="0" anchor="t">
            <a:noAutofit/>
          </a:bodyPr>
          <a:lstStyle/>
          <a:p>
            <a:pPr>
              <a:lnSpc>
                <a:spcPct val="100000"/>
              </a:lnSpc>
            </a:pPr>
            <a:r>
              <a:rPr lang="hr-HR" sz="1800" dirty="0">
                <a:solidFill>
                  <a:schemeClr val="accent1">
                    <a:lumMod val="75000"/>
                  </a:schemeClr>
                </a:solidFill>
              </a:rPr>
              <a:t>ulaganja u okviru ovog Poziva ovisit će o indeksu turističke razvijenosti na način da će se primarno ulagati u slabije razvijena turistička područja izvan glavnih turističkih i obalnih područja</a:t>
            </a:r>
            <a:endParaRPr lang="hr-HR" sz="1800" dirty="0">
              <a:solidFill>
                <a:schemeClr val="accent1">
                  <a:lumMod val="75000"/>
                </a:schemeClr>
              </a:solidFill>
              <a:ea typeface="Calibri"/>
              <a:cs typeface="Calibri"/>
            </a:endParaRPr>
          </a:p>
          <a:p>
            <a:pPr>
              <a:lnSpc>
                <a:spcPct val="100000"/>
              </a:lnSpc>
            </a:pPr>
            <a:r>
              <a:rPr lang="hr-HR" sz="1800" dirty="0">
                <a:solidFill>
                  <a:schemeClr val="accent1">
                    <a:lumMod val="75000"/>
                  </a:schemeClr>
                </a:solidFill>
              </a:rPr>
              <a:t>sredstva koja će se dodijeliti projektima u glavnim turističkim i obalnim područjima, prema indeksu turističke razvijenosti  2020. (ITR 1), mogu biti namijenjena ulaganjima u unaprjeđenje postojeće turističke infrastrukture, i to u najvišem iznosu do 223.200.000,00 HRK (29.623.730,84 EUR)</a:t>
            </a:r>
            <a:endParaRPr lang="hr-HR" sz="1800" dirty="0">
              <a:solidFill>
                <a:schemeClr val="accent1">
                  <a:lumMod val="75000"/>
                </a:schemeClr>
              </a:solidFill>
              <a:ea typeface="Calibri"/>
              <a:cs typeface="Calibri"/>
            </a:endParaRPr>
          </a:p>
          <a:p>
            <a:endParaRPr lang="hr-HR" sz="1800" dirty="0">
              <a:solidFill>
                <a:schemeClr val="accent1">
                  <a:lumMod val="75000"/>
                </a:schemeClr>
              </a:solidFill>
              <a:ea typeface="Calibri"/>
              <a:cs typeface="Calibri"/>
            </a:endParaRPr>
          </a:p>
          <a:p>
            <a:pPr marL="0" indent="0">
              <a:buNone/>
            </a:pPr>
            <a:r>
              <a:rPr lang="hr-HR" sz="1800" b="1" i="1" dirty="0">
                <a:solidFill>
                  <a:schemeClr val="accent1">
                    <a:lumMod val="75000"/>
                  </a:schemeClr>
                </a:solidFill>
              </a:rPr>
              <a:t>Grupa 1. </a:t>
            </a:r>
            <a:r>
              <a:rPr lang="hr-HR" sz="1800" b="1" i="1" dirty="0" err="1">
                <a:solidFill>
                  <a:schemeClr val="accent1">
                    <a:lumMod val="75000"/>
                  </a:schemeClr>
                </a:solidFill>
              </a:rPr>
              <a:t>Posjetiteljska</a:t>
            </a:r>
            <a:r>
              <a:rPr lang="hr-HR" sz="1800" b="1" i="1" dirty="0">
                <a:solidFill>
                  <a:schemeClr val="accent1">
                    <a:lumMod val="75000"/>
                  </a:schemeClr>
                </a:solidFill>
              </a:rPr>
              <a:t> infrastruktura</a:t>
            </a:r>
            <a:endParaRPr lang="hr-HR" sz="1800" b="1" i="1" dirty="0">
              <a:solidFill>
                <a:schemeClr val="accent1">
                  <a:lumMod val="75000"/>
                </a:schemeClr>
              </a:solidFill>
              <a:ea typeface="Calibri"/>
              <a:cs typeface="Calibri"/>
            </a:endParaRPr>
          </a:p>
          <a:p>
            <a:r>
              <a:rPr lang="hr-HR" sz="1800" dirty="0">
                <a:solidFill>
                  <a:schemeClr val="accent1">
                    <a:lumMod val="75000"/>
                  </a:schemeClr>
                </a:solidFill>
              </a:rPr>
              <a:t>ukupno raspoloživi iznos bespovratnih sredstava za projekte na područjima općina i gradova  ITR 1 iznosi 44.640.000,00 HRK (5.924.746,17 EUR)</a:t>
            </a:r>
            <a:endParaRPr lang="hr-HR" sz="1800" dirty="0">
              <a:solidFill>
                <a:schemeClr val="accent1">
                  <a:lumMod val="75000"/>
                </a:schemeClr>
              </a:solidFill>
              <a:ea typeface="Calibri"/>
              <a:cs typeface="Calibri"/>
            </a:endParaRPr>
          </a:p>
          <a:p>
            <a:pPr marL="0" indent="0">
              <a:buNone/>
            </a:pPr>
            <a:r>
              <a:rPr lang="hr-HR" sz="1800" b="1" i="1" dirty="0">
                <a:solidFill>
                  <a:schemeClr val="accent1">
                    <a:lumMod val="75000"/>
                  </a:schemeClr>
                </a:solidFill>
              </a:rPr>
              <a:t>Grupa 2. Infrastruktura aktivnog turizma</a:t>
            </a:r>
            <a:endParaRPr lang="hr-HR" sz="1800" b="1" i="1" dirty="0">
              <a:solidFill>
                <a:schemeClr val="accent1">
                  <a:lumMod val="75000"/>
                </a:schemeClr>
              </a:solidFill>
              <a:ea typeface="Calibri"/>
              <a:cs typeface="Calibri"/>
            </a:endParaRPr>
          </a:p>
          <a:p>
            <a:r>
              <a:rPr lang="hr-HR" sz="1800" dirty="0">
                <a:solidFill>
                  <a:schemeClr val="accent1">
                    <a:lumMod val="75000"/>
                  </a:schemeClr>
                </a:solidFill>
              </a:rPr>
              <a:t>ukupno raspoloživi iznos bespovratnih sredstava za projekte na područjima općina i gradova  ITR 1 iznosi 66.960.000,00 HRK (8.887.119,25 EUR)</a:t>
            </a:r>
            <a:endParaRPr lang="hr-HR" sz="1800" dirty="0">
              <a:solidFill>
                <a:schemeClr val="accent1">
                  <a:lumMod val="75000"/>
                </a:schemeClr>
              </a:solidFill>
              <a:ea typeface="Calibri"/>
              <a:cs typeface="Calibri"/>
            </a:endParaRPr>
          </a:p>
          <a:p>
            <a:pPr marL="0" indent="0">
              <a:buNone/>
            </a:pPr>
            <a:r>
              <a:rPr lang="hr-HR" sz="1800" b="1" i="1" dirty="0">
                <a:solidFill>
                  <a:schemeClr val="accent1">
                    <a:lumMod val="75000"/>
                  </a:schemeClr>
                </a:solidFill>
              </a:rPr>
              <a:t>Grupa 3. Infrastruktura u funkciji razvoja lječilišnog i wellness turizma</a:t>
            </a:r>
            <a:endParaRPr lang="hr-HR" sz="1800" b="1" i="1" dirty="0">
              <a:solidFill>
                <a:schemeClr val="accent1">
                  <a:lumMod val="75000"/>
                </a:schemeClr>
              </a:solidFill>
              <a:ea typeface="Calibri"/>
              <a:cs typeface="Calibri"/>
            </a:endParaRPr>
          </a:p>
          <a:p>
            <a:r>
              <a:rPr lang="hr-HR" sz="1800" dirty="0">
                <a:solidFill>
                  <a:schemeClr val="accent1">
                    <a:lumMod val="75000"/>
                  </a:schemeClr>
                </a:solidFill>
              </a:rPr>
              <a:t>ukupno raspoloživi iznos bespovratnih sredstava za projekte na područjima općina i gradova  ITR 1 iznosi 111.600.000,00 HRK (14.811.865,42 EUR)</a:t>
            </a:r>
            <a:endParaRPr lang="hr-HR" sz="1800" dirty="0">
              <a:solidFill>
                <a:schemeClr val="accent1">
                  <a:lumMod val="75000"/>
                </a:schemeClr>
              </a:solidFill>
              <a:ea typeface="Calibri"/>
              <a:cs typeface="Calibri"/>
            </a:endParaRPr>
          </a:p>
          <a:p>
            <a:endParaRPr lang="hr-HR" sz="18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695700" y="502019"/>
            <a:ext cx="2400300" cy="574675"/>
          </a:xfrm>
          <a:prstGeom prst="rect">
            <a:avLst/>
          </a:prstGeom>
        </p:spPr>
      </p:pic>
    </p:spTree>
    <p:extLst>
      <p:ext uri="{BB962C8B-B14F-4D97-AF65-F5344CB8AC3E}">
        <p14:creationId xmlns:p14="http://schemas.microsoft.com/office/powerpoint/2010/main" val="325703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9458963" y="382692"/>
            <a:ext cx="1973494" cy="874713"/>
          </a:xfrm>
        </p:spPr>
        <p:txBody>
          <a:bodyPr/>
          <a:lstStyle/>
          <a:p>
            <a:r>
              <a:rPr lang="hr-HR">
                <a:latin typeface="+mn-lt"/>
                <a:cs typeface="Arial" panose="020B0604020202020204" pitchFamily="34" charset="0"/>
              </a:rPr>
              <a:t>Grupa  1</a:t>
            </a:r>
            <a:endParaRPr lang="hr-HR">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2603993090"/>
              </p:ext>
            </p:extLst>
          </p:nvPr>
        </p:nvGraphicFramePr>
        <p:xfrm>
          <a:off x="497231" y="1358246"/>
          <a:ext cx="11199053" cy="5103514"/>
        </p:xfrm>
        <a:graphic>
          <a:graphicData uri="http://schemas.openxmlformats.org/drawingml/2006/table">
            <a:tbl>
              <a:tblPr firstRow="1" firstCol="1" bandRow="1">
                <a:tableStyleId>{5C22544A-7EE6-4342-B048-85BDC9FD1C3A}</a:tableStyleId>
              </a:tblPr>
              <a:tblGrid>
                <a:gridCol w="2768483">
                  <a:extLst>
                    <a:ext uri="{9D8B030D-6E8A-4147-A177-3AD203B41FA5}">
                      <a16:colId xmlns:a16="http://schemas.microsoft.com/office/drawing/2014/main" val="34672579"/>
                    </a:ext>
                  </a:extLst>
                </a:gridCol>
                <a:gridCol w="8430570">
                  <a:extLst>
                    <a:ext uri="{9D8B030D-6E8A-4147-A177-3AD203B41FA5}">
                      <a16:colId xmlns:a16="http://schemas.microsoft.com/office/drawing/2014/main" val="2502287106"/>
                    </a:ext>
                  </a:extLst>
                </a:gridCol>
              </a:tblGrid>
              <a:tr h="313874">
                <a:tc>
                  <a:txBody>
                    <a:bodyPr/>
                    <a:lstStyle/>
                    <a:p>
                      <a:pPr algn="ctr">
                        <a:lnSpc>
                          <a:spcPct val="107000"/>
                        </a:lnSpc>
                        <a:spcAft>
                          <a:spcPts val="0"/>
                        </a:spcAft>
                      </a:pPr>
                      <a:r>
                        <a:rPr lang="hr-HR" sz="1800">
                          <a:effectLst/>
                        </a:rPr>
                        <a:t>GRUPA PROJEKATA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800" baseline="0">
                          <a:effectLst/>
                          <a:latin typeface="Calibri" panose="020F0502020204030204" pitchFamily="34" charset="0"/>
                          <a:ea typeface="Calibri" panose="020F0502020204030204" pitchFamily="34" charset="0"/>
                          <a:cs typeface="Arial" panose="020B0604020202020204" pitchFamily="34" charset="0"/>
                        </a:rPr>
                        <a:t>AKTIVNOSTI</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91689853"/>
                  </a:ext>
                </a:extLst>
              </a:tr>
              <a:tr h="4789640">
                <a:tc>
                  <a:txBody>
                    <a:bodyPr/>
                    <a:lstStyle/>
                    <a:p>
                      <a:pPr>
                        <a:lnSpc>
                          <a:spcPct val="107000"/>
                        </a:lnSpc>
                        <a:spcAft>
                          <a:spcPts val="0"/>
                        </a:spcAft>
                      </a:pPr>
                      <a:r>
                        <a:rPr lang="hr-HR" sz="1800" err="1">
                          <a:effectLst/>
                        </a:rPr>
                        <a:t>Posjetiteljska</a:t>
                      </a:r>
                      <a:r>
                        <a:rPr lang="hr-HR" sz="1800">
                          <a:effectLst/>
                        </a:rPr>
                        <a:t> infrastruktura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lvl="0" indent="0" algn="just">
                        <a:lnSpc>
                          <a:spcPct val="115000"/>
                        </a:lnSpc>
                        <a:spcAft>
                          <a:spcPts val="0"/>
                        </a:spcAft>
                        <a:buFont typeface="Symbol" panose="05050102010706020507" pitchFamily="18" charset="2"/>
                        <a:buNone/>
                      </a:pPr>
                      <a:r>
                        <a:rPr lang="hr-HR" sz="1800" dirty="0" err="1">
                          <a:solidFill>
                            <a:schemeClr val="accent1">
                              <a:lumMod val="75000"/>
                            </a:schemeClr>
                          </a:solidFill>
                          <a:effectLst/>
                          <a:latin typeface="+mn-lt"/>
                          <a:ea typeface="Calibri" panose="020F0502020204030204" pitchFamily="34" charset="0"/>
                          <a:cs typeface="Calibri"/>
                        </a:rPr>
                        <a:t>Posjetiteljska</a:t>
                      </a:r>
                      <a:r>
                        <a:rPr lang="hr-HR" sz="1800" dirty="0">
                          <a:solidFill>
                            <a:schemeClr val="accent1">
                              <a:lumMod val="75000"/>
                            </a:schemeClr>
                          </a:solidFill>
                          <a:effectLst/>
                          <a:latin typeface="+mn-lt"/>
                          <a:ea typeface="Calibri" panose="020F0502020204030204" pitchFamily="34" charset="0"/>
                          <a:cs typeface="Calibri"/>
                        </a:rPr>
                        <a:t> infrastruktura obuhvaća:</a:t>
                      </a:r>
                    </a:p>
                    <a:p>
                      <a:pPr marL="228600" algn="just">
                        <a:lnSpc>
                          <a:spcPct val="115000"/>
                        </a:lnSpc>
                        <a:spcAft>
                          <a:spcPts val="0"/>
                        </a:spcAft>
                      </a:pPr>
                      <a:endParaRPr lang="hr-HR" sz="1800" dirty="0">
                        <a:solidFill>
                          <a:schemeClr val="accent1">
                            <a:lumMod val="75000"/>
                          </a:schemeClr>
                        </a:solidFill>
                        <a:effectLst/>
                        <a:latin typeface="+mn-lt"/>
                        <a:ea typeface="Calibri" panose="020F0502020204030204" pitchFamily="34" charset="0"/>
                        <a:cs typeface="Calibri"/>
                      </a:endParaRPr>
                    </a:p>
                    <a:p>
                      <a:pPr marL="0" lvl="0" indent="0" algn="just">
                        <a:lnSpc>
                          <a:spcPct val="115000"/>
                        </a:lnSpc>
                        <a:spcAft>
                          <a:spcPts val="0"/>
                        </a:spcAft>
                        <a:buFont typeface="+mj-lt"/>
                        <a:buNone/>
                      </a:pPr>
                      <a:r>
                        <a:rPr lang="hr-HR" sz="1800" b="1" i="0" dirty="0">
                          <a:solidFill>
                            <a:schemeClr val="accent1">
                              <a:lumMod val="75000"/>
                            </a:schemeClr>
                          </a:solidFill>
                          <a:effectLst/>
                          <a:latin typeface="+mn-lt"/>
                          <a:ea typeface="Calibri" panose="020F0502020204030204" pitchFamily="34" charset="0"/>
                          <a:cs typeface="Calibri"/>
                        </a:rPr>
                        <a:t>Infrastrukturu u funkciji valorizacije kulturne baštine destinacije: </a:t>
                      </a:r>
                      <a:r>
                        <a:rPr lang="en-US" sz="1800" dirty="0">
                          <a:solidFill>
                            <a:schemeClr val="accent1">
                              <a:lumMod val="75000"/>
                            </a:schemeClr>
                          </a:solidFill>
                          <a:effectLst/>
                          <a:latin typeface="+mn-lt"/>
                          <a:ea typeface="Calibri" panose="020F0502020204030204" pitchFamily="34" charset="0"/>
                          <a:cs typeface="Calibri"/>
                        </a:rPr>
                        <a:t> </a:t>
                      </a:r>
                      <a:endParaRPr lang="hr-HR" sz="1800" dirty="0">
                        <a:solidFill>
                          <a:schemeClr val="accent1">
                            <a:lumMod val="75000"/>
                          </a:schemeClr>
                        </a:solidFill>
                        <a:effectLst/>
                        <a:latin typeface="+mn-lt"/>
                        <a:ea typeface="Calibri" panose="020F0502020204030204" pitchFamily="34" charset="0"/>
                        <a:cs typeface="Calibri"/>
                      </a:endParaRPr>
                    </a:p>
                    <a:p>
                      <a:pPr marL="342900" lvl="0" indent="-342900" algn="just">
                        <a:lnSpc>
                          <a:spcPct val="107000"/>
                        </a:lnSpc>
                        <a:spcAft>
                          <a:spcPts val="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dvorce, utvrde, kurije i druge objekte kulturne baštine pod pojedinačnom zaštitom;</a:t>
                      </a:r>
                      <a:endParaRPr lang="hr-HR" sz="1800" dirty="0">
                        <a:solidFill>
                          <a:schemeClr val="accent1">
                            <a:lumMod val="75000"/>
                          </a:schemeClr>
                        </a:solidFill>
                        <a:effectLst/>
                        <a:latin typeface="+mn-lt"/>
                        <a:ea typeface="Calibri" panose="020F0502020204030204" pitchFamily="34" charset="0"/>
                        <a:cs typeface="Times New Roman"/>
                      </a:endParaRPr>
                    </a:p>
                    <a:p>
                      <a:pPr marL="342900" lvl="0" indent="-342900" algn="just">
                        <a:lnSpc>
                          <a:spcPct val="107000"/>
                        </a:lnSpc>
                        <a:spcAft>
                          <a:spcPts val="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centre za posjetitelje i interpretacijske centre za interpretaciju materijalne i nematerijalne kulturne baštine;</a:t>
                      </a:r>
                      <a:endParaRPr lang="hr-HR" sz="1800" dirty="0">
                        <a:solidFill>
                          <a:schemeClr val="accent1">
                            <a:lumMod val="75000"/>
                          </a:schemeClr>
                        </a:solidFill>
                        <a:effectLst/>
                        <a:latin typeface="+mn-lt"/>
                        <a:ea typeface="Calibri" panose="020F0502020204030204" pitchFamily="34" charset="0"/>
                        <a:cs typeface="Times New Roman"/>
                      </a:endParaRPr>
                    </a:p>
                    <a:p>
                      <a:pPr marL="342900" lvl="0" indent="-342900" algn="just">
                        <a:lnSpc>
                          <a:spcPct val="107000"/>
                        </a:lnSpc>
                        <a:spcAft>
                          <a:spcPts val="80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ugostiteljske objekte za smještaj, ukoliko se prijavljuju kao sporedna aktivnost u okviru projektnog prijedloga valorizacije kulturne baštine destinacije.</a:t>
                      </a:r>
                      <a:endParaRPr lang="hr-HR" sz="1800" dirty="0">
                        <a:solidFill>
                          <a:schemeClr val="accent1">
                            <a:lumMod val="75000"/>
                          </a:schemeClr>
                        </a:solidFill>
                        <a:effectLst/>
                        <a:latin typeface="+mn-lt"/>
                        <a:ea typeface="Calibri" panose="020F0502020204030204" pitchFamily="34" charset="0"/>
                        <a:cs typeface="Times New Roman"/>
                      </a:endParaRPr>
                    </a:p>
                    <a:p>
                      <a:pPr marL="0" indent="0" algn="l">
                        <a:lnSpc>
                          <a:spcPct val="107000"/>
                        </a:lnSpc>
                        <a:spcAft>
                          <a:spcPts val="0"/>
                        </a:spcAft>
                        <a:buFont typeface="Arial" panose="020B0604020202020204" pitchFamily="34" charset="0"/>
                        <a:buNone/>
                      </a:pPr>
                      <a:endParaRPr lang="hr-HR" sz="1800" b="0" kern="1200" dirty="0">
                        <a:solidFill>
                          <a:schemeClr val="accent1">
                            <a:lumMod val="75000"/>
                          </a:schemeClr>
                        </a:solidFill>
                        <a:effectLst/>
                        <a:latin typeface="+mn-lt"/>
                        <a:ea typeface="+mn-ea"/>
                        <a:cs typeface="+mn-cs"/>
                      </a:endParaRPr>
                    </a:p>
                    <a:p>
                      <a:pPr marL="0" lvl="0" indent="0" algn="just">
                        <a:lnSpc>
                          <a:spcPct val="115000"/>
                        </a:lnSpc>
                        <a:spcAft>
                          <a:spcPts val="0"/>
                        </a:spcAft>
                        <a:buFont typeface="+mj-lt"/>
                        <a:buNone/>
                      </a:pPr>
                      <a:r>
                        <a:rPr lang="hr-HR" sz="1800" b="1" i="0" dirty="0">
                          <a:solidFill>
                            <a:schemeClr val="accent1">
                              <a:lumMod val="75000"/>
                            </a:schemeClr>
                          </a:solidFill>
                          <a:effectLst/>
                          <a:latin typeface="+mn-lt"/>
                          <a:ea typeface="Calibri" panose="020F0502020204030204" pitchFamily="34" charset="0"/>
                          <a:cs typeface="Calibri"/>
                        </a:rPr>
                        <a:t>Infrastrukturu u funkciji  valorizacije gastronomske i enološke te ostale ponude destinacije:</a:t>
                      </a:r>
                    </a:p>
                    <a:p>
                      <a:pPr marL="342900" lvl="0" indent="-342900" algn="just">
                        <a:lnSpc>
                          <a:spcPct val="115000"/>
                        </a:lnSpc>
                        <a:spcAft>
                          <a:spcPts val="0"/>
                        </a:spcAft>
                        <a:buSzPts val="1000"/>
                        <a:buFont typeface="Symbol" panose="05050102010706020507" pitchFamily="18" charset="2"/>
                        <a:buChar char=""/>
                        <a:tabLst>
                          <a:tab pos="457200" algn="l"/>
                        </a:tabLst>
                      </a:pPr>
                      <a:r>
                        <a:rPr lang="hr-HR" sz="1800" dirty="0">
                          <a:solidFill>
                            <a:schemeClr val="accent1">
                              <a:lumMod val="75000"/>
                            </a:schemeClr>
                          </a:solidFill>
                          <a:effectLst/>
                          <a:latin typeface="+mn-lt"/>
                          <a:ea typeface="Calibri" panose="020F0502020204030204" pitchFamily="34" charset="0"/>
                          <a:cs typeface="Calibri"/>
                        </a:rPr>
                        <a:t>centre za posjetitelje i interpretacijske centre</a:t>
                      </a:r>
                      <a:endParaRPr lang="hr-HR" sz="1800" b="0" kern="1200" dirty="0">
                        <a:solidFill>
                          <a:schemeClr val="accent1">
                            <a:lumMod val="75000"/>
                          </a:schemeClr>
                        </a:solidFill>
                        <a:effectLst/>
                        <a:latin typeface="+mn-lt"/>
                        <a:ea typeface="+mn-ea"/>
                        <a:cs typeface="Calibri"/>
                      </a:endParaRPr>
                    </a:p>
                  </a:txBody>
                  <a:tcPr marL="68580" marR="68580" marT="0" marB="0" anchor="ctr"/>
                </a:tc>
                <a:extLst>
                  <a:ext uri="{0D108BD9-81ED-4DB2-BD59-A6C34878D82A}">
                    <a16:rowId xmlns:a16="http://schemas.microsoft.com/office/drawing/2014/main" val="355052780"/>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051789" y="532710"/>
            <a:ext cx="2400300" cy="574675"/>
          </a:xfrm>
          <a:prstGeom prst="rect">
            <a:avLst/>
          </a:prstGeom>
        </p:spPr>
      </p:pic>
    </p:spTree>
    <p:extLst>
      <p:ext uri="{BB962C8B-B14F-4D97-AF65-F5344CB8AC3E}">
        <p14:creationId xmlns:p14="http://schemas.microsoft.com/office/powerpoint/2010/main" val="1794221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458964" y="392521"/>
            <a:ext cx="1973494" cy="874713"/>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2800" b="1" kern="1200">
                <a:solidFill>
                  <a:schemeClr val="accent1">
                    <a:lumMod val="75000"/>
                  </a:schemeClr>
                </a:solidFill>
                <a:latin typeface="+mj-lt"/>
                <a:ea typeface="+mj-ea"/>
                <a:cs typeface="+mj-cs"/>
              </a:defRPr>
            </a:lvl1pPr>
          </a:lstStyle>
          <a:p>
            <a:r>
              <a:rPr lang="hr-HR">
                <a:latin typeface="+mn-lt"/>
                <a:cs typeface="Arial" panose="020B0604020202020204" pitchFamily="34" charset="0"/>
              </a:rPr>
              <a:t>Grupa  1</a:t>
            </a:r>
            <a:endParaRPr lang="hr-HR">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3363355578"/>
              </p:ext>
            </p:extLst>
          </p:nvPr>
        </p:nvGraphicFramePr>
        <p:xfrm>
          <a:off x="462116" y="1597021"/>
          <a:ext cx="11199053" cy="4738080"/>
        </p:xfrm>
        <a:graphic>
          <a:graphicData uri="http://schemas.openxmlformats.org/drawingml/2006/table">
            <a:tbl>
              <a:tblPr firstRow="1" firstCol="1" bandRow="1">
                <a:tableStyleId>{5C22544A-7EE6-4342-B048-85BDC9FD1C3A}</a:tableStyleId>
              </a:tblPr>
              <a:tblGrid>
                <a:gridCol w="3081956">
                  <a:extLst>
                    <a:ext uri="{9D8B030D-6E8A-4147-A177-3AD203B41FA5}">
                      <a16:colId xmlns:a16="http://schemas.microsoft.com/office/drawing/2014/main" val="34672579"/>
                    </a:ext>
                  </a:extLst>
                </a:gridCol>
                <a:gridCol w="8117097">
                  <a:extLst>
                    <a:ext uri="{9D8B030D-6E8A-4147-A177-3AD203B41FA5}">
                      <a16:colId xmlns:a16="http://schemas.microsoft.com/office/drawing/2014/main" val="2502287106"/>
                    </a:ext>
                  </a:extLst>
                </a:gridCol>
              </a:tblGrid>
              <a:tr h="313654">
                <a:tc>
                  <a:txBody>
                    <a:bodyPr/>
                    <a:lstStyle/>
                    <a:p>
                      <a:pPr algn="ctr">
                        <a:lnSpc>
                          <a:spcPct val="107000"/>
                        </a:lnSpc>
                        <a:spcAft>
                          <a:spcPts val="0"/>
                        </a:spcAft>
                      </a:pPr>
                      <a:r>
                        <a:rPr lang="hr-HR" sz="1800">
                          <a:effectLst/>
                        </a:rPr>
                        <a:t>GRUPA PROJEKATA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800" baseline="0">
                          <a:effectLst/>
                          <a:latin typeface="Calibri" panose="020F0502020204030204" pitchFamily="34" charset="0"/>
                          <a:ea typeface="Calibri" panose="020F0502020204030204" pitchFamily="34" charset="0"/>
                          <a:cs typeface="Arial" panose="020B0604020202020204" pitchFamily="34" charset="0"/>
                        </a:rPr>
                        <a:t>AKTIVNOSTI</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91689853"/>
                  </a:ext>
                </a:extLst>
              </a:tr>
              <a:tr h="4220159">
                <a:tc>
                  <a:txBody>
                    <a:bodyPr/>
                    <a:lstStyle/>
                    <a:p>
                      <a:pPr>
                        <a:lnSpc>
                          <a:spcPct val="107000"/>
                        </a:lnSpc>
                        <a:spcAft>
                          <a:spcPts val="0"/>
                        </a:spcAft>
                      </a:pPr>
                      <a:r>
                        <a:rPr lang="hr-HR" sz="1800" err="1">
                          <a:effectLst/>
                        </a:rPr>
                        <a:t>Posjetiteljska</a:t>
                      </a:r>
                      <a:r>
                        <a:rPr lang="hr-HR" sz="1800">
                          <a:effectLst/>
                        </a:rPr>
                        <a:t> infrastruktura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lvl="0" indent="0" algn="just">
                        <a:lnSpc>
                          <a:spcPct val="115000"/>
                        </a:lnSpc>
                        <a:spcAft>
                          <a:spcPts val="0"/>
                        </a:spcAft>
                        <a:buFont typeface="+mj-lt"/>
                        <a:buNone/>
                      </a:pPr>
                      <a:r>
                        <a:rPr lang="hr-HR" sz="1800" b="1" dirty="0">
                          <a:solidFill>
                            <a:schemeClr val="accent1">
                              <a:lumMod val="75000"/>
                            </a:schemeClr>
                          </a:solidFill>
                          <a:effectLst/>
                          <a:latin typeface="Calibri"/>
                          <a:ea typeface="Calibri" panose="020F0502020204030204" pitchFamily="34" charset="0"/>
                          <a:cs typeface="Calibri"/>
                        </a:rPr>
                        <a:t>Infrastrukturu u funkciji valorizacije prirodne baštine destinacije: </a:t>
                      </a:r>
                      <a:r>
                        <a:rPr lang="en-US" sz="1800" b="1" dirty="0">
                          <a:solidFill>
                            <a:schemeClr val="accent1">
                              <a:lumMod val="75000"/>
                            </a:schemeClr>
                          </a:solidFill>
                          <a:effectLst/>
                          <a:latin typeface="Calibri"/>
                          <a:ea typeface="Calibri" panose="020F0502020204030204" pitchFamily="34" charset="0"/>
                          <a:cs typeface="Calibri"/>
                        </a:rPr>
                        <a:t> </a:t>
                      </a:r>
                      <a:endParaRPr lang="hr-HR" sz="1800" b="1" dirty="0">
                        <a:solidFill>
                          <a:schemeClr val="accent1">
                            <a:lumMod val="75000"/>
                          </a:schemeClr>
                        </a:solidFill>
                        <a:effectLst/>
                        <a:latin typeface="Calibri"/>
                        <a:ea typeface="Calibri" panose="020F0502020204030204" pitchFamily="34" charset="0"/>
                        <a:cs typeface="Calibri"/>
                      </a:endParaRPr>
                    </a:p>
                    <a:p>
                      <a:pPr marL="285750" lvl="0" indent="-285750" algn="just">
                        <a:lnSpc>
                          <a:spcPct val="107000"/>
                        </a:lnSpc>
                        <a:spcAft>
                          <a:spcPts val="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centre za posjetitelje i interpretacijske centre; </a:t>
                      </a:r>
                    </a:p>
                    <a:p>
                      <a:pPr marL="285750" lvl="0" indent="-285750" algn="just">
                        <a:lnSpc>
                          <a:spcPct val="107000"/>
                        </a:lnSpc>
                        <a:spcAft>
                          <a:spcPts val="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prirodna kupališta uz rijeke i jezera;</a:t>
                      </a:r>
                      <a:endParaRPr lang="hr-HR" sz="1800" dirty="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atrakcije na otvorenom („nebeske“ šetnice, </a:t>
                      </a:r>
                      <a:r>
                        <a:rPr lang="hr-HR" sz="1800" i="1" dirty="0" err="1">
                          <a:solidFill>
                            <a:schemeClr val="accent1">
                              <a:lumMod val="75000"/>
                            </a:schemeClr>
                          </a:solidFill>
                          <a:effectLst/>
                          <a:latin typeface="+mn-lt"/>
                          <a:ea typeface="Times New Roman" panose="02020603050405020304" pitchFamily="18" charset="0"/>
                          <a:cs typeface="Times New Roman"/>
                        </a:rPr>
                        <a:t>skycab</a:t>
                      </a:r>
                      <a:r>
                        <a:rPr lang="hr-HR" sz="1800" dirty="0">
                          <a:solidFill>
                            <a:schemeClr val="accent1">
                              <a:lumMod val="75000"/>
                            </a:schemeClr>
                          </a:solidFill>
                          <a:effectLst/>
                          <a:latin typeface="+mn-lt"/>
                          <a:ea typeface="Times New Roman" panose="02020603050405020304" pitchFamily="18" charset="0"/>
                          <a:cs typeface="Times New Roman"/>
                        </a:rPr>
                        <a:t>, viseći mostovi, stakleni tobogani, staklene stepenice i sl.); </a:t>
                      </a:r>
                      <a:endParaRPr lang="hr-HR" sz="1800" dirty="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plutajuće objekte unutarnje plovidbe - pristani u funkciji turizma;</a:t>
                      </a:r>
                      <a:endParaRPr lang="hr-HR" sz="1800" dirty="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hotele, hotele baština (</a:t>
                      </a:r>
                      <a:r>
                        <a:rPr lang="hr-HR" sz="1800" dirty="0" err="1">
                          <a:solidFill>
                            <a:schemeClr val="accent1">
                              <a:lumMod val="75000"/>
                            </a:schemeClr>
                          </a:solidFill>
                          <a:effectLst/>
                          <a:latin typeface="+mn-lt"/>
                          <a:ea typeface="Times New Roman" panose="02020603050405020304" pitchFamily="18" charset="0"/>
                          <a:cs typeface="Times New Roman"/>
                        </a:rPr>
                        <a:t>heritage</a:t>
                      </a:r>
                      <a:r>
                        <a:rPr lang="hr-HR" sz="1800" dirty="0">
                          <a:solidFill>
                            <a:schemeClr val="accent1">
                              <a:lumMod val="75000"/>
                            </a:schemeClr>
                          </a:solidFill>
                          <a:effectLst/>
                          <a:latin typeface="+mn-lt"/>
                          <a:ea typeface="Times New Roman" panose="02020603050405020304" pitchFamily="18" charset="0"/>
                          <a:cs typeface="Times New Roman"/>
                        </a:rPr>
                        <a:t>), difuzne hotele, </a:t>
                      </a:r>
                      <a:r>
                        <a:rPr lang="hr-HR" sz="1800" dirty="0" err="1">
                          <a:solidFill>
                            <a:schemeClr val="accent1">
                              <a:lumMod val="75000"/>
                            </a:schemeClr>
                          </a:solidFill>
                          <a:effectLst/>
                          <a:latin typeface="+mn-lt"/>
                          <a:ea typeface="Times New Roman" panose="02020603050405020304" pitchFamily="18" charset="0"/>
                          <a:cs typeface="Times New Roman"/>
                        </a:rPr>
                        <a:t>aparthotele</a:t>
                      </a:r>
                      <a:r>
                        <a:rPr lang="hr-HR" sz="1800" dirty="0">
                          <a:solidFill>
                            <a:schemeClr val="accent1">
                              <a:lumMod val="75000"/>
                            </a:schemeClr>
                          </a:solidFill>
                          <a:effectLst/>
                          <a:latin typeface="+mn-lt"/>
                          <a:ea typeface="Times New Roman" panose="02020603050405020304" pitchFamily="18" charset="0"/>
                          <a:cs typeface="Times New Roman"/>
                        </a:rPr>
                        <a:t>, turistička naselja </a:t>
                      </a:r>
                      <a:r>
                        <a:rPr lang="hr-HR" sz="1800" b="1" dirty="0">
                          <a:solidFill>
                            <a:schemeClr val="accent1">
                              <a:lumMod val="75000"/>
                            </a:schemeClr>
                          </a:solidFill>
                          <a:effectLst/>
                          <a:latin typeface="+mn-lt"/>
                          <a:ea typeface="Times New Roman" panose="02020603050405020304" pitchFamily="18" charset="0"/>
                          <a:cs typeface="Times New Roman"/>
                        </a:rPr>
                        <a:t>u funkciji valorizacije prirodne baštine destinacije - ekološka mreža NATURA 2000, prirodnih dobara na UNESCO-ovom popisu svjetske baštine te nacionalnih parkova i parkova prirode; </a:t>
                      </a:r>
                      <a:endParaRPr lang="hr-HR" sz="1800" b="1" dirty="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hostele, kampove, </a:t>
                      </a:r>
                      <a:r>
                        <a:rPr lang="hr-HR" sz="1800" dirty="0" err="1">
                          <a:solidFill>
                            <a:schemeClr val="accent1">
                              <a:lumMod val="75000"/>
                            </a:schemeClr>
                          </a:solidFill>
                          <a:effectLst/>
                          <a:latin typeface="+mn-lt"/>
                          <a:ea typeface="Times New Roman" panose="02020603050405020304" pitchFamily="18" charset="0"/>
                          <a:cs typeface="Times New Roman"/>
                        </a:rPr>
                        <a:t>glamping</a:t>
                      </a:r>
                      <a:r>
                        <a:rPr lang="hr-HR" sz="1800" dirty="0">
                          <a:solidFill>
                            <a:schemeClr val="accent1">
                              <a:lumMod val="75000"/>
                            </a:schemeClr>
                          </a:solidFill>
                          <a:effectLst/>
                          <a:latin typeface="+mn-lt"/>
                          <a:ea typeface="Times New Roman" panose="02020603050405020304" pitchFamily="18" charset="0"/>
                          <a:cs typeface="Times New Roman"/>
                        </a:rPr>
                        <a:t> i kamp odmorišta u funkciji valorizacije prirodne baštine destinacije;</a:t>
                      </a:r>
                      <a:endParaRPr lang="hr-HR" sz="1800" dirty="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vozila (mini </a:t>
                      </a:r>
                      <a:r>
                        <a:rPr lang="hr-HR" sz="1800" dirty="0" err="1">
                          <a:solidFill>
                            <a:schemeClr val="accent1">
                              <a:lumMod val="75000"/>
                            </a:schemeClr>
                          </a:solidFill>
                          <a:effectLst/>
                          <a:latin typeface="+mn-lt"/>
                          <a:ea typeface="Times New Roman" panose="02020603050405020304" pitchFamily="18" charset="0"/>
                          <a:cs typeface="Times New Roman"/>
                        </a:rPr>
                        <a:t>buseva</a:t>
                      </a:r>
                      <a:r>
                        <a:rPr lang="hr-HR" sz="1800" dirty="0">
                          <a:solidFill>
                            <a:schemeClr val="accent1">
                              <a:lumMod val="75000"/>
                            </a:schemeClr>
                          </a:solidFill>
                          <a:effectLst/>
                          <a:latin typeface="+mn-lt"/>
                          <a:ea typeface="Times New Roman" panose="02020603050405020304" pitchFamily="18" charset="0"/>
                          <a:cs typeface="Times New Roman"/>
                        </a:rPr>
                        <a:t> i sl.) i plovila s nultom emisijom ugljika namijenjenih za prijevoz posjetitelja prirodne baštine;</a:t>
                      </a:r>
                      <a:endParaRPr lang="hr-HR" sz="1800" dirty="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800"/>
                        </a:spcAft>
                        <a:buFont typeface="Arial" panose="020B0604020202020204" pitchFamily="34" charset="0"/>
                        <a:buChar char="•"/>
                      </a:pPr>
                      <a:r>
                        <a:rPr lang="hr-HR" sz="1800" dirty="0">
                          <a:solidFill>
                            <a:schemeClr val="accent1">
                              <a:lumMod val="75000"/>
                            </a:schemeClr>
                          </a:solidFill>
                          <a:effectLst/>
                          <a:latin typeface="+mn-lt"/>
                          <a:ea typeface="Times New Roman" panose="02020603050405020304" pitchFamily="18" charset="0"/>
                          <a:cs typeface="Times New Roman"/>
                        </a:rPr>
                        <a:t>šetnice, tematske staze, pješačke </a:t>
                      </a:r>
                      <a:r>
                        <a:rPr lang="hr-HR" sz="1800" dirty="0" err="1">
                          <a:solidFill>
                            <a:schemeClr val="accent1">
                              <a:lumMod val="75000"/>
                            </a:schemeClr>
                          </a:solidFill>
                          <a:effectLst/>
                          <a:latin typeface="+mn-lt"/>
                          <a:ea typeface="Times New Roman" panose="02020603050405020304" pitchFamily="18" charset="0"/>
                          <a:cs typeface="Times New Roman"/>
                        </a:rPr>
                        <a:t>trekking</a:t>
                      </a:r>
                      <a:r>
                        <a:rPr lang="hr-HR" sz="1800" dirty="0">
                          <a:solidFill>
                            <a:schemeClr val="accent1">
                              <a:lumMod val="75000"/>
                            </a:schemeClr>
                          </a:solidFill>
                          <a:effectLst/>
                          <a:latin typeface="+mn-lt"/>
                          <a:ea typeface="Times New Roman" panose="02020603050405020304" pitchFamily="18" charset="0"/>
                          <a:cs typeface="Times New Roman"/>
                        </a:rPr>
                        <a:t> staze te staze dugog hodanja.</a:t>
                      </a:r>
                      <a:endParaRPr lang="hr-HR" sz="1800" dirty="0">
                        <a:solidFill>
                          <a:schemeClr val="accent1">
                            <a:lumMod val="75000"/>
                          </a:schemeClr>
                        </a:solidFill>
                        <a:effectLst/>
                        <a:latin typeface="+mn-lt"/>
                        <a:ea typeface="Calibri" panose="020F0502020204030204" pitchFamily="34" charset="0"/>
                        <a:cs typeface="Times New Roman"/>
                      </a:endParaRPr>
                    </a:p>
                  </a:txBody>
                  <a:tcPr marL="68580" marR="68580" marT="0" marB="0" anchor="ctr"/>
                </a:tc>
                <a:extLst>
                  <a:ext uri="{0D108BD9-81ED-4DB2-BD59-A6C34878D82A}">
                    <a16:rowId xmlns:a16="http://schemas.microsoft.com/office/drawing/2014/main" val="355052780"/>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966190" y="479988"/>
            <a:ext cx="2400300" cy="574675"/>
          </a:xfrm>
          <a:prstGeom prst="rect">
            <a:avLst/>
          </a:prstGeom>
        </p:spPr>
      </p:pic>
    </p:spTree>
    <p:extLst>
      <p:ext uri="{BB962C8B-B14F-4D97-AF65-F5344CB8AC3E}">
        <p14:creationId xmlns:p14="http://schemas.microsoft.com/office/powerpoint/2010/main" val="3574763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907694" y="383464"/>
            <a:ext cx="2538573" cy="874738"/>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2800" b="1" kern="1200">
                <a:solidFill>
                  <a:schemeClr val="accent1">
                    <a:lumMod val="75000"/>
                  </a:schemeClr>
                </a:solidFill>
                <a:latin typeface="+mj-lt"/>
                <a:ea typeface="+mj-ea"/>
                <a:cs typeface="+mj-cs"/>
              </a:defRPr>
            </a:lvl1pPr>
          </a:lstStyle>
          <a:p>
            <a:r>
              <a:rPr lang="hr-HR">
                <a:latin typeface="+mn-lt"/>
                <a:cs typeface="Arial" panose="020B0604020202020204" pitchFamily="34" charset="0"/>
              </a:rPr>
              <a:t>Grupa  2</a:t>
            </a:r>
            <a:endParaRPr lang="hr-HR">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2754237682"/>
              </p:ext>
            </p:extLst>
          </p:nvPr>
        </p:nvGraphicFramePr>
        <p:xfrm>
          <a:off x="412956" y="1410209"/>
          <a:ext cx="11369741" cy="5002780"/>
        </p:xfrm>
        <a:graphic>
          <a:graphicData uri="http://schemas.openxmlformats.org/drawingml/2006/table">
            <a:tbl>
              <a:tblPr firstRow="1" firstCol="1" bandRow="1">
                <a:tableStyleId>{5C22544A-7EE6-4342-B048-85BDC9FD1C3A}</a:tableStyleId>
              </a:tblPr>
              <a:tblGrid>
                <a:gridCol w="3128928">
                  <a:extLst>
                    <a:ext uri="{9D8B030D-6E8A-4147-A177-3AD203B41FA5}">
                      <a16:colId xmlns:a16="http://schemas.microsoft.com/office/drawing/2014/main" val="34672579"/>
                    </a:ext>
                  </a:extLst>
                </a:gridCol>
                <a:gridCol w="8240813">
                  <a:extLst>
                    <a:ext uri="{9D8B030D-6E8A-4147-A177-3AD203B41FA5}">
                      <a16:colId xmlns:a16="http://schemas.microsoft.com/office/drawing/2014/main" val="2502287106"/>
                    </a:ext>
                  </a:extLst>
                </a:gridCol>
              </a:tblGrid>
              <a:tr h="457920">
                <a:tc>
                  <a:txBody>
                    <a:bodyPr/>
                    <a:lstStyle/>
                    <a:p>
                      <a:pPr algn="ctr">
                        <a:lnSpc>
                          <a:spcPct val="107000"/>
                        </a:lnSpc>
                        <a:spcAft>
                          <a:spcPts val="0"/>
                        </a:spcAft>
                      </a:pPr>
                      <a:r>
                        <a:rPr lang="hr-HR" sz="1800">
                          <a:effectLst/>
                        </a:rPr>
                        <a:t>GRUPA PROJEKATA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800" baseline="0">
                          <a:effectLst/>
                          <a:latin typeface="Calibri" panose="020F0502020204030204" pitchFamily="34" charset="0"/>
                          <a:ea typeface="Calibri" panose="020F0502020204030204" pitchFamily="34" charset="0"/>
                          <a:cs typeface="Arial" panose="020B0604020202020204" pitchFamily="34" charset="0"/>
                        </a:rPr>
                        <a:t>AKTIVNOSTI</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91689853"/>
                  </a:ext>
                </a:extLst>
              </a:tr>
              <a:tr h="4544860">
                <a:tc>
                  <a:txBody>
                    <a:bodyPr/>
                    <a:lstStyle/>
                    <a:p>
                      <a:pPr>
                        <a:lnSpc>
                          <a:spcPct val="107000"/>
                        </a:lnSpc>
                        <a:spcAft>
                          <a:spcPts val="0"/>
                        </a:spcAft>
                      </a:pPr>
                      <a:r>
                        <a:rPr lang="hr-HR" sz="1800">
                          <a:effectLst/>
                        </a:rPr>
                        <a:t>Infrastruktura aktivnog turizma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15000"/>
                        </a:lnSpc>
                        <a:spcAft>
                          <a:spcPts val="800"/>
                        </a:spcAft>
                      </a:pPr>
                      <a:r>
                        <a:rPr lang="en-US" sz="1800" b="1" err="1">
                          <a:solidFill>
                            <a:schemeClr val="accent1">
                              <a:lumMod val="75000"/>
                            </a:schemeClr>
                          </a:solidFill>
                          <a:effectLst/>
                          <a:latin typeface="Calibri"/>
                          <a:ea typeface="Calibri" panose="020F0502020204030204" pitchFamily="34" charset="0"/>
                          <a:cs typeface="Calibri"/>
                        </a:rPr>
                        <a:t>Infrastruktura</a:t>
                      </a:r>
                      <a:r>
                        <a:rPr lang="en-US" sz="1800" b="1">
                          <a:solidFill>
                            <a:schemeClr val="accent1">
                              <a:lumMod val="75000"/>
                            </a:schemeClr>
                          </a:solidFill>
                          <a:effectLst/>
                          <a:latin typeface="Calibri"/>
                          <a:ea typeface="Calibri" panose="020F0502020204030204" pitchFamily="34" charset="0"/>
                          <a:cs typeface="Calibri"/>
                        </a:rPr>
                        <a:t> </a:t>
                      </a:r>
                      <a:r>
                        <a:rPr lang="en-US" sz="1800" b="1" err="1">
                          <a:solidFill>
                            <a:schemeClr val="accent1">
                              <a:lumMod val="75000"/>
                            </a:schemeClr>
                          </a:solidFill>
                          <a:effectLst/>
                          <a:latin typeface="Calibri"/>
                          <a:ea typeface="Calibri" panose="020F0502020204030204" pitchFamily="34" charset="0"/>
                          <a:cs typeface="Calibri"/>
                        </a:rPr>
                        <a:t>aktivnog</a:t>
                      </a:r>
                      <a:r>
                        <a:rPr lang="en-US" sz="1800" b="1">
                          <a:solidFill>
                            <a:schemeClr val="accent1">
                              <a:lumMod val="75000"/>
                            </a:schemeClr>
                          </a:solidFill>
                          <a:effectLst/>
                          <a:latin typeface="Calibri"/>
                          <a:ea typeface="Calibri" panose="020F0502020204030204" pitchFamily="34" charset="0"/>
                          <a:cs typeface="Calibri"/>
                        </a:rPr>
                        <a:t> </a:t>
                      </a:r>
                      <a:r>
                        <a:rPr lang="en-US" sz="1800" b="1" err="1">
                          <a:solidFill>
                            <a:schemeClr val="accent1">
                              <a:lumMod val="75000"/>
                            </a:schemeClr>
                          </a:solidFill>
                          <a:effectLst/>
                          <a:latin typeface="Calibri"/>
                          <a:ea typeface="Calibri" panose="020F0502020204030204" pitchFamily="34" charset="0"/>
                          <a:cs typeface="Calibri"/>
                        </a:rPr>
                        <a:t>turizma</a:t>
                      </a:r>
                      <a:r>
                        <a:rPr lang="en-US" sz="1800" b="1">
                          <a:solidFill>
                            <a:schemeClr val="accent1">
                              <a:lumMod val="75000"/>
                            </a:schemeClr>
                          </a:solidFill>
                          <a:effectLst/>
                          <a:latin typeface="Calibri"/>
                          <a:ea typeface="Calibri" panose="020F0502020204030204" pitchFamily="34" charset="0"/>
                          <a:cs typeface="Calibri"/>
                        </a:rPr>
                        <a:t> </a:t>
                      </a:r>
                      <a:r>
                        <a:rPr lang="en-US" sz="1800" b="1" err="1">
                          <a:solidFill>
                            <a:schemeClr val="accent1">
                              <a:lumMod val="75000"/>
                            </a:schemeClr>
                          </a:solidFill>
                          <a:effectLst/>
                          <a:latin typeface="Calibri"/>
                          <a:ea typeface="Calibri" panose="020F0502020204030204" pitchFamily="34" charset="0"/>
                          <a:cs typeface="Calibri"/>
                        </a:rPr>
                        <a:t>obuhvaća</a:t>
                      </a:r>
                      <a:r>
                        <a:rPr lang="en-US" sz="1800" b="1">
                          <a:solidFill>
                            <a:schemeClr val="accent1">
                              <a:lumMod val="75000"/>
                            </a:schemeClr>
                          </a:solidFill>
                          <a:effectLst/>
                          <a:latin typeface="Calibri"/>
                          <a:ea typeface="Calibri" panose="020F0502020204030204" pitchFamily="34" charset="0"/>
                          <a:cs typeface="Calibri"/>
                        </a:rPr>
                        <a:t>:</a:t>
                      </a:r>
                      <a:endParaRPr lang="hr-HR" sz="1800" b="1">
                        <a:solidFill>
                          <a:schemeClr val="accent1">
                            <a:lumMod val="75000"/>
                          </a:schemeClr>
                        </a:solidFill>
                        <a:effectLst/>
                        <a:latin typeface="Calibri"/>
                        <a:ea typeface="Calibri" panose="020F0502020204030204" pitchFamily="34" charset="0"/>
                        <a:cs typeface="Calibri"/>
                      </a:endParaRPr>
                    </a:p>
                    <a:p>
                      <a:pPr marL="285750" lvl="0" indent="-285750" algn="just">
                        <a:lnSpc>
                          <a:spcPct val="107000"/>
                        </a:lnSpc>
                        <a:spcAft>
                          <a:spcPts val="0"/>
                        </a:spcAft>
                        <a:buFont typeface="Arial" panose="020B0604020202020204" pitchFamily="34" charset="0"/>
                        <a:buChar char="•"/>
                      </a:pPr>
                      <a:r>
                        <a:rPr lang="hr-HR" sz="1800">
                          <a:solidFill>
                            <a:schemeClr val="accent1">
                              <a:lumMod val="75000"/>
                            </a:schemeClr>
                          </a:solidFill>
                          <a:effectLst/>
                          <a:latin typeface="+mn-lt"/>
                          <a:ea typeface="Times New Roman" panose="02020603050405020304" pitchFamily="18" charset="0"/>
                          <a:cs typeface="Times New Roman"/>
                        </a:rPr>
                        <a:t>sportsko-rekreacijsku infrastrukturu u funkciji turizma;</a:t>
                      </a:r>
                      <a:endParaRPr lang="hr-HR" sz="180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a:solidFill>
                            <a:schemeClr val="accent1">
                              <a:lumMod val="75000"/>
                            </a:schemeClr>
                          </a:solidFill>
                          <a:effectLst/>
                          <a:latin typeface="+mn-lt"/>
                          <a:ea typeface="Times New Roman" panose="02020603050405020304" pitchFamily="18" charset="0"/>
                          <a:cs typeface="Times New Roman"/>
                        </a:rPr>
                        <a:t>planinarske objekte (domove, kuće, skloništa) i puteve te vidikovce;</a:t>
                      </a:r>
                      <a:endParaRPr lang="hr-HR" sz="180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err="1">
                          <a:solidFill>
                            <a:schemeClr val="accent1">
                              <a:lumMod val="75000"/>
                            </a:schemeClr>
                          </a:solidFill>
                          <a:effectLst/>
                          <a:latin typeface="+mn-lt"/>
                          <a:ea typeface="Times New Roman" panose="02020603050405020304" pitchFamily="18" charset="0"/>
                          <a:cs typeface="Times New Roman"/>
                        </a:rPr>
                        <a:t>cikloturističku</a:t>
                      </a:r>
                      <a:r>
                        <a:rPr lang="hr-HR" sz="1800">
                          <a:solidFill>
                            <a:schemeClr val="accent1">
                              <a:lumMod val="75000"/>
                            </a:schemeClr>
                          </a:solidFill>
                          <a:effectLst/>
                          <a:latin typeface="+mn-lt"/>
                          <a:ea typeface="Times New Roman" panose="02020603050405020304" pitchFamily="18" charset="0"/>
                          <a:cs typeface="Times New Roman"/>
                        </a:rPr>
                        <a:t> infrastrukturu;</a:t>
                      </a:r>
                      <a:endParaRPr lang="hr-HR" sz="180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a:solidFill>
                            <a:schemeClr val="accent1">
                              <a:lumMod val="75000"/>
                            </a:schemeClr>
                          </a:solidFill>
                          <a:effectLst/>
                          <a:latin typeface="+mn-lt"/>
                          <a:ea typeface="Times New Roman" panose="02020603050405020304" pitchFamily="18" charset="0"/>
                          <a:cs typeface="Times New Roman"/>
                        </a:rPr>
                        <a:t>adrenalinske parkove;</a:t>
                      </a:r>
                      <a:endParaRPr lang="hr-HR" sz="180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0"/>
                        </a:spcAft>
                        <a:buFont typeface="Arial" panose="020B0604020202020204" pitchFamily="34" charset="0"/>
                        <a:buChar char="•"/>
                      </a:pPr>
                      <a:r>
                        <a:rPr lang="hr-HR" sz="1800">
                          <a:solidFill>
                            <a:schemeClr val="accent1">
                              <a:lumMod val="75000"/>
                            </a:schemeClr>
                          </a:solidFill>
                          <a:effectLst/>
                          <a:latin typeface="+mn-lt"/>
                          <a:ea typeface="Times New Roman" panose="02020603050405020304" pitchFamily="18" charset="0"/>
                          <a:cs typeface="Times New Roman"/>
                        </a:rPr>
                        <a:t>hotele, hotele baština </a:t>
                      </a:r>
                      <a:r>
                        <a:rPr lang="hr-HR" sz="1800" i="1">
                          <a:solidFill>
                            <a:schemeClr val="accent1">
                              <a:lumMod val="75000"/>
                            </a:schemeClr>
                          </a:solidFill>
                          <a:effectLst/>
                          <a:latin typeface="+mn-lt"/>
                          <a:ea typeface="Times New Roman" panose="02020603050405020304" pitchFamily="18" charset="0"/>
                          <a:cs typeface="Times New Roman"/>
                        </a:rPr>
                        <a:t>(</a:t>
                      </a:r>
                      <a:r>
                        <a:rPr lang="hr-HR" sz="1800" i="1" err="1">
                          <a:solidFill>
                            <a:schemeClr val="accent1">
                              <a:lumMod val="75000"/>
                            </a:schemeClr>
                          </a:solidFill>
                          <a:effectLst/>
                          <a:latin typeface="+mn-lt"/>
                          <a:ea typeface="Times New Roman" panose="02020603050405020304" pitchFamily="18" charset="0"/>
                          <a:cs typeface="Times New Roman"/>
                        </a:rPr>
                        <a:t>heritage</a:t>
                      </a:r>
                      <a:r>
                        <a:rPr lang="hr-HR" sz="1800" i="1">
                          <a:solidFill>
                            <a:schemeClr val="accent1">
                              <a:lumMod val="75000"/>
                            </a:schemeClr>
                          </a:solidFill>
                          <a:effectLst/>
                          <a:latin typeface="+mn-lt"/>
                          <a:ea typeface="Times New Roman" panose="02020603050405020304" pitchFamily="18" charset="0"/>
                          <a:cs typeface="Times New Roman"/>
                        </a:rPr>
                        <a:t>),</a:t>
                      </a:r>
                      <a:r>
                        <a:rPr lang="hr-HR" sz="1800">
                          <a:solidFill>
                            <a:schemeClr val="accent1">
                              <a:lumMod val="75000"/>
                            </a:schemeClr>
                          </a:solidFill>
                          <a:effectLst/>
                          <a:latin typeface="+mn-lt"/>
                          <a:ea typeface="Times New Roman" panose="02020603050405020304" pitchFamily="18" charset="0"/>
                          <a:cs typeface="Times New Roman"/>
                        </a:rPr>
                        <a:t> difuzne hotele, </a:t>
                      </a:r>
                      <a:r>
                        <a:rPr lang="hr-HR" sz="1800" i="1" err="1">
                          <a:solidFill>
                            <a:schemeClr val="accent1">
                              <a:lumMod val="75000"/>
                            </a:schemeClr>
                          </a:solidFill>
                          <a:effectLst/>
                          <a:latin typeface="+mn-lt"/>
                          <a:ea typeface="Times New Roman" panose="02020603050405020304" pitchFamily="18" charset="0"/>
                          <a:cs typeface="Times New Roman"/>
                        </a:rPr>
                        <a:t>aparthotele</a:t>
                      </a:r>
                      <a:r>
                        <a:rPr lang="hr-HR" sz="1800">
                          <a:solidFill>
                            <a:schemeClr val="accent1">
                              <a:lumMod val="75000"/>
                            </a:schemeClr>
                          </a:solidFill>
                          <a:effectLst/>
                          <a:latin typeface="+mn-lt"/>
                          <a:ea typeface="Times New Roman" panose="02020603050405020304" pitchFamily="18" charset="0"/>
                          <a:cs typeface="Times New Roman"/>
                        </a:rPr>
                        <a:t>, turistička naselja;</a:t>
                      </a:r>
                      <a:endParaRPr lang="hr-HR" sz="1800">
                        <a:solidFill>
                          <a:schemeClr val="accent1">
                            <a:lumMod val="75000"/>
                          </a:schemeClr>
                        </a:solidFill>
                        <a:effectLst/>
                        <a:latin typeface="+mn-lt"/>
                        <a:ea typeface="Calibri" panose="020F0502020204030204" pitchFamily="34" charset="0"/>
                        <a:cs typeface="Times New Roman"/>
                      </a:endParaRPr>
                    </a:p>
                    <a:p>
                      <a:pPr marL="285750" lvl="0" indent="-285750" algn="just">
                        <a:lnSpc>
                          <a:spcPct val="107000"/>
                        </a:lnSpc>
                        <a:spcAft>
                          <a:spcPts val="800"/>
                        </a:spcAft>
                        <a:buFont typeface="Arial" panose="020B0604020202020204" pitchFamily="34" charset="0"/>
                        <a:buChar char="•"/>
                      </a:pPr>
                      <a:r>
                        <a:rPr lang="hr-HR" sz="1800">
                          <a:solidFill>
                            <a:schemeClr val="accent1">
                              <a:lumMod val="75000"/>
                            </a:schemeClr>
                          </a:solidFill>
                          <a:effectLst/>
                          <a:latin typeface="+mn-lt"/>
                          <a:ea typeface="Times New Roman" panose="02020603050405020304" pitchFamily="18" charset="0"/>
                          <a:cs typeface="Times New Roman"/>
                        </a:rPr>
                        <a:t>hostele, kampove, </a:t>
                      </a:r>
                      <a:r>
                        <a:rPr lang="hr-HR" sz="1800" i="1" err="1">
                          <a:solidFill>
                            <a:schemeClr val="accent1">
                              <a:lumMod val="75000"/>
                            </a:schemeClr>
                          </a:solidFill>
                          <a:effectLst/>
                          <a:latin typeface="+mn-lt"/>
                          <a:ea typeface="Times New Roman" panose="02020603050405020304" pitchFamily="18" charset="0"/>
                          <a:cs typeface="Times New Roman"/>
                        </a:rPr>
                        <a:t>glamping</a:t>
                      </a:r>
                      <a:r>
                        <a:rPr lang="hr-HR" sz="1800">
                          <a:solidFill>
                            <a:schemeClr val="accent1">
                              <a:lumMod val="75000"/>
                            </a:schemeClr>
                          </a:solidFill>
                          <a:effectLst/>
                          <a:latin typeface="+mn-lt"/>
                          <a:ea typeface="Times New Roman" panose="02020603050405020304" pitchFamily="18" charset="0"/>
                          <a:cs typeface="Times New Roman"/>
                        </a:rPr>
                        <a:t> i kamp odmorišta. </a:t>
                      </a:r>
                      <a:endParaRPr lang="hr-HR" sz="1800">
                        <a:effectLst/>
                        <a:latin typeface="+mn-lt"/>
                        <a:ea typeface="Calibri" panose="020F0502020204030204" pitchFamily="34" charset="0"/>
                        <a:cs typeface="Times New Roman" panose="02020603050405020304" pitchFamily="18" charset="0"/>
                      </a:endParaRPr>
                    </a:p>
                    <a:p>
                      <a:pPr algn="just">
                        <a:lnSpc>
                          <a:spcPct val="115000"/>
                        </a:lnSpc>
                        <a:spcAft>
                          <a:spcPts val="800"/>
                        </a:spcAft>
                      </a:pP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55052780"/>
                  </a:ext>
                </a:extLst>
              </a:tr>
            </a:tbl>
          </a:graphicData>
        </a:graphic>
      </p:graphicFrame>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4535366" y="472193"/>
            <a:ext cx="2400300" cy="574675"/>
          </a:xfrm>
          <a:prstGeom prst="rect">
            <a:avLst/>
          </a:prstGeom>
        </p:spPr>
      </p:pic>
    </p:spTree>
    <p:extLst>
      <p:ext uri="{BB962C8B-B14F-4D97-AF65-F5344CB8AC3E}">
        <p14:creationId xmlns:p14="http://schemas.microsoft.com/office/powerpoint/2010/main" val="1457301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7694" y="393294"/>
            <a:ext cx="2538573" cy="874738"/>
          </a:xfrm>
        </p:spPr>
        <p:txBody>
          <a:bodyPr/>
          <a:lstStyle/>
          <a:p>
            <a:r>
              <a:rPr lang="hr-HR">
                <a:latin typeface="+mn-lt"/>
                <a:cs typeface="Arial" panose="020B0604020202020204" pitchFamily="34" charset="0"/>
              </a:rPr>
              <a:t>Grupa  3</a:t>
            </a:r>
            <a:endParaRPr lang="hr-HR">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3618229"/>
              </p:ext>
            </p:extLst>
          </p:nvPr>
        </p:nvGraphicFramePr>
        <p:xfrm>
          <a:off x="550607" y="1474835"/>
          <a:ext cx="11061290" cy="4709655"/>
        </p:xfrm>
        <a:graphic>
          <a:graphicData uri="http://schemas.openxmlformats.org/drawingml/2006/table">
            <a:tbl>
              <a:tblPr firstRow="1" firstCol="1" bandRow="1">
                <a:tableStyleId>{5C22544A-7EE6-4342-B048-85BDC9FD1C3A}</a:tableStyleId>
              </a:tblPr>
              <a:tblGrid>
                <a:gridCol w="3044044">
                  <a:extLst>
                    <a:ext uri="{9D8B030D-6E8A-4147-A177-3AD203B41FA5}">
                      <a16:colId xmlns:a16="http://schemas.microsoft.com/office/drawing/2014/main" val="34672579"/>
                    </a:ext>
                  </a:extLst>
                </a:gridCol>
                <a:gridCol w="8017246">
                  <a:extLst>
                    <a:ext uri="{9D8B030D-6E8A-4147-A177-3AD203B41FA5}">
                      <a16:colId xmlns:a16="http://schemas.microsoft.com/office/drawing/2014/main" val="2502287106"/>
                    </a:ext>
                  </a:extLst>
                </a:gridCol>
              </a:tblGrid>
              <a:tr h="460606">
                <a:tc>
                  <a:txBody>
                    <a:bodyPr/>
                    <a:lstStyle/>
                    <a:p>
                      <a:pPr algn="ctr">
                        <a:lnSpc>
                          <a:spcPct val="107000"/>
                        </a:lnSpc>
                        <a:spcAft>
                          <a:spcPts val="0"/>
                        </a:spcAft>
                      </a:pPr>
                      <a:r>
                        <a:rPr lang="hr-HR" sz="1800">
                          <a:effectLst/>
                        </a:rPr>
                        <a:t>GRUPA PROJEKATA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800" baseline="0">
                          <a:effectLst/>
                          <a:latin typeface="Calibri" panose="020F0502020204030204" pitchFamily="34" charset="0"/>
                          <a:ea typeface="Calibri" panose="020F0502020204030204" pitchFamily="34" charset="0"/>
                          <a:cs typeface="Arial" panose="020B0604020202020204" pitchFamily="34" charset="0"/>
                        </a:rPr>
                        <a:t>AKTIVNOSTI</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91689853"/>
                  </a:ext>
                </a:extLst>
              </a:tr>
              <a:tr h="4249049">
                <a:tc>
                  <a:txBody>
                    <a:bodyPr/>
                    <a:lstStyle/>
                    <a:p>
                      <a:pPr>
                        <a:lnSpc>
                          <a:spcPct val="107000"/>
                        </a:lnSpc>
                        <a:spcAft>
                          <a:spcPts val="0"/>
                        </a:spcAft>
                      </a:pPr>
                      <a:r>
                        <a:rPr lang="hr-HR" sz="1800">
                          <a:effectLst/>
                        </a:rPr>
                        <a:t>Infrastruktura u funkciji razvoja lječilišnog i wellness turizma</a:t>
                      </a: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lvl="0" indent="0" algn="just">
                        <a:lnSpc>
                          <a:spcPct val="115000"/>
                        </a:lnSpc>
                        <a:spcAft>
                          <a:spcPts val="0"/>
                        </a:spcAft>
                        <a:buFont typeface="Symbol" panose="05050102010706020507" pitchFamily="18" charset="2"/>
                        <a:buNone/>
                      </a:pPr>
                      <a:r>
                        <a:rPr lang="en-US" sz="1800" b="1" err="1">
                          <a:solidFill>
                            <a:schemeClr val="accent1">
                              <a:lumMod val="75000"/>
                            </a:schemeClr>
                          </a:solidFill>
                          <a:effectLst/>
                          <a:latin typeface="Calibri"/>
                          <a:ea typeface="Calibri" panose="020F0502020204030204" pitchFamily="34" charset="0"/>
                          <a:cs typeface="Calibri"/>
                        </a:rPr>
                        <a:t>Infrastruktura</a:t>
                      </a:r>
                      <a:r>
                        <a:rPr lang="en-US" sz="1800" b="1">
                          <a:solidFill>
                            <a:schemeClr val="accent1">
                              <a:lumMod val="75000"/>
                            </a:schemeClr>
                          </a:solidFill>
                          <a:effectLst/>
                          <a:latin typeface="Calibri"/>
                          <a:ea typeface="Calibri" panose="020F0502020204030204" pitchFamily="34" charset="0"/>
                          <a:cs typeface="Calibri"/>
                        </a:rPr>
                        <a:t> u </a:t>
                      </a:r>
                      <a:r>
                        <a:rPr lang="en-US" sz="1800" b="1" err="1">
                          <a:solidFill>
                            <a:schemeClr val="accent1">
                              <a:lumMod val="75000"/>
                            </a:schemeClr>
                          </a:solidFill>
                          <a:effectLst/>
                          <a:latin typeface="Calibri"/>
                          <a:ea typeface="Calibri" panose="020F0502020204030204" pitchFamily="34" charset="0"/>
                          <a:cs typeface="Calibri"/>
                        </a:rPr>
                        <a:t>funkciji</a:t>
                      </a:r>
                      <a:r>
                        <a:rPr lang="en-US" sz="1800" b="1">
                          <a:solidFill>
                            <a:schemeClr val="accent1">
                              <a:lumMod val="75000"/>
                            </a:schemeClr>
                          </a:solidFill>
                          <a:effectLst/>
                          <a:latin typeface="Calibri"/>
                          <a:ea typeface="Calibri" panose="020F0502020204030204" pitchFamily="34" charset="0"/>
                          <a:cs typeface="Calibri"/>
                        </a:rPr>
                        <a:t> </a:t>
                      </a:r>
                      <a:r>
                        <a:rPr lang="en-US" sz="1800" b="1" err="1">
                          <a:solidFill>
                            <a:schemeClr val="accent1">
                              <a:lumMod val="75000"/>
                            </a:schemeClr>
                          </a:solidFill>
                          <a:effectLst/>
                          <a:latin typeface="Calibri"/>
                          <a:ea typeface="Calibri" panose="020F0502020204030204" pitchFamily="34" charset="0"/>
                          <a:cs typeface="Calibri"/>
                        </a:rPr>
                        <a:t>razvoja</a:t>
                      </a:r>
                      <a:r>
                        <a:rPr lang="en-US" sz="1800" b="1">
                          <a:solidFill>
                            <a:schemeClr val="accent1">
                              <a:lumMod val="75000"/>
                            </a:schemeClr>
                          </a:solidFill>
                          <a:effectLst/>
                          <a:latin typeface="Calibri"/>
                          <a:ea typeface="Calibri" panose="020F0502020204030204" pitchFamily="34" charset="0"/>
                          <a:cs typeface="Calibri"/>
                        </a:rPr>
                        <a:t> </a:t>
                      </a:r>
                      <a:r>
                        <a:rPr lang="en-US" sz="1800" b="1" err="1">
                          <a:solidFill>
                            <a:schemeClr val="accent1">
                              <a:lumMod val="75000"/>
                            </a:schemeClr>
                          </a:solidFill>
                          <a:effectLst/>
                          <a:latin typeface="Calibri"/>
                          <a:ea typeface="Calibri" panose="020F0502020204030204" pitchFamily="34" charset="0"/>
                          <a:cs typeface="Calibri"/>
                        </a:rPr>
                        <a:t>lječilišnog</a:t>
                      </a:r>
                      <a:r>
                        <a:rPr lang="en-US" sz="1800" b="1">
                          <a:solidFill>
                            <a:schemeClr val="accent1">
                              <a:lumMod val="75000"/>
                            </a:schemeClr>
                          </a:solidFill>
                          <a:effectLst/>
                          <a:latin typeface="Calibri"/>
                          <a:ea typeface="Calibri" panose="020F0502020204030204" pitchFamily="34" charset="0"/>
                          <a:cs typeface="Calibri"/>
                        </a:rPr>
                        <a:t> </a:t>
                      </a:r>
                      <a:r>
                        <a:rPr lang="en-US" sz="1800" b="1" err="1">
                          <a:solidFill>
                            <a:schemeClr val="accent1">
                              <a:lumMod val="75000"/>
                            </a:schemeClr>
                          </a:solidFill>
                          <a:effectLst/>
                          <a:latin typeface="Calibri"/>
                          <a:ea typeface="Calibri" panose="020F0502020204030204" pitchFamily="34" charset="0"/>
                          <a:cs typeface="Calibri"/>
                        </a:rPr>
                        <a:t>i</a:t>
                      </a:r>
                      <a:r>
                        <a:rPr lang="en-US" sz="1800" b="1">
                          <a:solidFill>
                            <a:schemeClr val="accent1">
                              <a:lumMod val="75000"/>
                            </a:schemeClr>
                          </a:solidFill>
                          <a:effectLst/>
                          <a:latin typeface="Calibri"/>
                          <a:ea typeface="Calibri" panose="020F0502020204030204" pitchFamily="34" charset="0"/>
                          <a:cs typeface="Calibri"/>
                        </a:rPr>
                        <a:t> wellness </a:t>
                      </a:r>
                      <a:r>
                        <a:rPr lang="en-US" sz="1800" b="1" err="1">
                          <a:solidFill>
                            <a:schemeClr val="accent1">
                              <a:lumMod val="75000"/>
                            </a:schemeClr>
                          </a:solidFill>
                          <a:effectLst/>
                          <a:latin typeface="Calibri"/>
                          <a:ea typeface="Calibri" panose="020F0502020204030204" pitchFamily="34" charset="0"/>
                          <a:cs typeface="Calibri"/>
                        </a:rPr>
                        <a:t>turizma</a:t>
                      </a:r>
                      <a:r>
                        <a:rPr lang="en-US" sz="1800" b="1">
                          <a:solidFill>
                            <a:schemeClr val="accent1">
                              <a:lumMod val="75000"/>
                            </a:schemeClr>
                          </a:solidFill>
                          <a:effectLst/>
                          <a:latin typeface="Calibri"/>
                          <a:ea typeface="Calibri" panose="020F0502020204030204" pitchFamily="34" charset="0"/>
                          <a:cs typeface="Calibri"/>
                        </a:rPr>
                        <a:t>  </a:t>
                      </a:r>
                      <a:r>
                        <a:rPr lang="en-US" sz="1800" b="1" err="1">
                          <a:solidFill>
                            <a:schemeClr val="accent1">
                              <a:lumMod val="75000"/>
                            </a:schemeClr>
                          </a:solidFill>
                          <a:effectLst/>
                          <a:latin typeface="Calibri"/>
                          <a:ea typeface="Calibri" panose="020F0502020204030204" pitchFamily="34" charset="0"/>
                          <a:cs typeface="Calibri"/>
                        </a:rPr>
                        <a:t>obuhvaća</a:t>
                      </a:r>
                      <a:r>
                        <a:rPr lang="en-US" sz="1800" b="1">
                          <a:solidFill>
                            <a:schemeClr val="accent1">
                              <a:lumMod val="75000"/>
                            </a:schemeClr>
                          </a:solidFill>
                          <a:effectLst/>
                          <a:latin typeface="Calibri"/>
                          <a:ea typeface="Calibri" panose="020F0502020204030204" pitchFamily="34" charset="0"/>
                          <a:cs typeface="Calibri"/>
                        </a:rPr>
                        <a:t>: </a:t>
                      </a:r>
                      <a:endParaRPr lang="hr-HR" sz="1800">
                        <a:solidFill>
                          <a:schemeClr val="accent1">
                            <a:lumMod val="75000"/>
                          </a:schemeClr>
                        </a:solidFill>
                        <a:effectLst/>
                        <a:latin typeface="Calibri"/>
                        <a:ea typeface="Calibri" panose="020F0502020204030204" pitchFamily="34" charset="0"/>
                        <a:cs typeface="Arial"/>
                      </a:endParaRPr>
                    </a:p>
                    <a:p>
                      <a:pPr marL="228600" algn="just">
                        <a:lnSpc>
                          <a:spcPct val="115000"/>
                        </a:lnSpc>
                        <a:spcAft>
                          <a:spcPts val="0"/>
                        </a:spcAft>
                      </a:pPr>
                      <a:endParaRPr lang="hr-HR" sz="1800">
                        <a:solidFill>
                          <a:schemeClr val="accent1">
                            <a:lumMod val="75000"/>
                          </a:schemeClr>
                        </a:solidFill>
                        <a:effectLst/>
                        <a:latin typeface="Calibri"/>
                        <a:ea typeface="Calibri" panose="020F0502020204030204" pitchFamily="34" charset="0"/>
                        <a:cs typeface="Arial"/>
                      </a:endParaRPr>
                    </a:p>
                    <a:p>
                      <a:pPr marL="342900" lvl="0" indent="-342900" algn="just" fontAlgn="auto">
                        <a:lnSpc>
                          <a:spcPct val="107000"/>
                        </a:lnSpc>
                        <a:spcAft>
                          <a:spcPts val="800"/>
                        </a:spcAft>
                        <a:buFont typeface="Symbol" panose="05050102010706020507" pitchFamily="18" charset="2"/>
                        <a:buChar char=""/>
                      </a:pPr>
                      <a:r>
                        <a:rPr lang="hr-HR" sz="1800">
                          <a:solidFill>
                            <a:schemeClr val="accent1">
                              <a:lumMod val="75000"/>
                            </a:schemeClr>
                          </a:solidFill>
                          <a:effectLst/>
                          <a:latin typeface="+mn-lt"/>
                          <a:ea typeface="Calibri" panose="020F0502020204030204" pitchFamily="34" charset="0"/>
                        </a:rPr>
                        <a:t>smještajne kapacitete termalnih/</a:t>
                      </a:r>
                      <a:r>
                        <a:rPr lang="hr-HR" sz="1800" err="1">
                          <a:solidFill>
                            <a:schemeClr val="accent1">
                              <a:lumMod val="75000"/>
                            </a:schemeClr>
                          </a:solidFill>
                          <a:effectLst/>
                          <a:latin typeface="+mn-lt"/>
                          <a:ea typeface="Calibri" panose="020F0502020204030204" pitchFamily="34" charset="0"/>
                        </a:rPr>
                        <a:t>talaso</a:t>
                      </a:r>
                      <a:r>
                        <a:rPr lang="hr-HR" sz="1800">
                          <a:solidFill>
                            <a:schemeClr val="accent1">
                              <a:lumMod val="75000"/>
                            </a:schemeClr>
                          </a:solidFill>
                          <a:effectLst/>
                          <a:latin typeface="+mn-lt"/>
                          <a:ea typeface="Calibri" panose="020F0502020204030204" pitchFamily="34" charset="0"/>
                        </a:rPr>
                        <a:t> lječilišta i /ili specijalnih bolnica jedne od vrsta ugostiteljskih objekata iz skupine hoteli, osim ugostiteljskih objekata vrste pansioni, integralni (udruženi) hoteli i hoteli posebnog standarda; </a:t>
                      </a:r>
                      <a:endParaRPr lang="hr-HR">
                        <a:solidFill>
                          <a:schemeClr val="accent1">
                            <a:lumMod val="75000"/>
                          </a:schemeClr>
                        </a:solidFill>
                        <a:effectLst/>
                        <a:latin typeface="+mn-lt"/>
                      </a:endParaRPr>
                    </a:p>
                    <a:p>
                      <a:pPr marL="342900" lvl="0" indent="-342900" algn="just" fontAlgn="auto">
                        <a:lnSpc>
                          <a:spcPct val="107000"/>
                        </a:lnSpc>
                        <a:spcAft>
                          <a:spcPts val="800"/>
                        </a:spcAft>
                        <a:buFont typeface="Symbol" panose="05050102010706020507" pitchFamily="18" charset="2"/>
                        <a:buChar char=""/>
                      </a:pPr>
                      <a:r>
                        <a:rPr lang="hr-HR" sz="1800">
                          <a:solidFill>
                            <a:schemeClr val="accent1">
                              <a:lumMod val="75000"/>
                            </a:schemeClr>
                          </a:solidFill>
                          <a:effectLst/>
                          <a:latin typeface="+mn-lt"/>
                          <a:ea typeface="Calibri" panose="020F0502020204030204" pitchFamily="34" charset="0"/>
                        </a:rPr>
                        <a:t>sadržaje u funkciji razvoja lječilišnog i wellness turizma kao što su: ugostiteljski, wellness, zabavni,  sportski i rekreativni sadržaji, npr.: restorani, </a:t>
                      </a:r>
                      <a:r>
                        <a:rPr lang="hr-HR" sz="1800" err="1">
                          <a:solidFill>
                            <a:schemeClr val="accent1">
                              <a:lumMod val="75000"/>
                            </a:schemeClr>
                          </a:solidFill>
                          <a:effectLst/>
                          <a:latin typeface="+mn-lt"/>
                          <a:ea typeface="Calibri" panose="020F0502020204030204" pitchFamily="34" charset="0"/>
                        </a:rPr>
                        <a:t>caffe</a:t>
                      </a:r>
                      <a:r>
                        <a:rPr lang="hr-HR" sz="1800">
                          <a:solidFill>
                            <a:schemeClr val="accent1">
                              <a:lumMod val="75000"/>
                            </a:schemeClr>
                          </a:solidFill>
                          <a:effectLst/>
                          <a:latin typeface="+mn-lt"/>
                          <a:ea typeface="Calibri" panose="020F0502020204030204" pitchFamily="34" charset="0"/>
                        </a:rPr>
                        <a:t> barovi, bazeni, kupke, teretane, wellness i spa sadržaji, vježbališta na otvorenom, trim staze, pješačke i biciklističke staze unutar kompleksa;  </a:t>
                      </a:r>
                      <a:endParaRPr lang="hr-HR">
                        <a:solidFill>
                          <a:schemeClr val="accent1">
                            <a:lumMod val="75000"/>
                          </a:schemeClr>
                        </a:solidFill>
                        <a:effectLst/>
                        <a:latin typeface="+mn-lt"/>
                      </a:endParaRPr>
                    </a:p>
                    <a:p>
                      <a:pPr marL="342900" lvl="0" indent="-342900" algn="just" fontAlgn="auto">
                        <a:lnSpc>
                          <a:spcPct val="107000"/>
                        </a:lnSpc>
                        <a:spcAft>
                          <a:spcPts val="800"/>
                        </a:spcAft>
                        <a:buFont typeface="Symbol" panose="05050102010706020507" pitchFamily="18" charset="2"/>
                        <a:buChar char=""/>
                      </a:pPr>
                      <a:r>
                        <a:rPr lang="hr-HR" sz="1800">
                          <a:solidFill>
                            <a:schemeClr val="accent1">
                              <a:lumMod val="75000"/>
                            </a:schemeClr>
                          </a:solidFill>
                          <a:effectLst/>
                          <a:latin typeface="+mn-lt"/>
                          <a:ea typeface="Calibri" panose="020F0502020204030204" pitchFamily="34" charset="0"/>
                        </a:rPr>
                        <a:t>termalne bazene.</a:t>
                      </a:r>
                      <a:endParaRPr lang="hr-HR">
                        <a:solidFill>
                          <a:schemeClr val="accent1">
                            <a:lumMod val="75000"/>
                          </a:schemeClr>
                        </a:solidFill>
                        <a:effectLst/>
                        <a:latin typeface="+mn-lt"/>
                      </a:endParaRPr>
                    </a:p>
                    <a:p>
                      <a:pPr marL="0" indent="0" algn="l">
                        <a:lnSpc>
                          <a:spcPct val="107000"/>
                        </a:lnSpc>
                        <a:spcAft>
                          <a:spcPts val="0"/>
                        </a:spcAft>
                        <a:buFont typeface="Arial" panose="020B0604020202020204" pitchFamily="34" charset="0"/>
                        <a:buNone/>
                      </a:pPr>
                      <a:endParaRPr lang="hr-HR"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5052780"/>
                  </a:ext>
                </a:extLst>
              </a:tr>
            </a:tbl>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122128" y="509421"/>
            <a:ext cx="2400300" cy="574675"/>
          </a:xfrm>
          <a:prstGeom prst="rect">
            <a:avLst/>
          </a:prstGeom>
        </p:spPr>
      </p:pic>
    </p:spTree>
    <p:extLst>
      <p:ext uri="{BB962C8B-B14F-4D97-AF65-F5344CB8AC3E}">
        <p14:creationId xmlns:p14="http://schemas.microsoft.com/office/powerpoint/2010/main" val="943249974"/>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A45ADB6BDC384096E3D40557B6F5BC" ma:contentTypeVersion="4" ma:contentTypeDescription="Create a new document." ma:contentTypeScope="" ma:versionID="f6683e5ac27bce4cb8d20443807079af">
  <xsd:schema xmlns:xsd="http://www.w3.org/2001/XMLSchema" xmlns:xs="http://www.w3.org/2001/XMLSchema" xmlns:p="http://schemas.microsoft.com/office/2006/metadata/properties" xmlns:ns2="30a97d48-a0a4-4caa-ab74-508dfc0c69ca" xmlns:ns3="f41d421e-066e-41fe-9517-a87b5f7f24b9" targetNamespace="http://schemas.microsoft.com/office/2006/metadata/properties" ma:root="true" ma:fieldsID="2ca1f15c672137099bdcc654ebf0766d" ns2:_="" ns3:_="">
    <xsd:import namespace="30a97d48-a0a4-4caa-ab74-508dfc0c69ca"/>
    <xsd:import namespace="f41d421e-066e-41fe-9517-a87b5f7f24b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a97d48-a0a4-4caa-ab74-508dfc0c69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41d421e-066e-41fe-9517-a87b5f7f24b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6D42FB-C65F-44A3-9B41-A547FF888CBE}">
  <ds:schemaRefs>
    <ds:schemaRef ds:uri="http://schemas.microsoft.com/sharepoint/v3/contenttype/forms"/>
  </ds:schemaRefs>
</ds:datastoreItem>
</file>

<file path=customXml/itemProps2.xml><?xml version="1.0" encoding="utf-8"?>
<ds:datastoreItem xmlns:ds="http://schemas.openxmlformats.org/officeDocument/2006/customXml" ds:itemID="{EC74F023-4F4A-488E-B92C-79782E1F25F4}">
  <ds:schemaRefs>
    <ds:schemaRef ds:uri="30a97d48-a0a4-4caa-ab74-508dfc0c69ca"/>
    <ds:schemaRef ds:uri="f41d421e-066e-41fe-9517-a87b5f7f24b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AB7C418-507F-4394-94CA-96DCBA2D2957}">
  <ds:schemaRefs>
    <ds:schemaRef ds:uri="http://purl.org/dc/dcmitype/"/>
    <ds:schemaRef ds:uri="http://schemas.microsoft.com/office/infopath/2007/PartnerControls"/>
    <ds:schemaRef ds:uri="30a97d48-a0a4-4caa-ab74-508dfc0c69ca"/>
    <ds:schemaRef ds:uri="http://purl.org/dc/elements/1.1/"/>
    <ds:schemaRef ds:uri="http://schemas.microsoft.com/office/2006/metadata/properties"/>
    <ds:schemaRef ds:uri="http://schemas.microsoft.com/office/2006/documentManagement/types"/>
    <ds:schemaRef ds:uri="f41d421e-066e-41fe-9517-a87b5f7f24b9"/>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23</TotalTime>
  <Words>3740</Words>
  <Application>Microsoft Office PowerPoint</Application>
  <PresentationFormat>Widescreen</PresentationFormat>
  <Paragraphs>379</Paragraphs>
  <Slides>33</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MS Mincho</vt:lpstr>
      <vt:lpstr>Symbol</vt:lpstr>
      <vt:lpstr>Times New Roman</vt:lpstr>
      <vt:lpstr>Tema sustava Office</vt:lpstr>
      <vt:lpstr>   </vt:lpstr>
      <vt:lpstr>Transparentnost Poziva</vt:lpstr>
      <vt:lpstr>Prijedlog poziva</vt:lpstr>
      <vt:lpstr>Predmet i cilj Poziva</vt:lpstr>
      <vt:lpstr>Indeks turističke razvijenosti</vt:lpstr>
      <vt:lpstr>Grupa  1</vt:lpstr>
      <vt:lpstr>PowerPoint Presentation</vt:lpstr>
      <vt:lpstr>PowerPoint Presentation</vt:lpstr>
      <vt:lpstr>Grupa  3</vt:lpstr>
      <vt:lpstr>Intenzitet potpore</vt:lpstr>
      <vt:lpstr>Prijedlog prihvatljivih prijavitelja</vt:lpstr>
      <vt:lpstr>Prijedlog prihvatljivih partnera</vt:lpstr>
      <vt:lpstr>PRIHVATLJIVE AKTIVNOSTI</vt:lpstr>
      <vt:lpstr>Prihvatljivost troškova</vt:lpstr>
      <vt:lpstr>Prihvatljivost troškova</vt:lpstr>
      <vt:lpstr>Ocjena kvalitete projekta</vt:lpstr>
      <vt:lpstr>Ocjena kvalitete projekta</vt:lpstr>
      <vt:lpstr>Ocjena kvalitete projekta</vt:lpstr>
      <vt:lpstr>Ocjena kvalitete projekta</vt:lpstr>
      <vt:lpstr>Postupak dodjele sredstava</vt:lpstr>
      <vt:lpstr>Najčešća pitanja i odgovori</vt:lpstr>
      <vt:lpstr>Najčešća pitanja i odgovori</vt:lpstr>
      <vt:lpstr>Najčešća pitanja i odgovori</vt:lpstr>
      <vt:lpstr>Najčešća pitanja i odgovori</vt:lpstr>
      <vt:lpstr>Najčešća pitanja i odgovori</vt:lpstr>
      <vt:lpstr>Najčešća pitanja i odgovori</vt:lpstr>
      <vt:lpstr>Prijavni obrazac</vt:lpstr>
      <vt:lpstr>Prijavni obrazac</vt:lpstr>
      <vt:lpstr>Prijavni obrazac</vt:lpstr>
      <vt:lpstr>Prijavni obrazac</vt:lpstr>
      <vt:lpstr>Prijavni obrazac</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ZAKON O SPORTU</dc:title>
  <dc:creator>nives jurič</dc:creator>
  <cp:lastModifiedBy>Sandra Krivak Todorić</cp:lastModifiedBy>
  <cp:revision>8</cp:revision>
  <cp:lastPrinted>2022-04-28T11:40:50Z</cp:lastPrinted>
  <dcterms:created xsi:type="dcterms:W3CDTF">2020-12-19T19:41:22Z</dcterms:created>
  <dcterms:modified xsi:type="dcterms:W3CDTF">2022-11-14T09:23:19Z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0x01010035A45ADB6BDC384096E3D40557B6F5BC</vt:lpwstr>
  </property>
</Properties>
</file>